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52" r:id="rId2"/>
    <p:sldMasterId id="2147483653" r:id="rId3"/>
    <p:sldMasterId id="2147483654" r:id="rId4"/>
  </p:sldMasterIdLst>
  <p:notesMasterIdLst>
    <p:notesMasterId r:id="rId22"/>
  </p:notesMasterIdLst>
  <p:handoutMasterIdLst>
    <p:handoutMasterId r:id="rId23"/>
  </p:handoutMasterIdLst>
  <p:sldIdLst>
    <p:sldId id="271" r:id="rId5"/>
    <p:sldId id="297" r:id="rId6"/>
    <p:sldId id="258" r:id="rId7"/>
    <p:sldId id="256" r:id="rId8"/>
    <p:sldId id="316" r:id="rId9"/>
    <p:sldId id="308" r:id="rId10"/>
    <p:sldId id="312" r:id="rId11"/>
    <p:sldId id="313" r:id="rId12"/>
    <p:sldId id="314" r:id="rId13"/>
    <p:sldId id="315" r:id="rId14"/>
    <p:sldId id="307" r:id="rId15"/>
    <p:sldId id="310" r:id="rId16"/>
    <p:sldId id="311" r:id="rId17"/>
    <p:sldId id="309" r:id="rId18"/>
    <p:sldId id="296" r:id="rId19"/>
    <p:sldId id="305" r:id="rId20"/>
    <p:sldId id="298"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06" autoAdjust="0"/>
    <p:restoredTop sz="94660"/>
  </p:normalViewPr>
  <p:slideViewPr>
    <p:cSldViewPr>
      <p:cViewPr>
        <p:scale>
          <a:sx n="80" d="100"/>
          <a:sy n="80" d="100"/>
        </p:scale>
        <p:origin x="-60"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2040"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0E6CBCF-557D-49DE-8216-A98A9A7F20FF}" type="datetimeFigureOut">
              <a:rPr lang="en-US"/>
              <a:pPr>
                <a:defRPr/>
              </a:pPr>
              <a:t>5/28/2010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176DC017-3990-4F23-861B-F6583401B34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11D3699-BC94-4B28-B857-395F6618725C}" type="datetimeFigureOut">
              <a:rPr lang="en-US"/>
              <a:pPr>
                <a:defRPr/>
              </a:pPr>
              <a:t>5/28/2010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1DBB7BEF-D512-4BC0-B479-83E1EF664F6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DBB7BEF-D512-4BC0-B479-83E1EF664F6D}"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DBB7BEF-D512-4BC0-B479-83E1EF664F6D}"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DBB7BEF-D512-4BC0-B479-83E1EF664F6D}"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59DD45B-53D3-4A8E-97D7-2300A9A283C9}"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DBB7BEF-D512-4BC0-B479-83E1EF664F6D}"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DBB7BEF-D512-4BC0-B479-83E1EF664F6D}"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DBB7BEF-D512-4BC0-B479-83E1EF664F6D}"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DBB7BEF-D512-4BC0-B479-83E1EF664F6D}"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DBB7BEF-D512-4BC0-B479-83E1EF664F6D}" type="slidenum">
              <a:rPr lang="en-US" smtClean="0"/>
              <a:pPr>
                <a:defRPr/>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DBB7BEF-D512-4BC0-B479-83E1EF664F6D}"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DBB7BEF-D512-4BC0-B479-83E1EF664F6D}"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DBB7BEF-D512-4BC0-B479-83E1EF664F6D}"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DBB7BEF-D512-4BC0-B479-83E1EF664F6D}"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DBB7BEF-D512-4BC0-B479-83E1EF664F6D}"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DBB7BEF-D512-4BC0-B479-83E1EF664F6D}"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DBB7BEF-D512-4BC0-B479-83E1EF664F6D}"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DBB7BEF-D512-4BC0-B479-83E1EF664F6D}"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19738" y="274638"/>
            <a:ext cx="1685925" cy="55054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4910138" cy="5505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3297238" cy="41798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06838" y="1600200"/>
            <a:ext cx="3298825" cy="41798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19738" y="274638"/>
            <a:ext cx="1685925" cy="55054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4910138" cy="5505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138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138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641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4641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138613"/>
          </a:xfrm>
        </p:spPr>
        <p:txBody>
          <a:bodyPr/>
          <a:lstStyle/>
          <a:p>
            <a:pPr lvl="0"/>
            <a:endParaRPr lang="en-US" noProof="0" smtClean="0"/>
          </a:p>
        </p:txBody>
      </p:sp>
    </p:spTree>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138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138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3297238" cy="41798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06838" y="1600200"/>
            <a:ext cx="3298825" cy="41798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641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4641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2.jpe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0" descr="WhiteEnv4"/>
          <p:cNvPicPr>
            <a:picLocks noChangeAspect="1" noChangeArrowheads="1"/>
          </p:cNvPicPr>
          <p:nvPr/>
        </p:nvPicPr>
        <p:blipFill>
          <a:blip r:embed="rId13" cstate="print"/>
          <a:srcRect/>
          <a:stretch>
            <a:fillRect/>
          </a:stretch>
        </p:blipFill>
        <p:spPr bwMode="auto">
          <a:xfrm>
            <a:off x="0" y="-6350"/>
            <a:ext cx="9144000" cy="6870700"/>
          </a:xfrm>
          <a:prstGeom prst="rect">
            <a:avLst/>
          </a:prstGeom>
          <a:noFill/>
          <a:ln w="9525">
            <a:noFill/>
            <a:miter lim="800000"/>
            <a:headEnd/>
            <a:tailEnd/>
          </a:ln>
        </p:spPr>
      </p:pic>
      <p:sp>
        <p:nvSpPr>
          <p:cNvPr id="43011" name="Rectangle 3"/>
          <p:cNvSpPr>
            <a:spLocks noGrp="1" noChangeArrowheads="1"/>
          </p:cNvSpPr>
          <p:nvPr>
            <p:ph type="title"/>
          </p:nvPr>
        </p:nvSpPr>
        <p:spPr bwMode="auto">
          <a:xfrm>
            <a:off x="457200" y="274638"/>
            <a:ext cx="674846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Add Title</a:t>
            </a:r>
          </a:p>
        </p:txBody>
      </p:sp>
      <p:sp>
        <p:nvSpPr>
          <p:cNvPr id="43012" name="Rectangle 4"/>
          <p:cNvSpPr>
            <a:spLocks noGrp="1" noChangeArrowheads="1"/>
          </p:cNvSpPr>
          <p:nvPr>
            <p:ph type="body" idx="1"/>
          </p:nvPr>
        </p:nvSpPr>
        <p:spPr bwMode="auto">
          <a:xfrm>
            <a:off x="457200" y="1600200"/>
            <a:ext cx="6748463" cy="41798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add text.</a:t>
            </a: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3011"/>
                                        </p:tgtEl>
                                        <p:attrNameLst>
                                          <p:attrName>style.visibility</p:attrName>
                                        </p:attrNameLst>
                                      </p:cBhvr>
                                      <p:to>
                                        <p:strVal val="visible"/>
                                      </p:to>
                                    </p:set>
                                    <p:animEffect transition="in" filter="fade">
                                      <p:cBhvr>
                                        <p:cTn id="7" dur="2000"/>
                                        <p:tgtEl>
                                          <p:spTgt spid="430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3012"/>
                                        </p:tgtEl>
                                        <p:attrNameLst>
                                          <p:attrName>style.visibility</p:attrName>
                                        </p:attrNameLst>
                                      </p:cBhvr>
                                      <p:to>
                                        <p:strVal val="visible"/>
                                      </p:to>
                                    </p:set>
                                    <p:animEffect transition="in" filter="fade">
                                      <p:cBhvr>
                                        <p:cTn id="10" dur="2000"/>
                                        <p:tgtEl>
                                          <p:spTgt spid="430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p:bldP spid="43012" grpId="0">
        <p:tmplLst>
          <p:tmpl>
            <p:tnLst>
              <p:par>
                <p:cTn presetID="10" presetClass="entr" presetSubtype="0" fill="hold" nodeType="withEffect">
                  <p:stCondLst>
                    <p:cond delay="0"/>
                  </p:stCondLst>
                  <p:childTnLst>
                    <p:set>
                      <p:cBhvr>
                        <p:cTn dur="1" fill="hold">
                          <p:stCondLst>
                            <p:cond delay="0"/>
                          </p:stCondLst>
                        </p:cTn>
                        <p:tgtEl>
                          <p:spTgt spid="43012"/>
                        </p:tgtEl>
                        <p:attrNameLst>
                          <p:attrName>style.visibility</p:attrName>
                        </p:attrNameLst>
                      </p:cBhvr>
                      <p:to>
                        <p:strVal val="visible"/>
                      </p:to>
                    </p:set>
                    <p:animEffect transition="in" filter="fade">
                      <p:cBhvr>
                        <p:cTn dur="2000"/>
                        <p:tgtEl>
                          <p:spTgt spid="43012"/>
                        </p:tgtEl>
                      </p:cBhvr>
                    </p:animEffect>
                  </p:childTnLst>
                </p:cTn>
              </p:par>
            </p:tnLst>
          </p:tmpl>
        </p:tmplLst>
      </p:bldP>
    </p:bldLst>
  </p:timing>
  <p:txStyles>
    <p:titleStyle>
      <a:lvl1pPr algn="ctr" rtl="0" eaLnBrk="0" fontAlgn="base" hangingPunct="0">
        <a:spcBef>
          <a:spcPct val="0"/>
        </a:spcBef>
        <a:spcAft>
          <a:spcPct val="0"/>
        </a:spcAft>
        <a:defRPr sz="4000" b="1">
          <a:solidFill>
            <a:srgbClr val="000066"/>
          </a:solidFill>
          <a:latin typeface="+mj-lt"/>
          <a:ea typeface="+mj-ea"/>
          <a:cs typeface="+mj-cs"/>
        </a:defRPr>
      </a:lvl1pPr>
      <a:lvl2pPr algn="ctr" rtl="0" eaLnBrk="0" fontAlgn="base" hangingPunct="0">
        <a:spcBef>
          <a:spcPct val="0"/>
        </a:spcBef>
        <a:spcAft>
          <a:spcPct val="0"/>
        </a:spcAft>
        <a:defRPr sz="4000" b="1">
          <a:solidFill>
            <a:srgbClr val="000066"/>
          </a:solidFill>
          <a:latin typeface="Arial" charset="0"/>
        </a:defRPr>
      </a:lvl2pPr>
      <a:lvl3pPr algn="ctr" rtl="0" eaLnBrk="0" fontAlgn="base" hangingPunct="0">
        <a:spcBef>
          <a:spcPct val="0"/>
        </a:spcBef>
        <a:spcAft>
          <a:spcPct val="0"/>
        </a:spcAft>
        <a:defRPr sz="4000" b="1">
          <a:solidFill>
            <a:srgbClr val="000066"/>
          </a:solidFill>
          <a:latin typeface="Arial" charset="0"/>
        </a:defRPr>
      </a:lvl3pPr>
      <a:lvl4pPr algn="ctr" rtl="0" eaLnBrk="0" fontAlgn="base" hangingPunct="0">
        <a:spcBef>
          <a:spcPct val="0"/>
        </a:spcBef>
        <a:spcAft>
          <a:spcPct val="0"/>
        </a:spcAft>
        <a:defRPr sz="4000" b="1">
          <a:solidFill>
            <a:srgbClr val="000066"/>
          </a:solidFill>
          <a:latin typeface="Arial" charset="0"/>
        </a:defRPr>
      </a:lvl4pPr>
      <a:lvl5pPr algn="ctr" rtl="0" eaLnBrk="0" fontAlgn="base" hangingPunct="0">
        <a:spcBef>
          <a:spcPct val="0"/>
        </a:spcBef>
        <a:spcAft>
          <a:spcPct val="0"/>
        </a:spcAft>
        <a:defRPr sz="4000" b="1">
          <a:solidFill>
            <a:srgbClr val="000066"/>
          </a:solidFill>
          <a:latin typeface="Arial" charset="0"/>
        </a:defRPr>
      </a:lvl5pPr>
      <a:lvl6pPr marL="457200" algn="ctr" rtl="0" eaLnBrk="0" fontAlgn="base" hangingPunct="0">
        <a:spcBef>
          <a:spcPct val="0"/>
        </a:spcBef>
        <a:spcAft>
          <a:spcPct val="0"/>
        </a:spcAft>
        <a:defRPr sz="4000" b="1">
          <a:solidFill>
            <a:srgbClr val="000066"/>
          </a:solidFill>
          <a:latin typeface="Arial" charset="0"/>
        </a:defRPr>
      </a:lvl6pPr>
      <a:lvl7pPr marL="914400" algn="ctr" rtl="0" eaLnBrk="0" fontAlgn="base" hangingPunct="0">
        <a:spcBef>
          <a:spcPct val="0"/>
        </a:spcBef>
        <a:spcAft>
          <a:spcPct val="0"/>
        </a:spcAft>
        <a:defRPr sz="4000" b="1">
          <a:solidFill>
            <a:srgbClr val="000066"/>
          </a:solidFill>
          <a:latin typeface="Arial" charset="0"/>
        </a:defRPr>
      </a:lvl7pPr>
      <a:lvl8pPr marL="1371600" algn="ctr" rtl="0" eaLnBrk="0" fontAlgn="base" hangingPunct="0">
        <a:spcBef>
          <a:spcPct val="0"/>
        </a:spcBef>
        <a:spcAft>
          <a:spcPct val="0"/>
        </a:spcAft>
        <a:defRPr sz="4000" b="1">
          <a:solidFill>
            <a:srgbClr val="000066"/>
          </a:solidFill>
          <a:latin typeface="Arial" charset="0"/>
        </a:defRPr>
      </a:lvl8pPr>
      <a:lvl9pPr marL="1828800" algn="ctr" rtl="0" eaLnBrk="0" fontAlgn="base" hangingPunct="0">
        <a:spcBef>
          <a:spcPct val="0"/>
        </a:spcBef>
        <a:spcAft>
          <a:spcPct val="0"/>
        </a:spcAft>
        <a:defRPr sz="4000" b="1">
          <a:solidFill>
            <a:srgbClr val="000066"/>
          </a:solidFill>
          <a:latin typeface="Arial" charset="0"/>
        </a:defRPr>
      </a:lvl9pPr>
    </p:titleStyle>
    <p:bodyStyle>
      <a:lvl1pPr marL="342900" indent="-342900" algn="l" rtl="0" eaLnBrk="0" fontAlgn="base" hangingPunct="0">
        <a:spcBef>
          <a:spcPct val="20000"/>
        </a:spcBef>
        <a:spcAft>
          <a:spcPct val="0"/>
        </a:spcAft>
        <a:buChar char="•"/>
        <a:defRPr sz="2800" b="1">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b="1">
          <a:solidFill>
            <a:srgbClr val="000066"/>
          </a:solidFill>
          <a:latin typeface="+mn-lt"/>
        </a:defRPr>
      </a:lvl2pPr>
      <a:lvl3pPr marL="1143000" indent="-228600" algn="l" rtl="0" eaLnBrk="0" fontAlgn="base" hangingPunct="0">
        <a:spcBef>
          <a:spcPct val="20000"/>
        </a:spcBef>
        <a:spcAft>
          <a:spcPct val="0"/>
        </a:spcAft>
        <a:buChar char="•"/>
        <a:defRPr sz="2800" b="1">
          <a:solidFill>
            <a:srgbClr val="000066"/>
          </a:solidFill>
          <a:latin typeface="+mn-lt"/>
        </a:defRPr>
      </a:lvl3pPr>
      <a:lvl4pPr marL="1600200" indent="-228600" algn="l" rtl="0" eaLnBrk="0" fontAlgn="base" hangingPunct="0">
        <a:spcBef>
          <a:spcPct val="20000"/>
        </a:spcBef>
        <a:spcAft>
          <a:spcPct val="0"/>
        </a:spcAft>
        <a:buChar char="–"/>
        <a:defRPr sz="2800" b="1">
          <a:solidFill>
            <a:srgbClr val="000066"/>
          </a:solidFill>
          <a:latin typeface="+mn-lt"/>
        </a:defRPr>
      </a:lvl4pPr>
      <a:lvl5pPr marL="2057400" indent="-228600" algn="l" rtl="0" eaLnBrk="0" fontAlgn="base" hangingPunct="0">
        <a:spcBef>
          <a:spcPct val="20000"/>
        </a:spcBef>
        <a:spcAft>
          <a:spcPct val="0"/>
        </a:spcAft>
        <a:buChar char="»"/>
        <a:defRPr sz="2800" b="1">
          <a:solidFill>
            <a:srgbClr val="000066"/>
          </a:solidFill>
          <a:latin typeface="+mn-lt"/>
        </a:defRPr>
      </a:lvl5pPr>
      <a:lvl6pPr marL="2514600" indent="-228600" algn="l" rtl="0" eaLnBrk="0" fontAlgn="base" hangingPunct="0">
        <a:spcBef>
          <a:spcPct val="20000"/>
        </a:spcBef>
        <a:spcAft>
          <a:spcPct val="0"/>
        </a:spcAft>
        <a:buChar char="»"/>
        <a:defRPr sz="2800" b="1">
          <a:solidFill>
            <a:srgbClr val="000066"/>
          </a:solidFill>
          <a:latin typeface="+mn-lt"/>
        </a:defRPr>
      </a:lvl6pPr>
      <a:lvl7pPr marL="2971800" indent="-228600" algn="l" rtl="0" eaLnBrk="0" fontAlgn="base" hangingPunct="0">
        <a:spcBef>
          <a:spcPct val="20000"/>
        </a:spcBef>
        <a:spcAft>
          <a:spcPct val="0"/>
        </a:spcAft>
        <a:buChar char="»"/>
        <a:defRPr sz="2800" b="1">
          <a:solidFill>
            <a:srgbClr val="000066"/>
          </a:solidFill>
          <a:latin typeface="+mn-lt"/>
        </a:defRPr>
      </a:lvl7pPr>
      <a:lvl8pPr marL="3429000" indent="-228600" algn="l" rtl="0" eaLnBrk="0" fontAlgn="base" hangingPunct="0">
        <a:spcBef>
          <a:spcPct val="20000"/>
        </a:spcBef>
        <a:spcAft>
          <a:spcPct val="0"/>
        </a:spcAft>
        <a:buChar char="»"/>
        <a:defRPr sz="2800" b="1">
          <a:solidFill>
            <a:srgbClr val="000066"/>
          </a:solidFill>
          <a:latin typeface="+mn-lt"/>
        </a:defRPr>
      </a:lvl8pPr>
      <a:lvl9pPr marL="3886200" indent="-228600" algn="l" rtl="0" eaLnBrk="0" fontAlgn="base" hangingPunct="0">
        <a:spcBef>
          <a:spcPct val="20000"/>
        </a:spcBef>
        <a:spcAft>
          <a:spcPct val="0"/>
        </a:spcAft>
        <a:buChar char="»"/>
        <a:defRPr sz="2800" b="1">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0" descr="WhiteEnv4"/>
          <p:cNvPicPr>
            <a:picLocks noChangeAspect="1" noChangeArrowheads="1"/>
          </p:cNvPicPr>
          <p:nvPr/>
        </p:nvPicPr>
        <p:blipFill>
          <a:blip r:embed="rId13" cstate="print"/>
          <a:srcRect/>
          <a:stretch>
            <a:fillRect/>
          </a:stretch>
        </p:blipFill>
        <p:spPr bwMode="auto">
          <a:xfrm>
            <a:off x="0" y="-6350"/>
            <a:ext cx="9144000" cy="6870700"/>
          </a:xfrm>
          <a:prstGeom prst="rect">
            <a:avLst/>
          </a:prstGeom>
          <a:noFill/>
          <a:ln w="9525">
            <a:noFill/>
            <a:miter lim="800000"/>
            <a:headEnd/>
            <a:tailEnd/>
          </a:ln>
        </p:spPr>
      </p:pic>
      <p:sp>
        <p:nvSpPr>
          <p:cNvPr id="2051" name="Rectangle 3"/>
          <p:cNvSpPr>
            <a:spLocks noGrp="1" noChangeArrowheads="1"/>
          </p:cNvSpPr>
          <p:nvPr>
            <p:ph type="title"/>
          </p:nvPr>
        </p:nvSpPr>
        <p:spPr bwMode="auto">
          <a:xfrm>
            <a:off x="457200" y="274638"/>
            <a:ext cx="674846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Add Title</a:t>
            </a:r>
          </a:p>
        </p:txBody>
      </p:sp>
      <p:sp>
        <p:nvSpPr>
          <p:cNvPr id="2052" name="Rectangle 4"/>
          <p:cNvSpPr>
            <a:spLocks noGrp="1" noChangeArrowheads="1"/>
          </p:cNvSpPr>
          <p:nvPr>
            <p:ph type="body" idx="1"/>
          </p:nvPr>
        </p:nvSpPr>
        <p:spPr bwMode="auto">
          <a:xfrm>
            <a:off x="457200" y="1600200"/>
            <a:ext cx="6748463" cy="41798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add text.</a:t>
            </a: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ransition/>
  <p:txStyles>
    <p:titleStyle>
      <a:lvl1pPr algn="ctr" rtl="0" eaLnBrk="0" fontAlgn="base" hangingPunct="0">
        <a:spcBef>
          <a:spcPct val="0"/>
        </a:spcBef>
        <a:spcAft>
          <a:spcPct val="0"/>
        </a:spcAft>
        <a:defRPr sz="4000" b="1">
          <a:solidFill>
            <a:srgbClr val="000066"/>
          </a:solidFill>
          <a:latin typeface="+mj-lt"/>
          <a:ea typeface="+mj-ea"/>
          <a:cs typeface="+mj-cs"/>
        </a:defRPr>
      </a:lvl1pPr>
      <a:lvl2pPr algn="ctr" rtl="0" eaLnBrk="0" fontAlgn="base" hangingPunct="0">
        <a:spcBef>
          <a:spcPct val="0"/>
        </a:spcBef>
        <a:spcAft>
          <a:spcPct val="0"/>
        </a:spcAft>
        <a:defRPr sz="4000" b="1">
          <a:solidFill>
            <a:srgbClr val="000066"/>
          </a:solidFill>
          <a:latin typeface="Arial" charset="0"/>
        </a:defRPr>
      </a:lvl2pPr>
      <a:lvl3pPr algn="ctr" rtl="0" eaLnBrk="0" fontAlgn="base" hangingPunct="0">
        <a:spcBef>
          <a:spcPct val="0"/>
        </a:spcBef>
        <a:spcAft>
          <a:spcPct val="0"/>
        </a:spcAft>
        <a:defRPr sz="4000" b="1">
          <a:solidFill>
            <a:srgbClr val="000066"/>
          </a:solidFill>
          <a:latin typeface="Arial" charset="0"/>
        </a:defRPr>
      </a:lvl3pPr>
      <a:lvl4pPr algn="ctr" rtl="0" eaLnBrk="0" fontAlgn="base" hangingPunct="0">
        <a:spcBef>
          <a:spcPct val="0"/>
        </a:spcBef>
        <a:spcAft>
          <a:spcPct val="0"/>
        </a:spcAft>
        <a:defRPr sz="4000" b="1">
          <a:solidFill>
            <a:srgbClr val="000066"/>
          </a:solidFill>
          <a:latin typeface="Arial" charset="0"/>
        </a:defRPr>
      </a:lvl4pPr>
      <a:lvl5pPr algn="ctr" rtl="0" eaLnBrk="0" fontAlgn="base" hangingPunct="0">
        <a:spcBef>
          <a:spcPct val="0"/>
        </a:spcBef>
        <a:spcAft>
          <a:spcPct val="0"/>
        </a:spcAft>
        <a:defRPr sz="4000" b="1">
          <a:solidFill>
            <a:srgbClr val="000066"/>
          </a:solidFill>
          <a:latin typeface="Arial" charset="0"/>
        </a:defRPr>
      </a:lvl5pPr>
      <a:lvl6pPr marL="457200" algn="ctr" rtl="0" eaLnBrk="0" fontAlgn="base" hangingPunct="0">
        <a:spcBef>
          <a:spcPct val="0"/>
        </a:spcBef>
        <a:spcAft>
          <a:spcPct val="0"/>
        </a:spcAft>
        <a:defRPr sz="4000" b="1">
          <a:solidFill>
            <a:srgbClr val="000066"/>
          </a:solidFill>
          <a:latin typeface="Arial" charset="0"/>
        </a:defRPr>
      </a:lvl6pPr>
      <a:lvl7pPr marL="914400" algn="ctr" rtl="0" eaLnBrk="0" fontAlgn="base" hangingPunct="0">
        <a:spcBef>
          <a:spcPct val="0"/>
        </a:spcBef>
        <a:spcAft>
          <a:spcPct val="0"/>
        </a:spcAft>
        <a:defRPr sz="4000" b="1">
          <a:solidFill>
            <a:srgbClr val="000066"/>
          </a:solidFill>
          <a:latin typeface="Arial" charset="0"/>
        </a:defRPr>
      </a:lvl7pPr>
      <a:lvl8pPr marL="1371600" algn="ctr" rtl="0" eaLnBrk="0" fontAlgn="base" hangingPunct="0">
        <a:spcBef>
          <a:spcPct val="0"/>
        </a:spcBef>
        <a:spcAft>
          <a:spcPct val="0"/>
        </a:spcAft>
        <a:defRPr sz="4000" b="1">
          <a:solidFill>
            <a:srgbClr val="000066"/>
          </a:solidFill>
          <a:latin typeface="Arial" charset="0"/>
        </a:defRPr>
      </a:lvl8pPr>
      <a:lvl9pPr marL="1828800" algn="ctr" rtl="0" eaLnBrk="0" fontAlgn="base" hangingPunct="0">
        <a:spcBef>
          <a:spcPct val="0"/>
        </a:spcBef>
        <a:spcAft>
          <a:spcPct val="0"/>
        </a:spcAft>
        <a:defRPr sz="4000" b="1">
          <a:solidFill>
            <a:srgbClr val="000066"/>
          </a:solidFill>
          <a:latin typeface="Arial" charset="0"/>
        </a:defRPr>
      </a:lvl9pPr>
    </p:titleStyle>
    <p:bodyStyle>
      <a:lvl1pPr marL="342900" indent="-342900" algn="l" rtl="0" eaLnBrk="0" fontAlgn="base" hangingPunct="0">
        <a:spcBef>
          <a:spcPct val="20000"/>
        </a:spcBef>
        <a:spcAft>
          <a:spcPct val="0"/>
        </a:spcAft>
        <a:buChar char="•"/>
        <a:defRPr sz="2800" b="1">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b="1">
          <a:solidFill>
            <a:srgbClr val="000066"/>
          </a:solidFill>
          <a:latin typeface="+mn-lt"/>
        </a:defRPr>
      </a:lvl2pPr>
      <a:lvl3pPr marL="1143000" indent="-228600" algn="l" rtl="0" eaLnBrk="0" fontAlgn="base" hangingPunct="0">
        <a:spcBef>
          <a:spcPct val="20000"/>
        </a:spcBef>
        <a:spcAft>
          <a:spcPct val="0"/>
        </a:spcAft>
        <a:buChar char="•"/>
        <a:defRPr sz="2800" b="1">
          <a:solidFill>
            <a:srgbClr val="000066"/>
          </a:solidFill>
          <a:latin typeface="+mn-lt"/>
        </a:defRPr>
      </a:lvl3pPr>
      <a:lvl4pPr marL="1600200" indent="-228600" algn="l" rtl="0" eaLnBrk="0" fontAlgn="base" hangingPunct="0">
        <a:spcBef>
          <a:spcPct val="20000"/>
        </a:spcBef>
        <a:spcAft>
          <a:spcPct val="0"/>
        </a:spcAft>
        <a:buChar char="–"/>
        <a:defRPr sz="2800" b="1">
          <a:solidFill>
            <a:srgbClr val="000066"/>
          </a:solidFill>
          <a:latin typeface="+mn-lt"/>
        </a:defRPr>
      </a:lvl4pPr>
      <a:lvl5pPr marL="2057400" indent="-228600" algn="l" rtl="0" eaLnBrk="0" fontAlgn="base" hangingPunct="0">
        <a:spcBef>
          <a:spcPct val="20000"/>
        </a:spcBef>
        <a:spcAft>
          <a:spcPct val="0"/>
        </a:spcAft>
        <a:buChar char="»"/>
        <a:defRPr sz="2800" b="1">
          <a:solidFill>
            <a:srgbClr val="000066"/>
          </a:solidFill>
          <a:latin typeface="+mn-lt"/>
        </a:defRPr>
      </a:lvl5pPr>
      <a:lvl6pPr marL="2514600" indent="-228600" algn="l" rtl="0" eaLnBrk="0" fontAlgn="base" hangingPunct="0">
        <a:spcBef>
          <a:spcPct val="20000"/>
        </a:spcBef>
        <a:spcAft>
          <a:spcPct val="0"/>
        </a:spcAft>
        <a:buChar char="»"/>
        <a:defRPr sz="2800" b="1">
          <a:solidFill>
            <a:srgbClr val="000066"/>
          </a:solidFill>
          <a:latin typeface="+mn-lt"/>
        </a:defRPr>
      </a:lvl6pPr>
      <a:lvl7pPr marL="2971800" indent="-228600" algn="l" rtl="0" eaLnBrk="0" fontAlgn="base" hangingPunct="0">
        <a:spcBef>
          <a:spcPct val="20000"/>
        </a:spcBef>
        <a:spcAft>
          <a:spcPct val="0"/>
        </a:spcAft>
        <a:buChar char="»"/>
        <a:defRPr sz="2800" b="1">
          <a:solidFill>
            <a:srgbClr val="000066"/>
          </a:solidFill>
          <a:latin typeface="+mn-lt"/>
        </a:defRPr>
      </a:lvl7pPr>
      <a:lvl8pPr marL="3429000" indent="-228600" algn="l" rtl="0" eaLnBrk="0" fontAlgn="base" hangingPunct="0">
        <a:spcBef>
          <a:spcPct val="20000"/>
        </a:spcBef>
        <a:spcAft>
          <a:spcPct val="0"/>
        </a:spcAft>
        <a:buChar char="»"/>
        <a:defRPr sz="2800" b="1">
          <a:solidFill>
            <a:srgbClr val="000066"/>
          </a:solidFill>
          <a:latin typeface="+mn-lt"/>
        </a:defRPr>
      </a:lvl8pPr>
      <a:lvl9pPr marL="3886200" indent="-228600" algn="l" rtl="0" eaLnBrk="0" fontAlgn="base" hangingPunct="0">
        <a:spcBef>
          <a:spcPct val="20000"/>
        </a:spcBef>
        <a:spcAft>
          <a:spcPct val="0"/>
        </a:spcAft>
        <a:buChar char="»"/>
        <a:defRPr sz="2800" b="1">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2" descr="WhiteTitleB"/>
          <p:cNvPicPr>
            <a:picLocks noChangeAspect="1" noChangeArrowheads="1"/>
          </p:cNvPicPr>
          <p:nvPr/>
        </p:nvPicPr>
        <p:blipFill>
          <a:blip r:embed="rId14" cstate="print"/>
          <a:srcRect/>
          <a:stretch>
            <a:fillRect/>
          </a:stretch>
        </p:blipFill>
        <p:spPr bwMode="auto">
          <a:xfrm>
            <a:off x="0" y="0"/>
            <a:ext cx="9144000" cy="6858000"/>
          </a:xfrm>
          <a:prstGeom prst="rect">
            <a:avLst/>
          </a:prstGeom>
          <a:noFill/>
          <a:ln w="9525">
            <a:noFill/>
            <a:miter lim="800000"/>
            <a:headEnd/>
            <a:tailEnd/>
          </a:ln>
        </p:spPr>
      </p:pic>
      <p:sp>
        <p:nvSpPr>
          <p:cNvPr id="47107" name="Rectangle 3"/>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Add Title</a:t>
            </a:r>
          </a:p>
        </p:txBody>
      </p:sp>
      <p:sp>
        <p:nvSpPr>
          <p:cNvPr id="47108" name="Rectangle 4"/>
          <p:cNvSpPr>
            <a:spLocks noGrp="1" noChangeArrowheads="1"/>
          </p:cNvSpPr>
          <p:nvPr>
            <p:ph type="body" idx="1"/>
          </p:nvPr>
        </p:nvSpPr>
        <p:spPr bwMode="auto">
          <a:xfrm>
            <a:off x="457200" y="1600200"/>
            <a:ext cx="8229600" cy="41386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add text.</a:t>
            </a: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7107"/>
                                        </p:tgtEl>
                                        <p:attrNameLst>
                                          <p:attrName>style.visibility</p:attrName>
                                        </p:attrNameLst>
                                      </p:cBhvr>
                                      <p:to>
                                        <p:strVal val="visible"/>
                                      </p:to>
                                    </p:set>
                                    <p:animEffect transition="in" filter="fade">
                                      <p:cBhvr>
                                        <p:cTn id="7" dur="2000"/>
                                        <p:tgtEl>
                                          <p:spTgt spid="4710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7108"/>
                                        </p:tgtEl>
                                        <p:attrNameLst>
                                          <p:attrName>style.visibility</p:attrName>
                                        </p:attrNameLst>
                                      </p:cBhvr>
                                      <p:to>
                                        <p:strVal val="visible"/>
                                      </p:to>
                                    </p:set>
                                    <p:animEffect transition="in" filter="fade">
                                      <p:cBhvr>
                                        <p:cTn id="10" dur="2000"/>
                                        <p:tgtEl>
                                          <p:spTgt spid="47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p:bldP spid="47108" grpId="0">
        <p:tmplLst>
          <p:tmpl>
            <p:tnLst>
              <p:par>
                <p:cTn presetID="10" presetClass="entr" presetSubtype="0" fill="hold" nodeType="withEffect">
                  <p:stCondLst>
                    <p:cond delay="0"/>
                  </p:stCondLst>
                  <p:childTnLst>
                    <p:set>
                      <p:cBhvr>
                        <p:cTn dur="1" fill="hold">
                          <p:stCondLst>
                            <p:cond delay="0"/>
                          </p:stCondLst>
                        </p:cTn>
                        <p:tgtEl>
                          <p:spTgt spid="47108"/>
                        </p:tgtEl>
                        <p:attrNameLst>
                          <p:attrName>style.visibility</p:attrName>
                        </p:attrNameLst>
                      </p:cBhvr>
                      <p:to>
                        <p:strVal val="visible"/>
                      </p:to>
                    </p:set>
                    <p:animEffect transition="in" filter="fade">
                      <p:cBhvr>
                        <p:cTn dur="2000"/>
                        <p:tgtEl>
                          <p:spTgt spid="47108"/>
                        </p:tgtEl>
                      </p:cBhvr>
                    </p:animEffect>
                  </p:childTnLst>
                </p:cTn>
              </p:par>
            </p:tnLst>
          </p:tmpl>
        </p:tmplLst>
      </p:bldP>
    </p:bldLst>
  </p:timing>
  <p:txStyles>
    <p:titleStyle>
      <a:lvl1pPr algn="ctr" rtl="0" eaLnBrk="0" fontAlgn="base" hangingPunct="0">
        <a:spcBef>
          <a:spcPct val="0"/>
        </a:spcBef>
        <a:spcAft>
          <a:spcPct val="0"/>
        </a:spcAft>
        <a:defRPr sz="4000" b="1">
          <a:solidFill>
            <a:srgbClr val="000066"/>
          </a:solidFill>
          <a:latin typeface="+mj-lt"/>
          <a:ea typeface="+mj-ea"/>
          <a:cs typeface="+mj-cs"/>
        </a:defRPr>
      </a:lvl1pPr>
      <a:lvl2pPr algn="ctr" rtl="0" eaLnBrk="0" fontAlgn="base" hangingPunct="0">
        <a:spcBef>
          <a:spcPct val="0"/>
        </a:spcBef>
        <a:spcAft>
          <a:spcPct val="0"/>
        </a:spcAft>
        <a:defRPr sz="4000" b="1">
          <a:solidFill>
            <a:srgbClr val="000066"/>
          </a:solidFill>
          <a:latin typeface="Arial" charset="0"/>
        </a:defRPr>
      </a:lvl2pPr>
      <a:lvl3pPr algn="ctr" rtl="0" eaLnBrk="0" fontAlgn="base" hangingPunct="0">
        <a:spcBef>
          <a:spcPct val="0"/>
        </a:spcBef>
        <a:spcAft>
          <a:spcPct val="0"/>
        </a:spcAft>
        <a:defRPr sz="4000" b="1">
          <a:solidFill>
            <a:srgbClr val="000066"/>
          </a:solidFill>
          <a:latin typeface="Arial" charset="0"/>
        </a:defRPr>
      </a:lvl3pPr>
      <a:lvl4pPr algn="ctr" rtl="0" eaLnBrk="0" fontAlgn="base" hangingPunct="0">
        <a:spcBef>
          <a:spcPct val="0"/>
        </a:spcBef>
        <a:spcAft>
          <a:spcPct val="0"/>
        </a:spcAft>
        <a:defRPr sz="4000" b="1">
          <a:solidFill>
            <a:srgbClr val="000066"/>
          </a:solidFill>
          <a:latin typeface="Arial" charset="0"/>
        </a:defRPr>
      </a:lvl4pPr>
      <a:lvl5pPr algn="ctr" rtl="0" eaLnBrk="0" fontAlgn="base" hangingPunct="0">
        <a:spcBef>
          <a:spcPct val="0"/>
        </a:spcBef>
        <a:spcAft>
          <a:spcPct val="0"/>
        </a:spcAft>
        <a:defRPr sz="4000" b="1">
          <a:solidFill>
            <a:srgbClr val="000066"/>
          </a:solidFill>
          <a:latin typeface="Arial" charset="0"/>
        </a:defRPr>
      </a:lvl5pPr>
      <a:lvl6pPr marL="457200" algn="ctr" rtl="0" eaLnBrk="0" fontAlgn="base" hangingPunct="0">
        <a:spcBef>
          <a:spcPct val="0"/>
        </a:spcBef>
        <a:spcAft>
          <a:spcPct val="0"/>
        </a:spcAft>
        <a:defRPr sz="4000" b="1">
          <a:solidFill>
            <a:srgbClr val="000066"/>
          </a:solidFill>
          <a:latin typeface="Arial" charset="0"/>
        </a:defRPr>
      </a:lvl6pPr>
      <a:lvl7pPr marL="914400" algn="ctr" rtl="0" eaLnBrk="0" fontAlgn="base" hangingPunct="0">
        <a:spcBef>
          <a:spcPct val="0"/>
        </a:spcBef>
        <a:spcAft>
          <a:spcPct val="0"/>
        </a:spcAft>
        <a:defRPr sz="4000" b="1">
          <a:solidFill>
            <a:srgbClr val="000066"/>
          </a:solidFill>
          <a:latin typeface="Arial" charset="0"/>
        </a:defRPr>
      </a:lvl7pPr>
      <a:lvl8pPr marL="1371600" algn="ctr" rtl="0" eaLnBrk="0" fontAlgn="base" hangingPunct="0">
        <a:spcBef>
          <a:spcPct val="0"/>
        </a:spcBef>
        <a:spcAft>
          <a:spcPct val="0"/>
        </a:spcAft>
        <a:defRPr sz="4000" b="1">
          <a:solidFill>
            <a:srgbClr val="000066"/>
          </a:solidFill>
          <a:latin typeface="Arial" charset="0"/>
        </a:defRPr>
      </a:lvl8pPr>
      <a:lvl9pPr marL="1828800" algn="ctr" rtl="0" eaLnBrk="0" fontAlgn="base" hangingPunct="0">
        <a:spcBef>
          <a:spcPct val="0"/>
        </a:spcBef>
        <a:spcAft>
          <a:spcPct val="0"/>
        </a:spcAft>
        <a:defRPr sz="4000" b="1">
          <a:solidFill>
            <a:srgbClr val="000066"/>
          </a:solidFill>
          <a:latin typeface="Arial" charset="0"/>
        </a:defRPr>
      </a:lvl9pPr>
    </p:titleStyle>
    <p:bodyStyle>
      <a:lvl1pPr marL="342900" indent="-342900" algn="l" rtl="0" eaLnBrk="0" fontAlgn="base" hangingPunct="0">
        <a:spcBef>
          <a:spcPct val="20000"/>
        </a:spcBef>
        <a:spcAft>
          <a:spcPct val="0"/>
        </a:spcAft>
        <a:buChar char="•"/>
        <a:defRPr sz="2800" b="1">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b="1">
          <a:solidFill>
            <a:srgbClr val="000066"/>
          </a:solidFill>
          <a:latin typeface="+mn-lt"/>
        </a:defRPr>
      </a:lvl2pPr>
      <a:lvl3pPr marL="1143000" indent="-228600" algn="l" rtl="0" eaLnBrk="0" fontAlgn="base" hangingPunct="0">
        <a:spcBef>
          <a:spcPct val="20000"/>
        </a:spcBef>
        <a:spcAft>
          <a:spcPct val="0"/>
        </a:spcAft>
        <a:buChar char="•"/>
        <a:defRPr sz="2800" b="1">
          <a:solidFill>
            <a:srgbClr val="000066"/>
          </a:solidFill>
          <a:latin typeface="+mn-lt"/>
        </a:defRPr>
      </a:lvl3pPr>
      <a:lvl4pPr marL="1600200" indent="-228600" algn="l" rtl="0" eaLnBrk="0" fontAlgn="base" hangingPunct="0">
        <a:spcBef>
          <a:spcPct val="20000"/>
        </a:spcBef>
        <a:spcAft>
          <a:spcPct val="0"/>
        </a:spcAft>
        <a:buChar char="–"/>
        <a:defRPr sz="2800" b="1">
          <a:solidFill>
            <a:srgbClr val="000066"/>
          </a:solidFill>
          <a:latin typeface="+mn-lt"/>
        </a:defRPr>
      </a:lvl4pPr>
      <a:lvl5pPr marL="2057400" indent="-228600" algn="l" rtl="0" eaLnBrk="0" fontAlgn="base" hangingPunct="0">
        <a:spcBef>
          <a:spcPct val="20000"/>
        </a:spcBef>
        <a:spcAft>
          <a:spcPct val="0"/>
        </a:spcAft>
        <a:buChar char="»"/>
        <a:defRPr sz="2800" b="1">
          <a:solidFill>
            <a:srgbClr val="000066"/>
          </a:solidFill>
          <a:latin typeface="+mn-lt"/>
        </a:defRPr>
      </a:lvl5pPr>
      <a:lvl6pPr marL="2514600" indent="-228600" algn="l" rtl="0" eaLnBrk="0" fontAlgn="base" hangingPunct="0">
        <a:spcBef>
          <a:spcPct val="20000"/>
        </a:spcBef>
        <a:spcAft>
          <a:spcPct val="0"/>
        </a:spcAft>
        <a:buChar char="»"/>
        <a:defRPr sz="2800" b="1">
          <a:solidFill>
            <a:srgbClr val="000066"/>
          </a:solidFill>
          <a:latin typeface="+mn-lt"/>
        </a:defRPr>
      </a:lvl6pPr>
      <a:lvl7pPr marL="2971800" indent="-228600" algn="l" rtl="0" eaLnBrk="0" fontAlgn="base" hangingPunct="0">
        <a:spcBef>
          <a:spcPct val="20000"/>
        </a:spcBef>
        <a:spcAft>
          <a:spcPct val="0"/>
        </a:spcAft>
        <a:buChar char="»"/>
        <a:defRPr sz="2800" b="1">
          <a:solidFill>
            <a:srgbClr val="000066"/>
          </a:solidFill>
          <a:latin typeface="+mn-lt"/>
        </a:defRPr>
      </a:lvl7pPr>
      <a:lvl8pPr marL="3429000" indent="-228600" algn="l" rtl="0" eaLnBrk="0" fontAlgn="base" hangingPunct="0">
        <a:spcBef>
          <a:spcPct val="20000"/>
        </a:spcBef>
        <a:spcAft>
          <a:spcPct val="0"/>
        </a:spcAft>
        <a:buChar char="»"/>
        <a:defRPr sz="2800" b="1">
          <a:solidFill>
            <a:srgbClr val="000066"/>
          </a:solidFill>
          <a:latin typeface="+mn-lt"/>
        </a:defRPr>
      </a:lvl8pPr>
      <a:lvl9pPr marL="3886200" indent="-228600" algn="l" rtl="0" eaLnBrk="0" fontAlgn="base" hangingPunct="0">
        <a:spcBef>
          <a:spcPct val="20000"/>
        </a:spcBef>
        <a:spcAft>
          <a:spcPct val="0"/>
        </a:spcAft>
        <a:buChar char="»"/>
        <a:defRPr sz="2800" b="1">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Picture 2" descr="WhiteTitleB"/>
          <p:cNvPicPr>
            <a:picLocks noChangeAspect="1" noChangeArrowheads="1"/>
          </p:cNvPicPr>
          <p:nvPr/>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4099" name="Rectangle 3"/>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Add Title</a:t>
            </a:r>
          </a:p>
        </p:txBody>
      </p:sp>
      <p:sp>
        <p:nvSpPr>
          <p:cNvPr id="4100" name="Rectangle 4"/>
          <p:cNvSpPr>
            <a:spLocks noGrp="1" noChangeArrowheads="1"/>
          </p:cNvSpPr>
          <p:nvPr>
            <p:ph type="body" idx="1"/>
          </p:nvPr>
        </p:nvSpPr>
        <p:spPr bwMode="auto">
          <a:xfrm>
            <a:off x="457200" y="1600200"/>
            <a:ext cx="8229600" cy="41386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add text.</a:t>
            </a:r>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ransition/>
  <p:txStyles>
    <p:titleStyle>
      <a:lvl1pPr algn="ctr" rtl="0" eaLnBrk="0" fontAlgn="base" hangingPunct="0">
        <a:spcBef>
          <a:spcPct val="0"/>
        </a:spcBef>
        <a:spcAft>
          <a:spcPct val="0"/>
        </a:spcAft>
        <a:defRPr sz="4000" b="1">
          <a:solidFill>
            <a:srgbClr val="000066"/>
          </a:solidFill>
          <a:latin typeface="+mj-lt"/>
          <a:ea typeface="+mj-ea"/>
          <a:cs typeface="+mj-cs"/>
        </a:defRPr>
      </a:lvl1pPr>
      <a:lvl2pPr algn="ctr" rtl="0" eaLnBrk="0" fontAlgn="base" hangingPunct="0">
        <a:spcBef>
          <a:spcPct val="0"/>
        </a:spcBef>
        <a:spcAft>
          <a:spcPct val="0"/>
        </a:spcAft>
        <a:defRPr sz="4000" b="1">
          <a:solidFill>
            <a:srgbClr val="000066"/>
          </a:solidFill>
          <a:latin typeface="Arial" charset="0"/>
        </a:defRPr>
      </a:lvl2pPr>
      <a:lvl3pPr algn="ctr" rtl="0" eaLnBrk="0" fontAlgn="base" hangingPunct="0">
        <a:spcBef>
          <a:spcPct val="0"/>
        </a:spcBef>
        <a:spcAft>
          <a:spcPct val="0"/>
        </a:spcAft>
        <a:defRPr sz="4000" b="1">
          <a:solidFill>
            <a:srgbClr val="000066"/>
          </a:solidFill>
          <a:latin typeface="Arial" charset="0"/>
        </a:defRPr>
      </a:lvl3pPr>
      <a:lvl4pPr algn="ctr" rtl="0" eaLnBrk="0" fontAlgn="base" hangingPunct="0">
        <a:spcBef>
          <a:spcPct val="0"/>
        </a:spcBef>
        <a:spcAft>
          <a:spcPct val="0"/>
        </a:spcAft>
        <a:defRPr sz="4000" b="1">
          <a:solidFill>
            <a:srgbClr val="000066"/>
          </a:solidFill>
          <a:latin typeface="Arial" charset="0"/>
        </a:defRPr>
      </a:lvl4pPr>
      <a:lvl5pPr algn="ctr" rtl="0" eaLnBrk="0" fontAlgn="base" hangingPunct="0">
        <a:spcBef>
          <a:spcPct val="0"/>
        </a:spcBef>
        <a:spcAft>
          <a:spcPct val="0"/>
        </a:spcAft>
        <a:defRPr sz="4000" b="1">
          <a:solidFill>
            <a:srgbClr val="000066"/>
          </a:solidFill>
          <a:latin typeface="Arial" charset="0"/>
        </a:defRPr>
      </a:lvl5pPr>
      <a:lvl6pPr marL="457200" algn="ctr" rtl="0" eaLnBrk="0" fontAlgn="base" hangingPunct="0">
        <a:spcBef>
          <a:spcPct val="0"/>
        </a:spcBef>
        <a:spcAft>
          <a:spcPct val="0"/>
        </a:spcAft>
        <a:defRPr sz="4000" b="1">
          <a:solidFill>
            <a:srgbClr val="000066"/>
          </a:solidFill>
          <a:latin typeface="Arial" charset="0"/>
        </a:defRPr>
      </a:lvl6pPr>
      <a:lvl7pPr marL="914400" algn="ctr" rtl="0" eaLnBrk="0" fontAlgn="base" hangingPunct="0">
        <a:spcBef>
          <a:spcPct val="0"/>
        </a:spcBef>
        <a:spcAft>
          <a:spcPct val="0"/>
        </a:spcAft>
        <a:defRPr sz="4000" b="1">
          <a:solidFill>
            <a:srgbClr val="000066"/>
          </a:solidFill>
          <a:latin typeface="Arial" charset="0"/>
        </a:defRPr>
      </a:lvl7pPr>
      <a:lvl8pPr marL="1371600" algn="ctr" rtl="0" eaLnBrk="0" fontAlgn="base" hangingPunct="0">
        <a:spcBef>
          <a:spcPct val="0"/>
        </a:spcBef>
        <a:spcAft>
          <a:spcPct val="0"/>
        </a:spcAft>
        <a:defRPr sz="4000" b="1">
          <a:solidFill>
            <a:srgbClr val="000066"/>
          </a:solidFill>
          <a:latin typeface="Arial" charset="0"/>
        </a:defRPr>
      </a:lvl8pPr>
      <a:lvl9pPr marL="1828800" algn="ctr" rtl="0" eaLnBrk="0" fontAlgn="base" hangingPunct="0">
        <a:spcBef>
          <a:spcPct val="0"/>
        </a:spcBef>
        <a:spcAft>
          <a:spcPct val="0"/>
        </a:spcAft>
        <a:defRPr sz="4000" b="1">
          <a:solidFill>
            <a:srgbClr val="000066"/>
          </a:solidFill>
          <a:latin typeface="Arial" charset="0"/>
        </a:defRPr>
      </a:lvl9pPr>
    </p:titleStyle>
    <p:bodyStyle>
      <a:lvl1pPr marL="342900" indent="-342900" algn="l" rtl="0" eaLnBrk="0" fontAlgn="base" hangingPunct="0">
        <a:spcBef>
          <a:spcPct val="20000"/>
        </a:spcBef>
        <a:spcAft>
          <a:spcPct val="0"/>
        </a:spcAft>
        <a:buChar char="•"/>
        <a:defRPr sz="2800" b="1">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b="1">
          <a:solidFill>
            <a:srgbClr val="000066"/>
          </a:solidFill>
          <a:latin typeface="+mn-lt"/>
        </a:defRPr>
      </a:lvl2pPr>
      <a:lvl3pPr marL="1143000" indent="-228600" algn="l" rtl="0" eaLnBrk="0" fontAlgn="base" hangingPunct="0">
        <a:spcBef>
          <a:spcPct val="20000"/>
        </a:spcBef>
        <a:spcAft>
          <a:spcPct val="0"/>
        </a:spcAft>
        <a:buChar char="•"/>
        <a:defRPr sz="2800" b="1">
          <a:solidFill>
            <a:srgbClr val="000066"/>
          </a:solidFill>
          <a:latin typeface="+mn-lt"/>
        </a:defRPr>
      </a:lvl3pPr>
      <a:lvl4pPr marL="1600200" indent="-228600" algn="l" rtl="0" eaLnBrk="0" fontAlgn="base" hangingPunct="0">
        <a:spcBef>
          <a:spcPct val="20000"/>
        </a:spcBef>
        <a:spcAft>
          <a:spcPct val="0"/>
        </a:spcAft>
        <a:buChar char="–"/>
        <a:defRPr sz="2800" b="1">
          <a:solidFill>
            <a:srgbClr val="000066"/>
          </a:solidFill>
          <a:latin typeface="+mn-lt"/>
        </a:defRPr>
      </a:lvl4pPr>
      <a:lvl5pPr marL="2057400" indent="-228600" algn="l" rtl="0" eaLnBrk="0" fontAlgn="base" hangingPunct="0">
        <a:spcBef>
          <a:spcPct val="20000"/>
        </a:spcBef>
        <a:spcAft>
          <a:spcPct val="0"/>
        </a:spcAft>
        <a:buChar char="»"/>
        <a:defRPr sz="2800" b="1">
          <a:solidFill>
            <a:srgbClr val="000066"/>
          </a:solidFill>
          <a:latin typeface="+mn-lt"/>
        </a:defRPr>
      </a:lvl5pPr>
      <a:lvl6pPr marL="2514600" indent="-228600" algn="l" rtl="0" eaLnBrk="0" fontAlgn="base" hangingPunct="0">
        <a:spcBef>
          <a:spcPct val="20000"/>
        </a:spcBef>
        <a:spcAft>
          <a:spcPct val="0"/>
        </a:spcAft>
        <a:buChar char="»"/>
        <a:defRPr sz="2800" b="1">
          <a:solidFill>
            <a:srgbClr val="000066"/>
          </a:solidFill>
          <a:latin typeface="+mn-lt"/>
        </a:defRPr>
      </a:lvl6pPr>
      <a:lvl7pPr marL="2971800" indent="-228600" algn="l" rtl="0" eaLnBrk="0" fontAlgn="base" hangingPunct="0">
        <a:spcBef>
          <a:spcPct val="20000"/>
        </a:spcBef>
        <a:spcAft>
          <a:spcPct val="0"/>
        </a:spcAft>
        <a:buChar char="»"/>
        <a:defRPr sz="2800" b="1">
          <a:solidFill>
            <a:srgbClr val="000066"/>
          </a:solidFill>
          <a:latin typeface="+mn-lt"/>
        </a:defRPr>
      </a:lvl7pPr>
      <a:lvl8pPr marL="3429000" indent="-228600" algn="l" rtl="0" eaLnBrk="0" fontAlgn="base" hangingPunct="0">
        <a:spcBef>
          <a:spcPct val="20000"/>
        </a:spcBef>
        <a:spcAft>
          <a:spcPct val="0"/>
        </a:spcAft>
        <a:buChar char="»"/>
        <a:defRPr sz="2800" b="1">
          <a:solidFill>
            <a:srgbClr val="000066"/>
          </a:solidFill>
          <a:latin typeface="+mn-lt"/>
        </a:defRPr>
      </a:lvl8pPr>
      <a:lvl9pPr marL="3886200" indent="-228600" algn="l" rtl="0" eaLnBrk="0" fontAlgn="base" hangingPunct="0">
        <a:spcBef>
          <a:spcPct val="20000"/>
        </a:spcBef>
        <a:spcAft>
          <a:spcPct val="0"/>
        </a:spcAft>
        <a:buChar char="»"/>
        <a:defRPr sz="2800" b="1">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122" name="Rectangle 2"/>
          <p:cNvSpPr>
            <a:spLocks noGrp="1" noChangeArrowheads="1"/>
          </p:cNvSpPr>
          <p:nvPr>
            <p:ph type="title"/>
          </p:nvPr>
        </p:nvSpPr>
        <p:spPr>
          <a:xfrm>
            <a:off x="228600" y="1600200"/>
            <a:ext cx="8458200" cy="533400"/>
          </a:xfrm>
        </p:spPr>
        <p:txBody>
          <a:bodyPr/>
          <a:lstStyle/>
          <a:p>
            <a:r>
              <a:rPr lang="en-US" sz="4400" smtClean="0"/>
              <a:t/>
            </a:r>
            <a:br>
              <a:rPr lang="en-US" sz="4400" smtClean="0"/>
            </a:br>
            <a:r>
              <a:rPr lang="en-US" sz="4400" smtClean="0"/>
              <a:t/>
            </a:r>
            <a:br>
              <a:rPr lang="en-US" sz="4400" smtClean="0"/>
            </a:br>
            <a:r>
              <a:rPr lang="en-US" sz="4400" smtClean="0"/>
              <a:t/>
            </a:r>
            <a:br>
              <a:rPr lang="en-US" sz="4400" smtClean="0"/>
            </a:br>
            <a:r>
              <a:rPr lang="en-US" sz="4400" smtClean="0"/>
              <a:t/>
            </a:r>
            <a:br>
              <a:rPr lang="en-US" sz="4400" smtClean="0"/>
            </a:br>
            <a:r>
              <a:rPr lang="en-US" sz="4400" smtClean="0"/>
              <a:t/>
            </a:r>
            <a:br>
              <a:rPr lang="en-US" sz="4400" smtClean="0"/>
            </a:br>
            <a:r>
              <a:rPr lang="en-US" sz="3200" smtClean="0">
                <a:latin typeface="Times New Roman" pitchFamily="18" charset="0"/>
                <a:cs typeface="Times New Roman" pitchFamily="18" charset="0"/>
              </a:rPr>
              <a:t>Estimating Labor Force and Fiscal Modules for Coastal Louisiana Economies: Extension of the COMPAS Modeling Framework</a:t>
            </a:r>
            <a:r>
              <a:rPr lang="en-US" sz="3200" smtClean="0"/>
              <a:t/>
            </a:r>
            <a:br>
              <a:rPr lang="en-US" sz="3200" smtClean="0"/>
            </a:br>
            <a:r>
              <a:rPr lang="en-US" sz="3200" smtClean="0"/>
              <a:t/>
            </a:r>
            <a:br>
              <a:rPr lang="en-US" sz="3200" smtClean="0"/>
            </a:br>
            <a:r>
              <a:rPr lang="en-US" sz="3200" smtClean="0">
                <a:latin typeface="Times New Roman" pitchFamily="18" charset="0"/>
                <a:cs typeface="Times New Roman" pitchFamily="18" charset="0"/>
              </a:rPr>
              <a:t/>
            </a:r>
            <a:br>
              <a:rPr lang="en-US" sz="3200" smtClean="0">
                <a:latin typeface="Times New Roman" pitchFamily="18" charset="0"/>
                <a:cs typeface="Times New Roman" pitchFamily="18" charset="0"/>
              </a:rPr>
            </a:br>
            <a:r>
              <a:rPr lang="en-US" sz="3200" smtClean="0">
                <a:latin typeface="Times New Roman" pitchFamily="18" charset="0"/>
                <a:cs typeface="Times New Roman" pitchFamily="18" charset="0"/>
              </a:rPr>
              <a:t>Presented by:</a:t>
            </a:r>
            <a:br>
              <a:rPr lang="en-US" sz="3200" smtClean="0">
                <a:latin typeface="Times New Roman" pitchFamily="18" charset="0"/>
                <a:cs typeface="Times New Roman" pitchFamily="18" charset="0"/>
              </a:rPr>
            </a:br>
            <a:r>
              <a:rPr lang="en-US" sz="3200" smtClean="0">
                <a:latin typeface="Times New Roman" pitchFamily="18" charset="0"/>
                <a:cs typeface="Times New Roman" pitchFamily="18" charset="0"/>
              </a:rPr>
              <a:t>Arun Adhikari</a:t>
            </a:r>
            <a:br>
              <a:rPr lang="en-US" sz="3200" smtClean="0">
                <a:latin typeface="Times New Roman" pitchFamily="18" charset="0"/>
                <a:cs typeface="Times New Roman" pitchFamily="18" charset="0"/>
              </a:rPr>
            </a:br>
            <a:r>
              <a:rPr lang="en-US" sz="3200" smtClean="0">
                <a:latin typeface="Times New Roman" pitchFamily="18" charset="0"/>
                <a:cs typeface="Times New Roman" pitchFamily="18" charset="0"/>
              </a:rPr>
              <a:t>Dr. J Matthew Fannin</a:t>
            </a:r>
            <a:br>
              <a:rPr lang="en-US" sz="3200" smtClean="0">
                <a:latin typeface="Times New Roman" pitchFamily="18" charset="0"/>
                <a:cs typeface="Times New Roman" pitchFamily="18" charset="0"/>
              </a:rPr>
            </a:br>
            <a:r>
              <a:rPr lang="en-US" sz="3200" smtClean="0">
                <a:latin typeface="Times New Roman" pitchFamily="18" charset="0"/>
                <a:cs typeface="Times New Roman" pitchFamily="18" charset="0"/>
              </a:rPr>
              <a:t/>
            </a:r>
            <a:br>
              <a:rPr lang="en-US" sz="3200" smtClean="0">
                <a:latin typeface="Times New Roman" pitchFamily="18" charset="0"/>
                <a:cs typeface="Times New Roman" pitchFamily="18" charset="0"/>
              </a:rPr>
            </a:br>
            <a:r>
              <a:rPr lang="en-US" sz="1600" smtClean="0">
                <a:latin typeface="Times New Roman" pitchFamily="18" charset="0"/>
                <a:cs typeface="Times New Roman" pitchFamily="18" charset="0"/>
              </a:rPr>
              <a:t>Projected Funded Through Cooperative Agreement with Minerals Management Service, </a:t>
            </a:r>
            <a:br>
              <a:rPr lang="en-US" sz="1600" smtClean="0">
                <a:latin typeface="Times New Roman" pitchFamily="18" charset="0"/>
                <a:cs typeface="Times New Roman" pitchFamily="18" charset="0"/>
              </a:rPr>
            </a:br>
            <a:r>
              <a:rPr lang="en-US" sz="1600" smtClean="0">
                <a:latin typeface="Times New Roman" pitchFamily="18" charset="0"/>
                <a:cs typeface="Times New Roman" pitchFamily="18" charset="0"/>
              </a:rPr>
              <a:t>US Dept of Interior</a:t>
            </a:r>
            <a:r>
              <a:rPr lang="en-US" sz="3200" smtClean="0">
                <a:latin typeface="Times New Roman" pitchFamily="18" charset="0"/>
                <a:cs typeface="Times New Roman" pitchFamily="18" charset="0"/>
              </a:rPr>
              <a:t/>
            </a:r>
            <a:br>
              <a:rPr lang="en-US" sz="3200" smtClean="0">
                <a:latin typeface="Times New Roman" pitchFamily="18" charset="0"/>
                <a:cs typeface="Times New Roman" pitchFamily="18" charset="0"/>
              </a:rPr>
            </a:br>
            <a:endParaRPr lang="en-US" sz="440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685800" y="228600"/>
            <a:ext cx="7772400" cy="533400"/>
          </a:xfrm>
        </p:spPr>
        <p:txBody>
          <a:bodyPr/>
          <a:lstStyle/>
          <a:p>
            <a:r>
              <a:rPr lang="en-US" sz="3200" smtClean="0">
                <a:solidFill>
                  <a:srgbClr val="00B050"/>
                </a:solidFill>
                <a:latin typeface="Times New Roman" pitchFamily="18" charset="0"/>
                <a:cs typeface="Times New Roman" pitchFamily="18" charset="0"/>
              </a:rPr>
              <a:t>Models Discussion</a:t>
            </a:r>
          </a:p>
        </p:txBody>
      </p:sp>
      <p:sp>
        <p:nvSpPr>
          <p:cNvPr id="9219" name="Subtitle 3"/>
          <p:cNvSpPr>
            <a:spLocks noGrp="1"/>
          </p:cNvSpPr>
          <p:nvPr>
            <p:ph type="subTitle" idx="1"/>
          </p:nvPr>
        </p:nvSpPr>
        <p:spPr>
          <a:xfrm>
            <a:off x="152400" y="990600"/>
            <a:ext cx="8534400" cy="4953000"/>
          </a:xfrm>
        </p:spPr>
        <p:txBody>
          <a:bodyPr/>
          <a:lstStyle/>
          <a:p>
            <a:pPr marL="457200" indent="-457200" algn="l">
              <a:buFontTx/>
              <a:buAutoNum type="arabicParenR"/>
              <a:defRPr/>
            </a:pPr>
            <a:r>
              <a:rPr lang="en-US" sz="2400" dirty="0" smtClean="0"/>
              <a:t>Ordinary Least Squares (OLS)</a:t>
            </a:r>
          </a:p>
          <a:p>
            <a:pPr marL="457200" indent="-457200" algn="l">
              <a:buFontTx/>
              <a:buAutoNum type="arabicParenR"/>
              <a:defRPr/>
            </a:pPr>
            <a:endParaRPr lang="en-US" sz="2400" dirty="0" smtClean="0"/>
          </a:p>
          <a:p>
            <a:pPr marL="457200" indent="-457200" algn="l">
              <a:buFontTx/>
              <a:buAutoNum type="arabicParenR"/>
              <a:defRPr/>
            </a:pPr>
            <a:r>
              <a:rPr lang="en-US" sz="2400" dirty="0" smtClean="0"/>
              <a:t> Quantile Regressions</a:t>
            </a:r>
          </a:p>
          <a:p>
            <a:pPr marL="914400" lvl="1" indent="-457200" algn="l">
              <a:buFont typeface="Wingdings" pitchFamily="2" charset="2"/>
              <a:buChar char="§"/>
              <a:defRPr/>
            </a:pPr>
            <a:r>
              <a:rPr lang="en-US" sz="2400" dirty="0" smtClean="0"/>
              <a:t>  Divided into 3 quantiles (0.33, 0.66 and 0.99)</a:t>
            </a:r>
          </a:p>
          <a:p>
            <a:pPr marL="914400" lvl="1" indent="-457200" algn="l">
              <a:buFont typeface="Wingdings" pitchFamily="2" charset="2"/>
              <a:buChar char="§"/>
              <a:defRPr/>
            </a:pPr>
            <a:endParaRPr lang="en-US" sz="2400" dirty="0" smtClean="0"/>
          </a:p>
          <a:p>
            <a:pPr marL="457200" indent="-457200" algn="l">
              <a:buFontTx/>
              <a:buAutoNum type="arabicParenR"/>
              <a:defRPr/>
            </a:pPr>
            <a:endParaRPr lang="en-US" sz="2400" dirty="0" smtClean="0"/>
          </a:p>
          <a:p>
            <a:pPr marL="457200" indent="-457200" algn="l">
              <a:buFontTx/>
              <a:buAutoNum type="arabicParenR"/>
              <a:defRPr/>
            </a:pPr>
            <a:r>
              <a:rPr lang="en-US" sz="2400" dirty="0" smtClean="0"/>
              <a:t> Spatial Autoregressive Regression (SAR)</a:t>
            </a:r>
          </a:p>
          <a:p>
            <a:pPr marL="914400" lvl="1" indent="-457200" algn="l">
              <a:buFont typeface="Wingdings" pitchFamily="2" charset="2"/>
              <a:buChar char="§"/>
              <a:defRPr/>
            </a:pPr>
            <a:r>
              <a:rPr lang="en-US" sz="2400" dirty="0" smtClean="0"/>
              <a:t> Derivation of spatial weight matrix</a:t>
            </a:r>
          </a:p>
          <a:p>
            <a:pPr>
              <a:defRPr/>
            </a:pPr>
            <a:endParaRPr lang="en-US" sz="2400" dirty="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85800" y="228600"/>
            <a:ext cx="7772400" cy="838200"/>
          </a:xfrm>
        </p:spPr>
        <p:txBody>
          <a:bodyPr/>
          <a:lstStyle/>
          <a:p>
            <a:r>
              <a:rPr lang="en-US" sz="3400" smtClean="0">
                <a:solidFill>
                  <a:srgbClr val="00B050"/>
                </a:solidFill>
                <a:latin typeface="Times New Roman" pitchFamily="18" charset="0"/>
                <a:cs typeface="Times New Roman" pitchFamily="18" charset="0"/>
              </a:rPr>
              <a:t>Results</a:t>
            </a:r>
          </a:p>
        </p:txBody>
      </p:sp>
      <p:sp>
        <p:nvSpPr>
          <p:cNvPr id="15363" name="Subtitle 3"/>
          <p:cNvSpPr>
            <a:spLocks noGrp="1"/>
          </p:cNvSpPr>
          <p:nvPr>
            <p:ph type="subTitle" idx="1"/>
          </p:nvPr>
        </p:nvSpPr>
        <p:spPr>
          <a:xfrm>
            <a:off x="152400" y="1143000"/>
            <a:ext cx="8534400" cy="4648200"/>
          </a:xfrm>
        </p:spPr>
        <p:txBody>
          <a:bodyPr/>
          <a:lstStyle/>
          <a:p>
            <a:r>
              <a:rPr lang="en-US" sz="2000" smtClean="0">
                <a:latin typeface="Times New Roman" pitchFamily="18" charset="0"/>
                <a:cs typeface="Times New Roman" pitchFamily="18" charset="0"/>
              </a:rPr>
              <a:t>Table 1: Variable description and summary statistics, Louisiana, 2007</a:t>
            </a:r>
            <a:r>
              <a:rPr lang="en-US" sz="1400" smtClean="0"/>
              <a:t> </a:t>
            </a:r>
            <a:endParaRPr lang="en-US" sz="2400" smtClean="0"/>
          </a:p>
          <a:p>
            <a:r>
              <a:rPr lang="en-US" sz="2000" smtClean="0"/>
              <a:t> </a:t>
            </a:r>
            <a:endParaRPr lang="en-US" sz="2200" smtClean="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762000" y="2133600"/>
          <a:ext cx="7239000" cy="3139440"/>
        </p:xfrm>
        <a:graphic>
          <a:graphicData uri="http://schemas.openxmlformats.org/drawingml/2006/table">
            <a:tbl>
              <a:tblPr firstRow="1" bandRow="1">
                <a:tableStyleId>{5C22544A-7EE6-4342-B048-85BDC9FD1C3A}</a:tableStyleId>
              </a:tblPr>
              <a:tblGrid>
                <a:gridCol w="2352675"/>
                <a:gridCol w="1447800"/>
                <a:gridCol w="1447800"/>
                <a:gridCol w="904875"/>
                <a:gridCol w="1085850"/>
              </a:tblGrid>
              <a:tr h="370840">
                <a:tc>
                  <a:txBody>
                    <a:bodyPr/>
                    <a:lstStyle/>
                    <a:p>
                      <a:pPr marL="0" marR="0" algn="ctr">
                        <a:lnSpc>
                          <a:spcPct val="115000"/>
                        </a:lnSpc>
                        <a:spcBef>
                          <a:spcPts val="0"/>
                        </a:spcBef>
                        <a:spcAft>
                          <a:spcPts val="0"/>
                        </a:spcAft>
                      </a:pPr>
                      <a:r>
                        <a:rPr lang="en-US" sz="1200" b="1" dirty="0">
                          <a:solidFill>
                            <a:srgbClr val="FF0000"/>
                          </a:solidFill>
                          <a:latin typeface="Times New Roman"/>
                          <a:ea typeface="Calibri"/>
                          <a:cs typeface="Times New Roman"/>
                        </a:rPr>
                        <a:t>Variable Name</a:t>
                      </a:r>
                      <a:endParaRPr lang="en-US" sz="1200" dirty="0">
                        <a:solidFill>
                          <a:srgbClr val="FF0000"/>
                        </a:solidFill>
                        <a:latin typeface="Calibri"/>
                        <a:ea typeface="Calibri"/>
                        <a:cs typeface="Times New Roman"/>
                      </a:endParaRPr>
                    </a:p>
                  </a:txBody>
                  <a:tcPr marL="68580" marR="68580" marT="0" marB="0">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b="1" dirty="0">
                          <a:solidFill>
                            <a:srgbClr val="FF0000"/>
                          </a:solidFill>
                          <a:latin typeface="Times New Roman"/>
                          <a:ea typeface="Calibri"/>
                          <a:cs typeface="Times New Roman"/>
                        </a:rPr>
                        <a:t>Mean</a:t>
                      </a:r>
                      <a:endParaRPr lang="en-US" sz="1200" dirty="0">
                        <a:solidFill>
                          <a:srgbClr val="FF0000"/>
                        </a:solidFill>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b="1" dirty="0">
                          <a:solidFill>
                            <a:srgbClr val="FF0000"/>
                          </a:solidFill>
                          <a:latin typeface="Times New Roman"/>
                          <a:ea typeface="Calibri"/>
                          <a:cs typeface="Times New Roman"/>
                        </a:rPr>
                        <a:t>Standard Deviation</a:t>
                      </a:r>
                      <a:endParaRPr lang="en-US" sz="1200" dirty="0">
                        <a:solidFill>
                          <a:srgbClr val="FF0000"/>
                        </a:solidFill>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b="1" dirty="0">
                          <a:solidFill>
                            <a:srgbClr val="FF0000"/>
                          </a:solidFill>
                          <a:latin typeface="Times New Roman"/>
                          <a:ea typeface="Calibri"/>
                          <a:cs typeface="Times New Roman"/>
                        </a:rPr>
                        <a:t>Min</a:t>
                      </a:r>
                      <a:endParaRPr lang="en-US" sz="1200" dirty="0">
                        <a:solidFill>
                          <a:srgbClr val="FF0000"/>
                        </a:solidFill>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200" b="1" dirty="0">
                          <a:solidFill>
                            <a:srgbClr val="FF0000"/>
                          </a:solidFill>
                          <a:latin typeface="Times New Roman"/>
                          <a:ea typeface="Calibri"/>
                          <a:cs typeface="Times New Roman"/>
                        </a:rPr>
                        <a:t>Max</a:t>
                      </a:r>
                      <a:endParaRPr lang="en-US" sz="1200" dirty="0">
                        <a:solidFill>
                          <a:srgbClr val="FF0000"/>
                        </a:solidFill>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8760">
                <a:tc>
                  <a:txBody>
                    <a:bodyPr/>
                    <a:lstStyle/>
                    <a:p>
                      <a:pPr marL="0" marR="0">
                        <a:lnSpc>
                          <a:spcPct val="100000"/>
                        </a:lnSpc>
                        <a:spcBef>
                          <a:spcPts val="0"/>
                        </a:spcBef>
                        <a:spcAft>
                          <a:spcPts val="0"/>
                        </a:spcAft>
                      </a:pPr>
                      <a:r>
                        <a:rPr lang="en-US" sz="1200" dirty="0">
                          <a:latin typeface="Times New Roman"/>
                          <a:ea typeface="Calibri"/>
                          <a:cs typeface="Times New Roman"/>
                        </a:rPr>
                        <a:t>General Government Expenditure</a:t>
                      </a:r>
                      <a:endParaRPr lang="en-US" sz="1200" dirty="0">
                        <a:latin typeface="Calibri"/>
                        <a:ea typeface="Calibri"/>
                        <a:cs typeface="Times New Roman"/>
                      </a:endParaRPr>
                    </a:p>
                  </a:txBody>
                  <a:tcPr marL="68580" marR="68580" marT="0" marB="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dirty="0">
                          <a:latin typeface="Times New Roman"/>
                          <a:ea typeface="Calibri"/>
                          <a:cs typeface="Times New Roman"/>
                        </a:rPr>
                        <a:t>9,176,819</a:t>
                      </a:r>
                      <a:endParaRPr lang="en-US"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a:latin typeface="Times New Roman"/>
                          <a:ea typeface="Calibri"/>
                          <a:cs typeface="Times New Roman"/>
                        </a:rPr>
                        <a:t>29,103,832</a:t>
                      </a:r>
                      <a:endParaRPr lang="en-US" sz="120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a:latin typeface="Times New Roman"/>
                          <a:ea typeface="Calibri"/>
                          <a:cs typeface="Times New Roman"/>
                        </a:rPr>
                        <a:t>593,955</a:t>
                      </a:r>
                      <a:endParaRPr lang="en-US" sz="120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dirty="0">
                          <a:latin typeface="Times New Roman"/>
                          <a:ea typeface="Calibri"/>
                          <a:cs typeface="Times New Roman"/>
                        </a:rPr>
                        <a:t>210,722,026</a:t>
                      </a:r>
                      <a:endParaRPr lang="en-US"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8920">
                <a:tc>
                  <a:txBody>
                    <a:bodyPr/>
                    <a:lstStyle/>
                    <a:p>
                      <a:pPr marL="0" marR="0">
                        <a:lnSpc>
                          <a:spcPct val="100000"/>
                        </a:lnSpc>
                        <a:spcBef>
                          <a:spcPts val="0"/>
                        </a:spcBef>
                        <a:spcAft>
                          <a:spcPts val="0"/>
                        </a:spcAft>
                      </a:pPr>
                      <a:r>
                        <a:rPr lang="en-US" sz="1200" dirty="0">
                          <a:latin typeface="Times New Roman"/>
                          <a:ea typeface="Calibri"/>
                          <a:cs typeface="Times New Roman"/>
                        </a:rPr>
                        <a:t>Health and Welfare Expenditure</a:t>
                      </a:r>
                      <a:endParaRPr lang="en-US" sz="1200" dirty="0">
                        <a:latin typeface="Calibri"/>
                        <a:ea typeface="Calibri"/>
                        <a:cs typeface="Times New Roman"/>
                      </a:endParaRPr>
                    </a:p>
                  </a:txBody>
                  <a:tcPr marL="68580" marR="68580" marT="0" marB="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dirty="0">
                          <a:solidFill>
                            <a:srgbClr val="000000"/>
                          </a:solidFill>
                          <a:latin typeface="Times New Roman"/>
                          <a:ea typeface="Calibri"/>
                          <a:cs typeface="Times New Roman"/>
                        </a:rPr>
                        <a:t>2,125,658</a:t>
                      </a:r>
                      <a:endParaRPr lang="en-US"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a:solidFill>
                            <a:srgbClr val="000000"/>
                          </a:solidFill>
                          <a:latin typeface="Times New Roman"/>
                          <a:ea typeface="Calibri"/>
                          <a:cs typeface="Times New Roman"/>
                        </a:rPr>
                        <a:t>2,924,059</a:t>
                      </a:r>
                      <a:endParaRPr lang="en-US" sz="120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a:solidFill>
                            <a:srgbClr val="000000"/>
                          </a:solidFill>
                          <a:latin typeface="Times New Roman"/>
                          <a:ea typeface="Calibri"/>
                          <a:cs typeface="Times New Roman"/>
                        </a:rPr>
                        <a:t>5,664</a:t>
                      </a:r>
                      <a:endParaRPr lang="en-US" sz="120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a:solidFill>
                            <a:srgbClr val="000000"/>
                          </a:solidFill>
                          <a:latin typeface="Times New Roman"/>
                          <a:ea typeface="Calibri"/>
                          <a:cs typeface="Times New Roman"/>
                        </a:rPr>
                        <a:t>13,602,439</a:t>
                      </a:r>
                      <a:endParaRPr lang="en-US" sz="120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59080">
                <a:tc>
                  <a:txBody>
                    <a:bodyPr/>
                    <a:lstStyle/>
                    <a:p>
                      <a:pPr marL="0" marR="0">
                        <a:lnSpc>
                          <a:spcPct val="100000"/>
                        </a:lnSpc>
                        <a:spcBef>
                          <a:spcPts val="0"/>
                        </a:spcBef>
                        <a:spcAft>
                          <a:spcPts val="0"/>
                        </a:spcAft>
                      </a:pPr>
                      <a:r>
                        <a:rPr lang="en-US" sz="1200" dirty="0">
                          <a:latin typeface="Times New Roman"/>
                          <a:ea typeface="Calibri"/>
                          <a:cs typeface="Times New Roman"/>
                        </a:rPr>
                        <a:t>Public Safety Expenditure</a:t>
                      </a:r>
                      <a:endParaRPr lang="en-US" sz="1200" dirty="0">
                        <a:latin typeface="Calibri"/>
                        <a:ea typeface="Calibri"/>
                        <a:cs typeface="Times New Roman"/>
                      </a:endParaRPr>
                    </a:p>
                  </a:txBody>
                  <a:tcPr marL="68580" marR="68580" marT="0" marB="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a:solidFill>
                            <a:srgbClr val="000000"/>
                          </a:solidFill>
                          <a:latin typeface="Times New Roman"/>
                          <a:ea typeface="Calibri"/>
                          <a:cs typeface="Times New Roman"/>
                        </a:rPr>
                        <a:t>7,008,965</a:t>
                      </a:r>
                      <a:endParaRPr lang="en-US" sz="120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a:solidFill>
                            <a:srgbClr val="000000"/>
                          </a:solidFill>
                          <a:latin typeface="Times New Roman"/>
                          <a:ea typeface="Calibri"/>
                          <a:cs typeface="Times New Roman"/>
                        </a:rPr>
                        <a:t>25,111,070</a:t>
                      </a:r>
                      <a:endParaRPr lang="en-US" sz="120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a:solidFill>
                            <a:srgbClr val="000000"/>
                          </a:solidFill>
                          <a:latin typeface="Times New Roman"/>
                          <a:ea typeface="Calibri"/>
                          <a:cs typeface="Times New Roman"/>
                        </a:rPr>
                        <a:t>232,882</a:t>
                      </a:r>
                      <a:endParaRPr lang="en-US" sz="120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a:solidFill>
                            <a:srgbClr val="000000"/>
                          </a:solidFill>
                          <a:latin typeface="Times New Roman"/>
                          <a:ea typeface="Calibri"/>
                          <a:cs typeface="Times New Roman"/>
                        </a:rPr>
                        <a:t>189,130,903</a:t>
                      </a:r>
                      <a:endParaRPr lang="en-US" sz="120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69240">
                <a:tc>
                  <a:txBody>
                    <a:bodyPr/>
                    <a:lstStyle/>
                    <a:p>
                      <a:pPr marL="0" marR="0">
                        <a:lnSpc>
                          <a:spcPct val="100000"/>
                        </a:lnSpc>
                        <a:spcBef>
                          <a:spcPts val="0"/>
                        </a:spcBef>
                        <a:spcAft>
                          <a:spcPts val="0"/>
                        </a:spcAft>
                      </a:pPr>
                      <a:r>
                        <a:rPr lang="en-US" sz="1200" dirty="0">
                          <a:latin typeface="Times New Roman"/>
                          <a:ea typeface="Calibri"/>
                          <a:cs typeface="Times New Roman"/>
                        </a:rPr>
                        <a:t>Public Works Expenditure</a:t>
                      </a:r>
                      <a:endParaRPr lang="en-US" sz="1200" dirty="0">
                        <a:latin typeface="Calibri"/>
                        <a:ea typeface="Calibri"/>
                        <a:cs typeface="Times New Roman"/>
                      </a:endParaRPr>
                    </a:p>
                  </a:txBody>
                  <a:tcPr marL="68580" marR="68580" marT="0" marB="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dirty="0">
                          <a:solidFill>
                            <a:srgbClr val="000000"/>
                          </a:solidFill>
                          <a:latin typeface="Times New Roman"/>
                          <a:ea typeface="Calibri"/>
                          <a:cs typeface="Times New Roman"/>
                        </a:rPr>
                        <a:t>9,549,507</a:t>
                      </a:r>
                      <a:endParaRPr lang="en-US"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dirty="0">
                          <a:solidFill>
                            <a:srgbClr val="000000"/>
                          </a:solidFill>
                          <a:latin typeface="Times New Roman"/>
                          <a:ea typeface="Calibri"/>
                          <a:cs typeface="Times New Roman"/>
                        </a:rPr>
                        <a:t>11,714,106</a:t>
                      </a:r>
                      <a:endParaRPr lang="en-US"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a:solidFill>
                            <a:srgbClr val="000000"/>
                          </a:solidFill>
                          <a:latin typeface="Times New Roman"/>
                          <a:ea typeface="Calibri"/>
                          <a:cs typeface="Times New Roman"/>
                        </a:rPr>
                        <a:t>847,070</a:t>
                      </a:r>
                      <a:endParaRPr lang="en-US" sz="120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a:solidFill>
                            <a:srgbClr val="000000"/>
                          </a:solidFill>
                          <a:latin typeface="Times New Roman"/>
                          <a:ea typeface="Calibri"/>
                          <a:cs typeface="Times New Roman"/>
                        </a:rPr>
                        <a:t>65,739,927</a:t>
                      </a:r>
                      <a:endParaRPr lang="en-US" sz="120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13360">
                <a:tc>
                  <a:txBody>
                    <a:bodyPr/>
                    <a:lstStyle/>
                    <a:p>
                      <a:pPr marL="0" marR="0">
                        <a:lnSpc>
                          <a:spcPct val="100000"/>
                        </a:lnSpc>
                        <a:spcBef>
                          <a:spcPts val="0"/>
                        </a:spcBef>
                        <a:spcAft>
                          <a:spcPts val="0"/>
                        </a:spcAft>
                      </a:pPr>
                      <a:r>
                        <a:rPr lang="en-US" sz="1200" dirty="0">
                          <a:latin typeface="Times New Roman"/>
                          <a:ea typeface="Calibri"/>
                          <a:cs typeface="Times New Roman"/>
                        </a:rPr>
                        <a:t>Assessed Value</a:t>
                      </a:r>
                      <a:endParaRPr lang="en-US" sz="1200" dirty="0">
                        <a:latin typeface="Calibri"/>
                        <a:ea typeface="Calibri"/>
                        <a:cs typeface="Times New Roman"/>
                      </a:endParaRPr>
                    </a:p>
                  </a:txBody>
                  <a:tcPr marL="68580" marR="68580" marT="0" marB="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a:solidFill>
                            <a:srgbClr val="000000"/>
                          </a:solidFill>
                          <a:latin typeface="Times New Roman"/>
                          <a:ea typeface="Calibri"/>
                          <a:cs typeface="Times New Roman"/>
                        </a:rPr>
                        <a:t>418,151,563</a:t>
                      </a:r>
                      <a:endParaRPr lang="en-US" sz="120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dirty="0">
                          <a:solidFill>
                            <a:srgbClr val="000000"/>
                          </a:solidFill>
                          <a:latin typeface="Times New Roman"/>
                          <a:ea typeface="Calibri"/>
                          <a:cs typeface="Times New Roman"/>
                        </a:rPr>
                        <a:t>553,860,439</a:t>
                      </a:r>
                      <a:endParaRPr lang="en-US"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a:solidFill>
                            <a:srgbClr val="000000"/>
                          </a:solidFill>
                          <a:latin typeface="Times New Roman"/>
                          <a:ea typeface="Calibri"/>
                          <a:cs typeface="Times New Roman"/>
                        </a:rPr>
                        <a:t>36,056,864</a:t>
                      </a:r>
                      <a:endParaRPr lang="en-US" sz="120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a:solidFill>
                            <a:srgbClr val="000000"/>
                          </a:solidFill>
                          <a:latin typeface="Times New Roman"/>
                          <a:ea typeface="Calibri"/>
                          <a:cs typeface="Times New Roman"/>
                        </a:rPr>
                        <a:t>3,466,560,930</a:t>
                      </a:r>
                      <a:endParaRPr lang="en-US" sz="120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13360">
                <a:tc>
                  <a:txBody>
                    <a:bodyPr/>
                    <a:lstStyle/>
                    <a:p>
                      <a:pPr marL="0" marR="0">
                        <a:lnSpc>
                          <a:spcPct val="100000"/>
                        </a:lnSpc>
                        <a:spcBef>
                          <a:spcPts val="0"/>
                        </a:spcBef>
                        <a:spcAft>
                          <a:spcPts val="0"/>
                        </a:spcAft>
                      </a:pPr>
                      <a:r>
                        <a:rPr lang="en-US" sz="1200" dirty="0">
                          <a:latin typeface="Times New Roman"/>
                          <a:ea typeface="Calibri"/>
                          <a:cs typeface="Times New Roman"/>
                        </a:rPr>
                        <a:t>Retail Sales</a:t>
                      </a:r>
                      <a:endParaRPr lang="en-US" sz="1200" dirty="0">
                        <a:latin typeface="Calibri"/>
                        <a:ea typeface="Calibri"/>
                        <a:cs typeface="Times New Roman"/>
                      </a:endParaRPr>
                    </a:p>
                  </a:txBody>
                  <a:tcPr marL="68580" marR="68580" marT="0" marB="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dirty="0">
                          <a:solidFill>
                            <a:srgbClr val="000000"/>
                          </a:solidFill>
                          <a:latin typeface="Times New Roman"/>
                          <a:ea typeface="Calibri"/>
                          <a:cs typeface="Times New Roman"/>
                        </a:rPr>
                        <a:t>901,353,145</a:t>
                      </a:r>
                      <a:endParaRPr lang="en-US"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dirty="0">
                          <a:solidFill>
                            <a:srgbClr val="000000"/>
                          </a:solidFill>
                          <a:latin typeface="Times New Roman"/>
                          <a:ea typeface="Calibri"/>
                          <a:cs typeface="Times New Roman"/>
                        </a:rPr>
                        <a:t>1,355,501,809</a:t>
                      </a:r>
                      <a:endParaRPr lang="en-US"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a:solidFill>
                            <a:srgbClr val="000000"/>
                          </a:solidFill>
                          <a:latin typeface="Times New Roman"/>
                          <a:ea typeface="Calibri"/>
                          <a:cs typeface="Times New Roman"/>
                        </a:rPr>
                        <a:t>29,883,946</a:t>
                      </a:r>
                      <a:endParaRPr lang="en-US" sz="120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a:solidFill>
                            <a:srgbClr val="000000"/>
                          </a:solidFill>
                          <a:latin typeface="Times New Roman"/>
                          <a:ea typeface="Calibri"/>
                          <a:cs typeface="Times New Roman"/>
                        </a:rPr>
                        <a:t>7,612,001,075</a:t>
                      </a:r>
                      <a:endParaRPr lang="en-US" sz="120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67640">
                <a:tc>
                  <a:txBody>
                    <a:bodyPr/>
                    <a:lstStyle/>
                    <a:p>
                      <a:pPr marL="0" marR="0">
                        <a:lnSpc>
                          <a:spcPct val="100000"/>
                        </a:lnSpc>
                        <a:spcBef>
                          <a:spcPts val="0"/>
                        </a:spcBef>
                        <a:spcAft>
                          <a:spcPts val="0"/>
                        </a:spcAft>
                      </a:pPr>
                      <a:r>
                        <a:rPr lang="en-US" sz="1200" dirty="0">
                          <a:latin typeface="Times New Roman"/>
                          <a:ea typeface="Calibri"/>
                          <a:cs typeface="Times New Roman"/>
                        </a:rPr>
                        <a:t>Arable Land Density</a:t>
                      </a:r>
                      <a:endParaRPr lang="en-US" sz="1200" dirty="0">
                        <a:latin typeface="Calibri"/>
                        <a:ea typeface="Calibri"/>
                        <a:cs typeface="Times New Roman"/>
                      </a:endParaRPr>
                    </a:p>
                  </a:txBody>
                  <a:tcPr marL="68580" marR="68580" marT="0" marB="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dirty="0">
                          <a:solidFill>
                            <a:srgbClr val="000000"/>
                          </a:solidFill>
                          <a:latin typeface="Times New Roman"/>
                          <a:ea typeface="Calibri"/>
                          <a:cs typeface="Times New Roman"/>
                        </a:rPr>
                        <a:t>760</a:t>
                      </a:r>
                      <a:endParaRPr lang="en-US"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dirty="0">
                          <a:solidFill>
                            <a:srgbClr val="000000"/>
                          </a:solidFill>
                          <a:latin typeface="Times New Roman"/>
                          <a:ea typeface="Calibri"/>
                          <a:cs typeface="Times New Roman"/>
                        </a:rPr>
                        <a:t>381</a:t>
                      </a:r>
                      <a:endParaRPr lang="en-US"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dirty="0">
                          <a:solidFill>
                            <a:srgbClr val="000000"/>
                          </a:solidFill>
                          <a:latin typeface="Times New Roman"/>
                          <a:ea typeface="Calibri"/>
                          <a:cs typeface="Times New Roman"/>
                        </a:rPr>
                        <a:t>192</a:t>
                      </a:r>
                      <a:endParaRPr lang="en-US"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a:solidFill>
                            <a:srgbClr val="000000"/>
                          </a:solidFill>
                          <a:latin typeface="Times New Roman"/>
                          <a:ea typeface="Calibri"/>
                          <a:cs typeface="Times New Roman"/>
                        </a:rPr>
                        <a:t>1,909</a:t>
                      </a:r>
                      <a:endParaRPr lang="en-US" sz="120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28600">
                <a:tc>
                  <a:txBody>
                    <a:bodyPr/>
                    <a:lstStyle/>
                    <a:p>
                      <a:pPr marL="0" marR="0">
                        <a:lnSpc>
                          <a:spcPct val="100000"/>
                        </a:lnSpc>
                        <a:spcBef>
                          <a:spcPts val="0"/>
                        </a:spcBef>
                        <a:spcAft>
                          <a:spcPts val="0"/>
                        </a:spcAft>
                      </a:pPr>
                      <a:r>
                        <a:rPr lang="en-US" sz="1200">
                          <a:latin typeface="Times New Roman"/>
                          <a:ea typeface="Calibri"/>
                          <a:cs typeface="Times New Roman"/>
                        </a:rPr>
                        <a:t>Local Road Miles</a:t>
                      </a:r>
                      <a:endParaRPr lang="en-US" sz="1200">
                        <a:latin typeface="Calibri"/>
                        <a:ea typeface="Calibri"/>
                        <a:cs typeface="Times New Roman"/>
                      </a:endParaRPr>
                    </a:p>
                  </a:txBody>
                  <a:tcPr marL="68580" marR="68580" marT="0" marB="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a:solidFill>
                            <a:srgbClr val="000000"/>
                          </a:solidFill>
                          <a:latin typeface="Times New Roman"/>
                          <a:ea typeface="Calibri"/>
                          <a:cs typeface="Times New Roman"/>
                        </a:rPr>
                        <a:t>1,534</a:t>
                      </a:r>
                      <a:endParaRPr lang="en-US" sz="120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dirty="0">
                          <a:solidFill>
                            <a:srgbClr val="000000"/>
                          </a:solidFill>
                          <a:latin typeface="Times New Roman"/>
                          <a:ea typeface="Calibri"/>
                          <a:cs typeface="Times New Roman"/>
                        </a:rPr>
                        <a:t>726</a:t>
                      </a:r>
                      <a:endParaRPr lang="en-US"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dirty="0">
                          <a:solidFill>
                            <a:srgbClr val="000000"/>
                          </a:solidFill>
                          <a:latin typeface="Times New Roman"/>
                          <a:ea typeface="Calibri"/>
                          <a:cs typeface="Times New Roman"/>
                        </a:rPr>
                        <a:t>284</a:t>
                      </a:r>
                      <a:endParaRPr lang="en-US"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dirty="0">
                          <a:solidFill>
                            <a:srgbClr val="000000"/>
                          </a:solidFill>
                          <a:latin typeface="Times New Roman"/>
                          <a:ea typeface="Calibri"/>
                          <a:cs typeface="Times New Roman"/>
                        </a:rPr>
                        <a:t>3,635</a:t>
                      </a:r>
                      <a:endParaRPr lang="en-US"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28600">
                <a:tc>
                  <a:txBody>
                    <a:bodyPr/>
                    <a:lstStyle/>
                    <a:p>
                      <a:pPr marL="0" marR="0">
                        <a:lnSpc>
                          <a:spcPct val="100000"/>
                        </a:lnSpc>
                        <a:spcBef>
                          <a:spcPts val="0"/>
                        </a:spcBef>
                        <a:spcAft>
                          <a:spcPts val="0"/>
                        </a:spcAft>
                      </a:pPr>
                      <a:r>
                        <a:rPr lang="en-US" sz="1200">
                          <a:latin typeface="Times New Roman"/>
                          <a:ea typeface="Calibri"/>
                          <a:cs typeface="Times New Roman"/>
                        </a:rPr>
                        <a:t>Population</a:t>
                      </a:r>
                      <a:endParaRPr lang="en-US" sz="1200">
                        <a:latin typeface="Calibri"/>
                        <a:ea typeface="Calibri"/>
                        <a:cs typeface="Times New Roman"/>
                      </a:endParaRPr>
                    </a:p>
                  </a:txBody>
                  <a:tcPr marL="68580" marR="68580" marT="0" marB="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a:solidFill>
                            <a:srgbClr val="000000"/>
                          </a:solidFill>
                          <a:latin typeface="Times New Roman"/>
                          <a:ea typeface="Calibri"/>
                          <a:cs typeface="Times New Roman"/>
                        </a:rPr>
                        <a:t>60,191</a:t>
                      </a:r>
                      <a:endParaRPr lang="en-US" sz="120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dirty="0">
                          <a:solidFill>
                            <a:srgbClr val="000000"/>
                          </a:solidFill>
                          <a:latin typeface="Times New Roman"/>
                          <a:ea typeface="Calibri"/>
                          <a:cs typeface="Times New Roman"/>
                        </a:rPr>
                        <a:t>74,123</a:t>
                      </a:r>
                      <a:endParaRPr lang="en-US"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dirty="0">
                          <a:solidFill>
                            <a:srgbClr val="000000"/>
                          </a:solidFill>
                          <a:latin typeface="Times New Roman"/>
                          <a:ea typeface="Calibri"/>
                          <a:cs typeface="Times New Roman"/>
                        </a:rPr>
                        <a:t>5,828</a:t>
                      </a:r>
                      <a:endParaRPr lang="en-US"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dirty="0">
                          <a:solidFill>
                            <a:srgbClr val="000000"/>
                          </a:solidFill>
                          <a:latin typeface="Times New Roman"/>
                          <a:ea typeface="Calibri"/>
                          <a:cs typeface="Times New Roman"/>
                        </a:rPr>
                        <a:t>429,914</a:t>
                      </a:r>
                      <a:endParaRPr lang="en-US"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28600">
                <a:tc>
                  <a:txBody>
                    <a:bodyPr/>
                    <a:lstStyle/>
                    <a:p>
                      <a:pPr marL="0" marR="0">
                        <a:lnSpc>
                          <a:spcPct val="100000"/>
                        </a:lnSpc>
                        <a:spcBef>
                          <a:spcPts val="0"/>
                        </a:spcBef>
                        <a:spcAft>
                          <a:spcPts val="0"/>
                        </a:spcAft>
                      </a:pPr>
                      <a:r>
                        <a:rPr lang="en-US" sz="1200">
                          <a:latin typeface="Times New Roman"/>
                          <a:ea typeface="Calibri"/>
                          <a:cs typeface="Times New Roman"/>
                        </a:rPr>
                        <a:t>Per Capita Income</a:t>
                      </a:r>
                      <a:endParaRPr lang="en-US" sz="1200">
                        <a:latin typeface="Calibri"/>
                        <a:ea typeface="Calibri"/>
                        <a:cs typeface="Times New Roman"/>
                      </a:endParaRPr>
                    </a:p>
                  </a:txBody>
                  <a:tcPr marL="68580" marR="68580" marT="0" marB="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a:solidFill>
                            <a:srgbClr val="000000"/>
                          </a:solidFill>
                          <a:latin typeface="Times New Roman"/>
                          <a:ea typeface="Calibri"/>
                          <a:cs typeface="Times New Roman"/>
                        </a:rPr>
                        <a:t>2,8739</a:t>
                      </a:r>
                      <a:endParaRPr lang="en-US" sz="120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dirty="0">
                          <a:solidFill>
                            <a:srgbClr val="000000"/>
                          </a:solidFill>
                          <a:latin typeface="Times New Roman"/>
                          <a:ea typeface="Calibri"/>
                          <a:cs typeface="Times New Roman"/>
                        </a:rPr>
                        <a:t>5,218</a:t>
                      </a:r>
                      <a:endParaRPr lang="en-US"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dirty="0">
                          <a:solidFill>
                            <a:srgbClr val="000000"/>
                          </a:solidFill>
                          <a:latin typeface="Times New Roman"/>
                          <a:ea typeface="Calibri"/>
                          <a:cs typeface="Times New Roman"/>
                        </a:rPr>
                        <a:t>20,060</a:t>
                      </a:r>
                      <a:endParaRPr lang="en-US"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dirty="0">
                          <a:solidFill>
                            <a:srgbClr val="000000"/>
                          </a:solidFill>
                          <a:latin typeface="Times New Roman"/>
                          <a:ea typeface="Calibri"/>
                          <a:cs typeface="Times New Roman"/>
                        </a:rPr>
                        <a:t>43,206</a:t>
                      </a:r>
                      <a:endParaRPr lang="en-US"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28600">
                <a:tc>
                  <a:txBody>
                    <a:bodyPr/>
                    <a:lstStyle/>
                    <a:p>
                      <a:pPr marL="0" marR="0">
                        <a:lnSpc>
                          <a:spcPct val="100000"/>
                        </a:lnSpc>
                        <a:spcBef>
                          <a:spcPts val="0"/>
                        </a:spcBef>
                        <a:spcAft>
                          <a:spcPts val="0"/>
                        </a:spcAft>
                      </a:pPr>
                      <a:r>
                        <a:rPr lang="en-US" sz="1200" dirty="0">
                          <a:latin typeface="Times New Roman"/>
                          <a:ea typeface="Calibri"/>
                          <a:cs typeface="Times New Roman"/>
                        </a:rPr>
                        <a:t>Percent African American</a:t>
                      </a:r>
                      <a:endParaRPr lang="en-US" sz="1200" dirty="0">
                        <a:latin typeface="Calibri"/>
                        <a:ea typeface="Calibri"/>
                        <a:cs typeface="Times New Roman"/>
                      </a:endParaRPr>
                    </a:p>
                  </a:txBody>
                  <a:tcPr marL="68580" marR="68580" marT="0" marB="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dirty="0">
                          <a:solidFill>
                            <a:srgbClr val="000000"/>
                          </a:solidFill>
                          <a:latin typeface="Times New Roman"/>
                          <a:ea typeface="Calibri"/>
                          <a:cs typeface="Times New Roman"/>
                        </a:rPr>
                        <a:t>30</a:t>
                      </a:r>
                      <a:endParaRPr lang="en-US"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dirty="0">
                          <a:solidFill>
                            <a:srgbClr val="000000"/>
                          </a:solidFill>
                          <a:latin typeface="Times New Roman"/>
                          <a:ea typeface="Calibri"/>
                          <a:cs typeface="Times New Roman"/>
                        </a:rPr>
                        <a:t>14</a:t>
                      </a:r>
                      <a:endParaRPr lang="en-US"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dirty="0">
                          <a:solidFill>
                            <a:srgbClr val="000000"/>
                          </a:solidFill>
                          <a:latin typeface="Times New Roman"/>
                          <a:ea typeface="Calibri"/>
                          <a:cs typeface="Times New Roman"/>
                        </a:rPr>
                        <a:t>4</a:t>
                      </a:r>
                      <a:endParaRPr lang="en-US"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dirty="0">
                          <a:solidFill>
                            <a:srgbClr val="000000"/>
                          </a:solidFill>
                          <a:latin typeface="Times New Roman"/>
                          <a:ea typeface="Calibri"/>
                          <a:cs typeface="Times New Roman"/>
                        </a:rPr>
                        <a:t>67</a:t>
                      </a:r>
                      <a:endParaRPr lang="en-US"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28600">
                <a:tc>
                  <a:txBody>
                    <a:bodyPr/>
                    <a:lstStyle/>
                    <a:p>
                      <a:pPr marL="0" marR="0">
                        <a:lnSpc>
                          <a:spcPct val="100000"/>
                        </a:lnSpc>
                        <a:spcBef>
                          <a:spcPts val="0"/>
                        </a:spcBef>
                        <a:spcAft>
                          <a:spcPts val="0"/>
                        </a:spcAft>
                      </a:pPr>
                      <a:r>
                        <a:rPr lang="en-US" sz="1200" dirty="0" smtClean="0">
                          <a:latin typeface="Times New Roman"/>
                          <a:ea typeface="Calibri"/>
                          <a:cs typeface="Times New Roman"/>
                        </a:rPr>
                        <a:t>Percent Urban</a:t>
                      </a:r>
                      <a:endParaRPr lang="en-US" sz="1200" dirty="0">
                        <a:latin typeface="Calibri"/>
                        <a:ea typeface="Calibri"/>
                        <a:cs typeface="Times New Roman"/>
                      </a:endParaRPr>
                    </a:p>
                  </a:txBody>
                  <a:tcPr marL="68580" marR="68580" marT="0" marB="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a:solidFill>
                            <a:srgbClr val="000000"/>
                          </a:solidFill>
                          <a:latin typeface="Times New Roman"/>
                          <a:ea typeface="Calibri"/>
                          <a:cs typeface="Times New Roman"/>
                        </a:rPr>
                        <a:t>45</a:t>
                      </a:r>
                      <a:endParaRPr lang="en-US" sz="120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a:solidFill>
                            <a:srgbClr val="000000"/>
                          </a:solidFill>
                          <a:latin typeface="Times New Roman"/>
                          <a:ea typeface="Calibri"/>
                          <a:cs typeface="Times New Roman"/>
                        </a:rPr>
                        <a:t>27</a:t>
                      </a:r>
                      <a:endParaRPr lang="en-US" sz="120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dirty="0">
                          <a:solidFill>
                            <a:srgbClr val="000000"/>
                          </a:solidFill>
                          <a:latin typeface="Times New Roman"/>
                          <a:ea typeface="Calibri"/>
                          <a:cs typeface="Times New Roman"/>
                        </a:rPr>
                        <a:t>0</a:t>
                      </a:r>
                      <a:endParaRPr lang="en-US"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US" sz="1200" dirty="0">
                          <a:solidFill>
                            <a:srgbClr val="000000"/>
                          </a:solidFill>
                          <a:latin typeface="Times New Roman"/>
                          <a:ea typeface="Calibri"/>
                          <a:cs typeface="Times New Roman"/>
                        </a:rPr>
                        <a:t>96</a:t>
                      </a:r>
                      <a:endParaRPr lang="en-US" sz="1200" dirty="0">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r>
            </a:tbl>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22238"/>
            <a:ext cx="8229600" cy="487362"/>
          </a:xfrm>
        </p:spPr>
        <p:txBody>
          <a:bodyPr/>
          <a:lstStyle/>
          <a:p>
            <a:r>
              <a:rPr lang="en-US" sz="3400" smtClean="0">
                <a:solidFill>
                  <a:srgbClr val="00B050"/>
                </a:solidFill>
                <a:latin typeface="Times New Roman" pitchFamily="18" charset="0"/>
                <a:cs typeface="Times New Roman" pitchFamily="18" charset="0"/>
              </a:rPr>
              <a:t>Results</a:t>
            </a:r>
            <a:endParaRPr lang="en-US" sz="3400" smtClean="0">
              <a:latin typeface="Times New Roman" pitchFamily="18" charset="0"/>
              <a:cs typeface="Times New Roman" pitchFamily="18" charset="0"/>
            </a:endParaRPr>
          </a:p>
        </p:txBody>
      </p:sp>
      <p:sp>
        <p:nvSpPr>
          <p:cNvPr id="16387" name="Content Placeholder 4"/>
          <p:cNvSpPr>
            <a:spLocks noGrp="1"/>
          </p:cNvSpPr>
          <p:nvPr>
            <p:ph idx="1"/>
          </p:nvPr>
        </p:nvSpPr>
        <p:spPr>
          <a:xfrm>
            <a:off x="457200" y="609600"/>
            <a:ext cx="8229600" cy="609600"/>
          </a:xfrm>
        </p:spPr>
        <p:txBody>
          <a:bodyPr/>
          <a:lstStyle/>
          <a:p>
            <a:pPr algn="ctr">
              <a:buFontTx/>
              <a:buNone/>
            </a:pPr>
            <a:r>
              <a:rPr lang="en-US" sz="2000" smtClean="0">
                <a:latin typeface="Times New Roman" pitchFamily="18" charset="0"/>
                <a:cs typeface="Times New Roman" pitchFamily="18" charset="0"/>
              </a:rPr>
              <a:t>Table 4: Performance Estimation of 66</a:t>
            </a:r>
            <a:r>
              <a:rPr lang="en-US" sz="2000" baseline="30000" smtClean="0">
                <a:latin typeface="Times New Roman" pitchFamily="18" charset="0"/>
                <a:cs typeface="Times New Roman" pitchFamily="18" charset="0"/>
              </a:rPr>
              <a:t>th</a:t>
            </a:r>
            <a:r>
              <a:rPr lang="en-US" sz="2000" smtClean="0">
                <a:latin typeface="Times New Roman" pitchFamily="18" charset="0"/>
                <a:cs typeface="Times New Roman" pitchFamily="18" charset="0"/>
              </a:rPr>
              <a:t> quantile for Public Safety, Louisiana, 2007</a:t>
            </a:r>
          </a:p>
          <a:p>
            <a:endParaRPr lang="en-US" smtClean="0"/>
          </a:p>
        </p:txBody>
      </p:sp>
      <p:graphicFrame>
        <p:nvGraphicFramePr>
          <p:cNvPr id="6" name="Table 5"/>
          <p:cNvGraphicFramePr>
            <a:graphicFrameLocks noGrp="1"/>
          </p:cNvGraphicFramePr>
          <p:nvPr/>
        </p:nvGraphicFramePr>
        <p:xfrm>
          <a:off x="381000" y="1371600"/>
          <a:ext cx="8360366" cy="4486656"/>
        </p:xfrm>
        <a:graphic>
          <a:graphicData uri="http://schemas.openxmlformats.org/drawingml/2006/table">
            <a:tbl>
              <a:tblPr/>
              <a:tblGrid>
                <a:gridCol w="684648"/>
                <a:gridCol w="847584"/>
                <a:gridCol w="707631"/>
                <a:gridCol w="707631"/>
                <a:gridCol w="707631"/>
                <a:gridCol w="636867"/>
                <a:gridCol w="742507"/>
                <a:gridCol w="849158"/>
                <a:gridCol w="707631"/>
                <a:gridCol w="849158"/>
                <a:gridCol w="919920"/>
              </a:tblGrid>
              <a:tr h="137578">
                <a:tc>
                  <a:txBody>
                    <a:bodyPr/>
                    <a:lstStyle/>
                    <a:p>
                      <a:pPr marL="0" marR="0" algn="ctr">
                        <a:lnSpc>
                          <a:spcPct val="115000"/>
                        </a:lnSpc>
                        <a:spcBef>
                          <a:spcPts val="0"/>
                        </a:spcBef>
                        <a:spcAft>
                          <a:spcPts val="0"/>
                        </a:spcAft>
                      </a:pPr>
                      <a:r>
                        <a:rPr lang="en-US" sz="800" b="1" dirty="0">
                          <a:solidFill>
                            <a:srgbClr val="000000"/>
                          </a:solidFill>
                          <a:latin typeface="Times New Roman"/>
                          <a:ea typeface="Calibri"/>
                          <a:cs typeface="Times New Roman"/>
                        </a:rPr>
                        <a:t>b1</a:t>
                      </a:r>
                      <a:endParaRPr lang="en-US" sz="800" dirty="0">
                        <a:latin typeface="Calibri"/>
                        <a:ea typeface="Calibri"/>
                        <a:cs typeface="Times New Roman"/>
                      </a:endParaRPr>
                    </a:p>
                  </a:txBody>
                  <a:tcPr marL="40260" marR="4026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b="1">
                          <a:solidFill>
                            <a:srgbClr val="000000"/>
                          </a:solidFill>
                          <a:latin typeface="Times New Roman"/>
                          <a:ea typeface="Calibri"/>
                          <a:cs typeface="Times New Roman"/>
                        </a:rPr>
                        <a:t>b2</a:t>
                      </a:r>
                      <a:endParaRPr lang="en-US" sz="800">
                        <a:latin typeface="Calibri"/>
                        <a:ea typeface="Calibri"/>
                        <a:cs typeface="Times New Roman"/>
                      </a:endParaRPr>
                    </a:p>
                  </a:txBody>
                  <a:tcPr marL="40260" marR="4026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b="1">
                          <a:solidFill>
                            <a:srgbClr val="000000"/>
                          </a:solidFill>
                          <a:latin typeface="Times New Roman"/>
                          <a:ea typeface="Calibri"/>
                          <a:cs typeface="Times New Roman"/>
                        </a:rPr>
                        <a:t>b3</a:t>
                      </a:r>
                      <a:endParaRPr lang="en-US" sz="800">
                        <a:latin typeface="Calibri"/>
                        <a:ea typeface="Calibri"/>
                        <a:cs typeface="Times New Roman"/>
                      </a:endParaRPr>
                    </a:p>
                  </a:txBody>
                  <a:tcPr marL="40260" marR="4026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b="1">
                          <a:solidFill>
                            <a:srgbClr val="000000"/>
                          </a:solidFill>
                          <a:latin typeface="Times New Roman"/>
                          <a:ea typeface="Calibri"/>
                          <a:cs typeface="Times New Roman"/>
                        </a:rPr>
                        <a:t>b4</a:t>
                      </a:r>
                      <a:endParaRPr lang="en-US" sz="800">
                        <a:latin typeface="Calibri"/>
                        <a:ea typeface="Calibri"/>
                        <a:cs typeface="Times New Roman"/>
                      </a:endParaRPr>
                    </a:p>
                  </a:txBody>
                  <a:tcPr marL="40260" marR="4026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b="1">
                          <a:solidFill>
                            <a:srgbClr val="000000"/>
                          </a:solidFill>
                          <a:latin typeface="Times New Roman"/>
                          <a:ea typeface="Calibri"/>
                          <a:cs typeface="Times New Roman"/>
                        </a:rPr>
                        <a:t>b5</a:t>
                      </a:r>
                      <a:endParaRPr lang="en-US" sz="800">
                        <a:latin typeface="Calibri"/>
                        <a:ea typeface="Calibri"/>
                        <a:cs typeface="Times New Roman"/>
                      </a:endParaRPr>
                    </a:p>
                  </a:txBody>
                  <a:tcPr marL="40260" marR="4026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b="1">
                          <a:solidFill>
                            <a:srgbClr val="000000"/>
                          </a:solidFill>
                          <a:latin typeface="Times New Roman"/>
                          <a:ea typeface="Calibri"/>
                          <a:cs typeface="Times New Roman"/>
                        </a:rPr>
                        <a:t>b6</a:t>
                      </a:r>
                      <a:endParaRPr lang="en-US" sz="800">
                        <a:latin typeface="Calibri"/>
                        <a:ea typeface="Calibri"/>
                        <a:cs typeface="Times New Roman"/>
                      </a:endParaRPr>
                    </a:p>
                  </a:txBody>
                  <a:tcPr marL="40260" marR="4026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800">
                        <a:latin typeface="Calibri"/>
                        <a:ea typeface="Calibri"/>
                        <a:cs typeface="Times New Roman"/>
                      </a:endParaRPr>
                    </a:p>
                  </a:txBody>
                  <a:tcPr marL="40260" marR="4026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800">
                        <a:solidFill>
                          <a:srgbClr val="000000"/>
                        </a:solidFill>
                        <a:latin typeface="Times New Roman"/>
                        <a:ea typeface="Calibri"/>
                        <a:cs typeface="Times New Roman"/>
                      </a:endParaRPr>
                    </a:p>
                  </a:txBody>
                  <a:tcPr marL="40260" marR="4026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800">
                        <a:solidFill>
                          <a:srgbClr val="000000"/>
                        </a:solidFill>
                        <a:latin typeface="Times New Roman"/>
                        <a:ea typeface="Calibri"/>
                        <a:cs typeface="Times New Roman"/>
                      </a:endParaRPr>
                    </a:p>
                  </a:txBody>
                  <a:tcPr marL="40260" marR="4026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800">
                        <a:solidFill>
                          <a:srgbClr val="000000"/>
                        </a:solidFill>
                        <a:latin typeface="Times New Roman"/>
                        <a:ea typeface="Calibri"/>
                        <a:cs typeface="Times New Roman"/>
                      </a:endParaRPr>
                    </a:p>
                  </a:txBody>
                  <a:tcPr marL="40260" marR="4026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800">
                        <a:solidFill>
                          <a:srgbClr val="000000"/>
                        </a:solidFill>
                        <a:latin typeface="Times New Roman"/>
                        <a:ea typeface="Calibri"/>
                        <a:cs typeface="Times New Roman"/>
                      </a:endParaRPr>
                    </a:p>
                  </a:txBody>
                  <a:tcPr marL="40260" marR="40260" marT="0" marB="0" anchor="b">
                    <a:lnL>
                      <a:noFill/>
                    </a:lnL>
                    <a:lnR>
                      <a:noFill/>
                    </a:lnR>
                    <a:lnT w="12700" cap="flat" cmpd="sng" algn="ctr">
                      <a:solidFill>
                        <a:srgbClr val="000000"/>
                      </a:solidFill>
                      <a:prstDash val="solid"/>
                      <a:round/>
                      <a:headEnd type="none" w="med" len="med"/>
                      <a:tailEnd type="none" w="med" len="med"/>
                    </a:lnT>
                    <a:lnB>
                      <a:noFill/>
                    </a:lnB>
                  </a:tcPr>
                </a:tc>
              </a:tr>
              <a:tr h="137578">
                <a:tc>
                  <a:txBody>
                    <a:bodyPr/>
                    <a:lstStyle/>
                    <a:p>
                      <a:pPr marL="0" marR="0" algn="ctr">
                        <a:lnSpc>
                          <a:spcPct val="115000"/>
                        </a:lnSpc>
                        <a:spcBef>
                          <a:spcPts val="0"/>
                        </a:spcBef>
                        <a:spcAft>
                          <a:spcPts val="0"/>
                        </a:spcAft>
                      </a:pPr>
                      <a:r>
                        <a:rPr lang="en-US" sz="800" dirty="0">
                          <a:solidFill>
                            <a:srgbClr val="000000"/>
                          </a:solidFill>
                          <a:latin typeface="Times New Roman"/>
                          <a:ea typeface="Calibri"/>
                          <a:cs typeface="Times New Roman"/>
                        </a:rPr>
                        <a:t>-33.01</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latin typeface="Times New Roman"/>
                          <a:ea typeface="Calibri"/>
                          <a:cs typeface="Times New Roman"/>
                        </a:rPr>
                        <a:t>0.97</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latin typeface="Times New Roman"/>
                          <a:ea typeface="Calibri"/>
                          <a:cs typeface="Times New Roman"/>
                        </a:rPr>
                        <a:t>-0.02</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latin typeface="Times New Roman"/>
                          <a:ea typeface="Calibri"/>
                          <a:cs typeface="Times New Roman"/>
                        </a:rPr>
                        <a:t>2.86</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latin typeface="Times New Roman"/>
                          <a:ea typeface="Calibri"/>
                          <a:cs typeface="Times New Roman"/>
                        </a:rPr>
                        <a:t>-0.06</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ctr">
                        <a:lnSpc>
                          <a:spcPct val="115000"/>
                        </a:lnSpc>
                        <a:spcBef>
                          <a:spcPts val="0"/>
                        </a:spcBef>
                        <a:spcAft>
                          <a:spcPts val="0"/>
                        </a:spcAft>
                      </a:pPr>
                      <a:r>
                        <a:rPr lang="en-US" sz="800">
                          <a:solidFill>
                            <a:srgbClr val="000000"/>
                          </a:solidFill>
                          <a:latin typeface="Times New Roman"/>
                          <a:ea typeface="Calibri"/>
                          <a:cs typeface="Times New Roman"/>
                        </a:rPr>
                        <a:t>-0.04</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ctr">
                        <a:lnSpc>
                          <a:spcPct val="115000"/>
                        </a:lnSpc>
                        <a:spcBef>
                          <a:spcPts val="0"/>
                        </a:spcBef>
                        <a:spcAft>
                          <a:spcPts val="0"/>
                        </a:spcAft>
                      </a:pP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ctr">
                        <a:lnSpc>
                          <a:spcPct val="115000"/>
                        </a:lnSpc>
                        <a:spcBef>
                          <a:spcPts val="0"/>
                        </a:spcBef>
                        <a:spcAft>
                          <a:spcPts val="0"/>
                        </a:spcAft>
                      </a:pPr>
                      <a:endParaRPr lang="en-US" sz="800">
                        <a:solidFill>
                          <a:srgbClr val="000000"/>
                        </a:solidFill>
                        <a:latin typeface="Times New Roman"/>
                        <a:ea typeface="Calibri"/>
                        <a:cs typeface="Times New Roman"/>
                      </a:endParaRPr>
                    </a:p>
                  </a:txBody>
                  <a:tcPr marL="40260" marR="40260" marT="0" marB="0" anchor="b">
                    <a:lnL>
                      <a:noFill/>
                    </a:lnL>
                    <a:lnR>
                      <a:noFill/>
                    </a:lnR>
                    <a:lnT>
                      <a:noFill/>
                    </a:lnT>
                    <a:lnB>
                      <a:noFill/>
                    </a:lnB>
                  </a:tcPr>
                </a:tc>
                <a:tc>
                  <a:txBody>
                    <a:bodyPr/>
                    <a:lstStyle/>
                    <a:p>
                      <a:pPr marL="0" marR="0" algn="ctr">
                        <a:lnSpc>
                          <a:spcPct val="115000"/>
                        </a:lnSpc>
                        <a:spcBef>
                          <a:spcPts val="0"/>
                        </a:spcBef>
                        <a:spcAft>
                          <a:spcPts val="0"/>
                        </a:spcAft>
                      </a:pPr>
                      <a:endParaRPr lang="en-US" sz="800">
                        <a:solidFill>
                          <a:srgbClr val="000000"/>
                        </a:solidFill>
                        <a:latin typeface="Times New Roman"/>
                        <a:ea typeface="Calibri"/>
                        <a:cs typeface="Times New Roman"/>
                      </a:endParaRPr>
                    </a:p>
                  </a:txBody>
                  <a:tcPr marL="40260" marR="40260" marT="0" marB="0" anchor="b">
                    <a:lnL>
                      <a:noFill/>
                    </a:lnL>
                    <a:lnR>
                      <a:noFill/>
                    </a:lnR>
                    <a:lnT>
                      <a:noFill/>
                    </a:lnT>
                    <a:lnB>
                      <a:noFill/>
                    </a:lnB>
                  </a:tcPr>
                </a:tc>
                <a:tc>
                  <a:txBody>
                    <a:bodyPr/>
                    <a:lstStyle/>
                    <a:p>
                      <a:pPr marL="0" marR="0" algn="ctr">
                        <a:lnSpc>
                          <a:spcPct val="115000"/>
                        </a:lnSpc>
                        <a:spcBef>
                          <a:spcPts val="0"/>
                        </a:spcBef>
                        <a:spcAft>
                          <a:spcPts val="0"/>
                        </a:spcAft>
                      </a:pPr>
                      <a:endParaRPr lang="en-US" sz="800">
                        <a:solidFill>
                          <a:srgbClr val="000000"/>
                        </a:solidFill>
                        <a:latin typeface="Times New Roman"/>
                        <a:ea typeface="Calibri"/>
                        <a:cs typeface="Times New Roman"/>
                      </a:endParaRPr>
                    </a:p>
                  </a:txBody>
                  <a:tcPr marL="40260" marR="40260" marT="0" marB="0" anchor="b">
                    <a:lnL>
                      <a:noFill/>
                    </a:lnL>
                    <a:lnR>
                      <a:noFill/>
                    </a:lnR>
                    <a:lnT>
                      <a:noFill/>
                    </a:lnT>
                    <a:lnB>
                      <a:noFill/>
                    </a:lnB>
                  </a:tcPr>
                </a:tc>
                <a:tc>
                  <a:txBody>
                    <a:bodyPr/>
                    <a:lstStyle/>
                    <a:p>
                      <a:pPr marL="0" marR="0" algn="ctr">
                        <a:lnSpc>
                          <a:spcPct val="115000"/>
                        </a:lnSpc>
                        <a:spcBef>
                          <a:spcPts val="0"/>
                        </a:spcBef>
                        <a:spcAft>
                          <a:spcPts val="0"/>
                        </a:spcAft>
                      </a:pPr>
                      <a:endParaRPr lang="en-US" sz="800">
                        <a:solidFill>
                          <a:srgbClr val="000000"/>
                        </a:solidFill>
                        <a:latin typeface="Times New Roman"/>
                        <a:ea typeface="Calibri"/>
                        <a:cs typeface="Times New Roman"/>
                      </a:endParaRPr>
                    </a:p>
                  </a:txBody>
                  <a:tcPr marL="40260" marR="40260" marT="0" marB="0" anchor="b">
                    <a:lnL>
                      <a:noFill/>
                    </a:lnL>
                    <a:lnR>
                      <a:noFill/>
                    </a:lnR>
                    <a:lnT>
                      <a:noFill/>
                    </a:lnT>
                    <a:lnB>
                      <a:noFill/>
                    </a:lnB>
                  </a:tcPr>
                </a:tc>
              </a:tr>
              <a:tr h="100583">
                <a:tc>
                  <a:txBody>
                    <a:bodyPr/>
                    <a:lstStyle/>
                    <a:p>
                      <a:pPr marL="0" marR="0" algn="ctr">
                        <a:lnSpc>
                          <a:spcPct val="115000"/>
                        </a:lnSpc>
                        <a:spcBef>
                          <a:spcPts val="0"/>
                        </a:spcBef>
                        <a:spcAft>
                          <a:spcPts val="0"/>
                        </a:spcAft>
                      </a:pPr>
                      <a:r>
                        <a:rPr lang="en-US" sz="800" b="1" dirty="0" err="1">
                          <a:solidFill>
                            <a:srgbClr val="000000"/>
                          </a:solidFill>
                          <a:latin typeface="Times New Roman"/>
                          <a:ea typeface="Calibri"/>
                          <a:cs typeface="Times New Roman"/>
                        </a:rPr>
                        <a:t>Areaname</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ctr">
                        <a:lnSpc>
                          <a:spcPct val="115000"/>
                        </a:lnSpc>
                        <a:spcBef>
                          <a:spcPts val="0"/>
                        </a:spcBef>
                        <a:spcAft>
                          <a:spcPts val="0"/>
                        </a:spcAft>
                      </a:pPr>
                      <a:r>
                        <a:rPr lang="en-US" sz="800" b="1" dirty="0">
                          <a:solidFill>
                            <a:srgbClr val="000000"/>
                          </a:solidFill>
                          <a:latin typeface="Times New Roman"/>
                          <a:ea typeface="Calibri"/>
                          <a:cs typeface="Times New Roman"/>
                        </a:rPr>
                        <a:t>y</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ctr">
                        <a:lnSpc>
                          <a:spcPct val="115000"/>
                        </a:lnSpc>
                        <a:spcBef>
                          <a:spcPts val="0"/>
                        </a:spcBef>
                        <a:spcAft>
                          <a:spcPts val="0"/>
                        </a:spcAft>
                      </a:pPr>
                      <a:r>
                        <a:rPr lang="en-US" sz="800" b="1" dirty="0" err="1">
                          <a:solidFill>
                            <a:srgbClr val="000000"/>
                          </a:solidFill>
                          <a:latin typeface="Times New Roman"/>
                          <a:ea typeface="Calibri"/>
                          <a:cs typeface="Times New Roman"/>
                        </a:rPr>
                        <a:t>Yhat</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ctr">
                        <a:lnSpc>
                          <a:spcPct val="115000"/>
                        </a:lnSpc>
                        <a:spcBef>
                          <a:spcPts val="0"/>
                        </a:spcBef>
                        <a:spcAft>
                          <a:spcPts val="0"/>
                        </a:spcAft>
                      </a:pPr>
                      <a:r>
                        <a:rPr lang="en-US" sz="800" b="1">
                          <a:solidFill>
                            <a:srgbClr val="000000"/>
                          </a:solidFill>
                          <a:latin typeface="Times New Roman"/>
                          <a:ea typeface="Calibri"/>
                          <a:cs typeface="Times New Roman"/>
                        </a:rPr>
                        <a:t>yhat-y</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ctr">
                        <a:lnSpc>
                          <a:spcPct val="115000"/>
                        </a:lnSpc>
                        <a:spcBef>
                          <a:spcPts val="0"/>
                        </a:spcBef>
                        <a:spcAft>
                          <a:spcPts val="0"/>
                        </a:spcAft>
                      </a:pPr>
                      <a:r>
                        <a:rPr lang="en-US" sz="800" b="1">
                          <a:solidFill>
                            <a:srgbClr val="000000"/>
                          </a:solidFill>
                          <a:latin typeface="Times New Roman"/>
                          <a:ea typeface="Calibri"/>
                          <a:cs typeface="Times New Roman"/>
                        </a:rPr>
                        <a:t>Abs (Yhat-y)</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ctr">
                        <a:lnSpc>
                          <a:spcPct val="115000"/>
                        </a:lnSpc>
                        <a:spcBef>
                          <a:spcPts val="0"/>
                        </a:spcBef>
                        <a:spcAft>
                          <a:spcPts val="0"/>
                        </a:spcAft>
                      </a:pPr>
                      <a:r>
                        <a:rPr lang="en-US" sz="800" b="1">
                          <a:solidFill>
                            <a:srgbClr val="000000"/>
                          </a:solidFill>
                          <a:latin typeface="Times New Roman"/>
                          <a:ea typeface="Calibri"/>
                          <a:cs typeface="Times New Roman"/>
                        </a:rPr>
                        <a:t>(yhat-y)/y</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ctr">
                        <a:lnSpc>
                          <a:spcPct val="115000"/>
                        </a:lnSpc>
                        <a:spcBef>
                          <a:spcPts val="0"/>
                        </a:spcBef>
                        <a:spcAft>
                          <a:spcPts val="0"/>
                        </a:spcAft>
                      </a:pPr>
                      <a:r>
                        <a:rPr lang="en-US" sz="800" b="1">
                          <a:solidFill>
                            <a:srgbClr val="000000"/>
                          </a:solidFill>
                          <a:latin typeface="Times New Roman"/>
                          <a:ea typeface="Calibri"/>
                          <a:cs typeface="Times New Roman"/>
                        </a:rPr>
                        <a:t>Abs (Yhat-y)/y</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ctr">
                        <a:lnSpc>
                          <a:spcPct val="115000"/>
                        </a:lnSpc>
                        <a:spcBef>
                          <a:spcPts val="0"/>
                        </a:spcBef>
                        <a:spcAft>
                          <a:spcPts val="0"/>
                        </a:spcAft>
                      </a:pPr>
                      <a:r>
                        <a:rPr lang="en-US" sz="800" b="1">
                          <a:solidFill>
                            <a:srgbClr val="000000"/>
                          </a:solidFill>
                          <a:latin typeface="Times New Roman"/>
                          <a:ea typeface="Calibri"/>
                          <a:cs typeface="Times New Roman"/>
                        </a:rPr>
                        <a:t>(yhat-y)</a:t>
                      </a:r>
                      <a:r>
                        <a:rPr lang="en-US" sz="800" b="1" baseline="30000">
                          <a:solidFill>
                            <a:srgbClr val="000000"/>
                          </a:solidFill>
                          <a:latin typeface="Times New Roman"/>
                          <a:ea typeface="Calibri"/>
                          <a:cs typeface="Times New Roman"/>
                        </a:rPr>
                        <a:t>2</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ctr">
                        <a:lnSpc>
                          <a:spcPct val="115000"/>
                        </a:lnSpc>
                        <a:spcBef>
                          <a:spcPts val="0"/>
                        </a:spcBef>
                        <a:spcAft>
                          <a:spcPts val="0"/>
                        </a:spcAft>
                      </a:pPr>
                      <a:r>
                        <a:rPr lang="en-US" sz="800" b="1">
                          <a:solidFill>
                            <a:srgbClr val="000000"/>
                          </a:solidFill>
                          <a:latin typeface="Times New Roman"/>
                          <a:ea typeface="Calibri"/>
                          <a:cs typeface="Times New Roman"/>
                        </a:rPr>
                        <a:t>{(yhat-y)/y}</a:t>
                      </a:r>
                      <a:r>
                        <a:rPr lang="en-US" sz="800" b="1" baseline="30000">
                          <a:solidFill>
                            <a:srgbClr val="000000"/>
                          </a:solidFill>
                          <a:latin typeface="Times New Roman"/>
                          <a:ea typeface="Calibri"/>
                          <a:cs typeface="Times New Roman"/>
                        </a:rPr>
                        <a:t>2</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ctr">
                        <a:lnSpc>
                          <a:spcPct val="115000"/>
                        </a:lnSpc>
                        <a:spcBef>
                          <a:spcPts val="0"/>
                        </a:spcBef>
                        <a:spcAft>
                          <a:spcPts val="0"/>
                        </a:spcAft>
                      </a:pPr>
                      <a:r>
                        <a:rPr lang="en-US" sz="800" b="1" dirty="0">
                          <a:solidFill>
                            <a:srgbClr val="000000"/>
                          </a:solidFill>
                          <a:latin typeface="Times New Roman"/>
                          <a:ea typeface="Calibri"/>
                          <a:cs typeface="Times New Roman"/>
                        </a:rPr>
                        <a:t>y</a:t>
                      </a:r>
                      <a:r>
                        <a:rPr lang="en-US" sz="800" b="1" baseline="30000" dirty="0">
                          <a:solidFill>
                            <a:srgbClr val="000000"/>
                          </a:solidFill>
                          <a:latin typeface="Times New Roman"/>
                          <a:ea typeface="Calibri"/>
                          <a:cs typeface="Times New Roman"/>
                        </a:rPr>
                        <a:t>2</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ctr">
                        <a:lnSpc>
                          <a:spcPct val="115000"/>
                        </a:lnSpc>
                        <a:spcBef>
                          <a:spcPts val="0"/>
                        </a:spcBef>
                        <a:spcAft>
                          <a:spcPts val="0"/>
                        </a:spcAft>
                      </a:pPr>
                      <a:r>
                        <a:rPr lang="en-US" sz="800" b="1" dirty="0">
                          <a:solidFill>
                            <a:srgbClr val="000000"/>
                          </a:solidFill>
                          <a:latin typeface="Times New Roman"/>
                          <a:ea typeface="Calibri"/>
                          <a:cs typeface="Times New Roman"/>
                        </a:rPr>
                        <a:t>yhat</a:t>
                      </a:r>
                      <a:r>
                        <a:rPr lang="en-US" sz="800" b="1" baseline="30000" dirty="0">
                          <a:solidFill>
                            <a:srgbClr val="000000"/>
                          </a:solidFill>
                          <a:latin typeface="Times New Roman"/>
                          <a:ea typeface="Calibri"/>
                          <a:cs typeface="Times New Roman"/>
                        </a:rPr>
                        <a:t>2</a:t>
                      </a:r>
                      <a:endParaRPr lang="en-US" sz="800" dirty="0">
                        <a:latin typeface="Calibri"/>
                        <a:ea typeface="Calibri"/>
                        <a:cs typeface="Times New Roman"/>
                      </a:endParaRPr>
                    </a:p>
                  </a:txBody>
                  <a:tcPr marL="40260" marR="40260" marT="0" marB="0" anchor="b">
                    <a:lnL>
                      <a:noFill/>
                    </a:lnL>
                    <a:lnR>
                      <a:noFill/>
                    </a:lnR>
                    <a:lnT>
                      <a:noFill/>
                    </a:lnT>
                    <a:lnB>
                      <a:noFill/>
                    </a:lnB>
                  </a:tcPr>
                </a:tc>
              </a:tr>
              <a:tr h="128918">
                <a:tc>
                  <a:txBody>
                    <a:bodyPr/>
                    <a:lstStyle/>
                    <a:p>
                      <a:pPr marL="0" marR="0">
                        <a:lnSpc>
                          <a:spcPct val="115000"/>
                        </a:lnSpc>
                        <a:spcBef>
                          <a:spcPts val="0"/>
                        </a:spcBef>
                        <a:spcAft>
                          <a:spcPts val="0"/>
                        </a:spcAft>
                      </a:pPr>
                      <a:r>
                        <a:rPr lang="en-US" sz="800" dirty="0">
                          <a:solidFill>
                            <a:srgbClr val="000000"/>
                          </a:solidFill>
                          <a:latin typeface="Times New Roman"/>
                          <a:ea typeface="Calibri"/>
                          <a:cs typeface="Times New Roman"/>
                        </a:rPr>
                        <a:t>Catahoula</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28.32</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27.13</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-1.19</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1.19</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-0.04</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0.04</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1.42</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0.00</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802.10</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736.12</a:t>
                      </a:r>
                      <a:endParaRPr lang="en-US" sz="800" dirty="0">
                        <a:latin typeface="Calibri"/>
                        <a:ea typeface="Calibri"/>
                        <a:cs typeface="Times New Roman"/>
                      </a:endParaRPr>
                    </a:p>
                  </a:txBody>
                  <a:tcPr marL="40260" marR="40260" marT="0" marB="0" anchor="b">
                    <a:lnL>
                      <a:noFill/>
                    </a:lnL>
                    <a:lnR>
                      <a:noFill/>
                    </a:lnR>
                    <a:lnT>
                      <a:noFill/>
                    </a:lnT>
                    <a:lnB>
                      <a:noFill/>
                    </a:lnB>
                  </a:tcPr>
                </a:tc>
              </a:tr>
              <a:tr h="128918">
                <a:tc>
                  <a:txBody>
                    <a:bodyPr/>
                    <a:lstStyle/>
                    <a:p>
                      <a:pPr marL="0" marR="0">
                        <a:lnSpc>
                          <a:spcPct val="115000"/>
                        </a:lnSpc>
                        <a:spcBef>
                          <a:spcPts val="0"/>
                        </a:spcBef>
                        <a:spcAft>
                          <a:spcPts val="0"/>
                        </a:spcAft>
                      </a:pPr>
                      <a:r>
                        <a:rPr lang="en-US" sz="800">
                          <a:solidFill>
                            <a:srgbClr val="000000"/>
                          </a:solidFill>
                          <a:latin typeface="Times New Roman"/>
                          <a:ea typeface="Calibri"/>
                          <a:cs typeface="Times New Roman"/>
                        </a:rPr>
                        <a:t>Red River</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28.85</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27.35</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-1.51</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1.51</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-0.05</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0.05</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2.27</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0.00</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832.57</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747.92</a:t>
                      </a:r>
                      <a:endParaRPr lang="en-US" sz="800" dirty="0">
                        <a:latin typeface="Calibri"/>
                        <a:ea typeface="Calibri"/>
                        <a:cs typeface="Times New Roman"/>
                      </a:endParaRPr>
                    </a:p>
                  </a:txBody>
                  <a:tcPr marL="40260" marR="40260" marT="0" marB="0" anchor="b">
                    <a:lnL>
                      <a:noFill/>
                    </a:lnL>
                    <a:lnR>
                      <a:noFill/>
                    </a:lnR>
                    <a:lnT>
                      <a:noFill/>
                    </a:lnT>
                    <a:lnB>
                      <a:noFill/>
                    </a:lnB>
                  </a:tcPr>
                </a:tc>
              </a:tr>
              <a:tr h="128918">
                <a:tc>
                  <a:txBody>
                    <a:bodyPr/>
                    <a:lstStyle/>
                    <a:p>
                      <a:pPr marL="0" marR="0">
                        <a:lnSpc>
                          <a:spcPct val="115000"/>
                        </a:lnSpc>
                        <a:spcBef>
                          <a:spcPts val="0"/>
                        </a:spcBef>
                        <a:spcAft>
                          <a:spcPts val="0"/>
                        </a:spcAft>
                      </a:pPr>
                      <a:r>
                        <a:rPr lang="en-US" sz="800">
                          <a:solidFill>
                            <a:srgbClr val="000000"/>
                          </a:solidFill>
                          <a:latin typeface="Times New Roman"/>
                          <a:ea typeface="Calibri"/>
                          <a:cs typeface="Times New Roman"/>
                        </a:rPr>
                        <a:t>Livingston</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30.61</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43.92</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13.30</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13.30</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0.43</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0.43</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177.00</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0.19</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937.18</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1928.74</a:t>
                      </a:r>
                      <a:endParaRPr lang="en-US" sz="800" dirty="0">
                        <a:latin typeface="Calibri"/>
                        <a:ea typeface="Calibri"/>
                        <a:cs typeface="Times New Roman"/>
                      </a:endParaRPr>
                    </a:p>
                  </a:txBody>
                  <a:tcPr marL="40260" marR="40260" marT="0" marB="0" anchor="b">
                    <a:lnL>
                      <a:noFill/>
                    </a:lnL>
                    <a:lnR>
                      <a:noFill/>
                    </a:lnR>
                    <a:lnT>
                      <a:noFill/>
                    </a:lnT>
                    <a:lnB>
                      <a:noFill/>
                    </a:lnB>
                  </a:tcPr>
                </a:tc>
              </a:tr>
              <a:tr h="128918">
                <a:tc>
                  <a:txBody>
                    <a:bodyPr/>
                    <a:lstStyle/>
                    <a:p>
                      <a:pPr marL="0" marR="0">
                        <a:lnSpc>
                          <a:spcPct val="115000"/>
                        </a:lnSpc>
                        <a:spcBef>
                          <a:spcPts val="0"/>
                        </a:spcBef>
                        <a:spcAft>
                          <a:spcPts val="0"/>
                        </a:spcAft>
                      </a:pPr>
                      <a:r>
                        <a:rPr lang="en-US" sz="800">
                          <a:solidFill>
                            <a:srgbClr val="000000"/>
                          </a:solidFill>
                          <a:latin typeface="Times New Roman"/>
                          <a:ea typeface="Calibri"/>
                          <a:cs typeface="Times New Roman"/>
                        </a:rPr>
                        <a:t>Iberia</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31.08</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87.97</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56.89</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56.89</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1.83</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1.83</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3236.34</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3.35</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965.90</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7738.33</a:t>
                      </a:r>
                      <a:endParaRPr lang="en-US" sz="800">
                        <a:latin typeface="Calibri"/>
                        <a:ea typeface="Calibri"/>
                        <a:cs typeface="Times New Roman"/>
                      </a:endParaRPr>
                    </a:p>
                  </a:txBody>
                  <a:tcPr marL="40260" marR="40260" marT="0" marB="0" anchor="b">
                    <a:lnL>
                      <a:noFill/>
                    </a:lnL>
                    <a:lnR>
                      <a:noFill/>
                    </a:lnR>
                    <a:lnT>
                      <a:noFill/>
                    </a:lnT>
                    <a:lnB>
                      <a:noFill/>
                    </a:lnB>
                  </a:tcPr>
                </a:tc>
              </a:tr>
              <a:tr h="128918">
                <a:tc>
                  <a:txBody>
                    <a:bodyPr/>
                    <a:lstStyle/>
                    <a:p>
                      <a:pPr marL="0" marR="0">
                        <a:lnSpc>
                          <a:spcPct val="115000"/>
                        </a:lnSpc>
                        <a:spcBef>
                          <a:spcPts val="0"/>
                        </a:spcBef>
                        <a:spcAft>
                          <a:spcPts val="0"/>
                        </a:spcAft>
                      </a:pPr>
                      <a:r>
                        <a:rPr lang="en-US" sz="800">
                          <a:solidFill>
                            <a:srgbClr val="000000"/>
                          </a:solidFill>
                          <a:latin typeface="Times New Roman"/>
                          <a:ea typeface="Calibri"/>
                          <a:cs typeface="Times New Roman"/>
                        </a:rPr>
                        <a:t>Vernon</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37.74</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54.10</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16.36</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16.36</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0.43</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0.43</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267.57</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0.19</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1424.56</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2926.89</a:t>
                      </a:r>
                      <a:endParaRPr lang="en-US" sz="800">
                        <a:latin typeface="Calibri"/>
                        <a:ea typeface="Calibri"/>
                        <a:cs typeface="Times New Roman"/>
                      </a:endParaRPr>
                    </a:p>
                  </a:txBody>
                  <a:tcPr marL="40260" marR="40260" marT="0" marB="0" anchor="b">
                    <a:lnL>
                      <a:noFill/>
                    </a:lnL>
                    <a:lnR>
                      <a:noFill/>
                    </a:lnR>
                    <a:lnT>
                      <a:noFill/>
                    </a:lnT>
                    <a:lnB>
                      <a:noFill/>
                    </a:lnB>
                  </a:tcPr>
                </a:tc>
              </a:tr>
              <a:tr h="128918">
                <a:tc>
                  <a:txBody>
                    <a:bodyPr/>
                    <a:lstStyle/>
                    <a:p>
                      <a:pPr marL="0" marR="0">
                        <a:lnSpc>
                          <a:spcPct val="115000"/>
                        </a:lnSpc>
                        <a:spcBef>
                          <a:spcPts val="0"/>
                        </a:spcBef>
                        <a:spcAft>
                          <a:spcPts val="0"/>
                        </a:spcAft>
                      </a:pPr>
                      <a:r>
                        <a:rPr lang="en-US" sz="800">
                          <a:solidFill>
                            <a:srgbClr val="000000"/>
                          </a:solidFill>
                          <a:latin typeface="Times New Roman"/>
                          <a:ea typeface="Calibri"/>
                          <a:cs typeface="Times New Roman"/>
                        </a:rPr>
                        <a:t>Jackson</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41.09</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80.47</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39.38</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39.38</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0.96</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0.96</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1550.55</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0.92</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1688.46</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6475.07</a:t>
                      </a:r>
                      <a:endParaRPr lang="en-US" sz="800">
                        <a:latin typeface="Calibri"/>
                        <a:ea typeface="Calibri"/>
                        <a:cs typeface="Times New Roman"/>
                      </a:endParaRPr>
                    </a:p>
                  </a:txBody>
                  <a:tcPr marL="40260" marR="40260" marT="0" marB="0" anchor="b">
                    <a:lnL>
                      <a:noFill/>
                    </a:lnL>
                    <a:lnR>
                      <a:noFill/>
                    </a:lnR>
                    <a:lnT>
                      <a:noFill/>
                    </a:lnT>
                    <a:lnB>
                      <a:noFill/>
                    </a:lnB>
                  </a:tcPr>
                </a:tc>
              </a:tr>
              <a:tr h="128918">
                <a:tc>
                  <a:txBody>
                    <a:bodyPr/>
                    <a:lstStyle/>
                    <a:p>
                      <a:pPr marL="0" marR="0">
                        <a:lnSpc>
                          <a:spcPct val="115000"/>
                        </a:lnSpc>
                        <a:spcBef>
                          <a:spcPts val="0"/>
                        </a:spcBef>
                        <a:spcAft>
                          <a:spcPts val="0"/>
                        </a:spcAft>
                      </a:pPr>
                      <a:r>
                        <a:rPr lang="en-US" sz="800">
                          <a:solidFill>
                            <a:srgbClr val="000000"/>
                          </a:solidFill>
                          <a:latin typeface="Times New Roman"/>
                          <a:ea typeface="Calibri"/>
                          <a:cs typeface="Times New Roman"/>
                        </a:rPr>
                        <a:t>Bossier</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44.40</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90.30</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45.90</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45.90</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1.03</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1.03</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2106.96</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1.07</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1971.47</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8154.60</a:t>
                      </a:r>
                      <a:endParaRPr lang="en-US" sz="800">
                        <a:latin typeface="Calibri"/>
                        <a:ea typeface="Calibri"/>
                        <a:cs typeface="Times New Roman"/>
                      </a:endParaRPr>
                    </a:p>
                  </a:txBody>
                  <a:tcPr marL="40260" marR="40260" marT="0" marB="0" anchor="b">
                    <a:lnL>
                      <a:noFill/>
                    </a:lnL>
                    <a:lnR>
                      <a:noFill/>
                    </a:lnR>
                    <a:lnT>
                      <a:noFill/>
                    </a:lnT>
                    <a:lnB>
                      <a:noFill/>
                    </a:lnB>
                  </a:tcPr>
                </a:tc>
              </a:tr>
              <a:tr h="266497">
                <a:tc>
                  <a:txBody>
                    <a:bodyPr/>
                    <a:lstStyle/>
                    <a:p>
                      <a:pPr marL="0" marR="0">
                        <a:lnSpc>
                          <a:spcPct val="115000"/>
                        </a:lnSpc>
                        <a:spcBef>
                          <a:spcPts val="0"/>
                        </a:spcBef>
                        <a:spcAft>
                          <a:spcPts val="0"/>
                        </a:spcAft>
                      </a:pPr>
                      <a:r>
                        <a:rPr lang="en-US" sz="800">
                          <a:solidFill>
                            <a:srgbClr val="000000"/>
                          </a:solidFill>
                          <a:latin typeface="Times New Roman"/>
                          <a:ea typeface="Calibri"/>
                          <a:cs typeface="Times New Roman"/>
                        </a:rPr>
                        <a:t>Jefferson Davis</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46.42</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46.42</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0.00</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0.00</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0.00</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0.00</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0.00</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0.00</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2155.00</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2154.99</a:t>
                      </a:r>
                      <a:endParaRPr lang="en-US" sz="800">
                        <a:latin typeface="Calibri"/>
                        <a:ea typeface="Calibri"/>
                        <a:cs typeface="Times New Roman"/>
                      </a:endParaRPr>
                    </a:p>
                  </a:txBody>
                  <a:tcPr marL="40260" marR="40260" marT="0" marB="0" anchor="b">
                    <a:lnL>
                      <a:noFill/>
                    </a:lnL>
                    <a:lnR>
                      <a:noFill/>
                    </a:lnR>
                    <a:lnT>
                      <a:noFill/>
                    </a:lnT>
                    <a:lnB>
                      <a:noFill/>
                    </a:lnB>
                  </a:tcPr>
                </a:tc>
              </a:tr>
              <a:tr h="128918">
                <a:tc>
                  <a:txBody>
                    <a:bodyPr/>
                    <a:lstStyle/>
                    <a:p>
                      <a:pPr marL="0" marR="0">
                        <a:lnSpc>
                          <a:spcPct val="115000"/>
                        </a:lnSpc>
                        <a:spcBef>
                          <a:spcPts val="0"/>
                        </a:spcBef>
                        <a:spcAft>
                          <a:spcPts val="0"/>
                        </a:spcAft>
                      </a:pPr>
                      <a:r>
                        <a:rPr lang="en-US" sz="800">
                          <a:solidFill>
                            <a:srgbClr val="000000"/>
                          </a:solidFill>
                          <a:latin typeface="Times New Roman"/>
                          <a:ea typeface="Calibri"/>
                          <a:cs typeface="Times New Roman"/>
                        </a:rPr>
                        <a:t>Bienville</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47.01</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101.06</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54.05</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54.05</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1.15</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1.15</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2921.30</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1.32</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2209.67</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10212.35</a:t>
                      </a:r>
                      <a:endParaRPr lang="en-US" sz="800">
                        <a:latin typeface="Calibri"/>
                        <a:ea typeface="Calibri"/>
                        <a:cs typeface="Times New Roman"/>
                      </a:endParaRPr>
                    </a:p>
                  </a:txBody>
                  <a:tcPr marL="40260" marR="40260" marT="0" marB="0" anchor="b">
                    <a:lnL>
                      <a:noFill/>
                    </a:lnL>
                    <a:lnR>
                      <a:noFill/>
                    </a:lnR>
                    <a:lnT>
                      <a:noFill/>
                    </a:lnT>
                    <a:lnB>
                      <a:noFill/>
                    </a:lnB>
                  </a:tcPr>
                </a:tc>
              </a:tr>
              <a:tr h="128918">
                <a:tc>
                  <a:txBody>
                    <a:bodyPr/>
                    <a:lstStyle/>
                    <a:p>
                      <a:pPr marL="0" marR="0">
                        <a:lnSpc>
                          <a:spcPct val="115000"/>
                        </a:lnSpc>
                        <a:spcBef>
                          <a:spcPts val="0"/>
                        </a:spcBef>
                        <a:spcAft>
                          <a:spcPts val="0"/>
                        </a:spcAft>
                      </a:pPr>
                      <a:r>
                        <a:rPr lang="en-US" sz="800">
                          <a:solidFill>
                            <a:srgbClr val="000000"/>
                          </a:solidFill>
                          <a:latin typeface="Times New Roman"/>
                          <a:ea typeface="Calibri"/>
                          <a:cs typeface="Times New Roman"/>
                        </a:rPr>
                        <a:t>Beauregard</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47.18</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42.56</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-4.62</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4.62</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-0.10</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0.10</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21.37</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0.01</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2225.95</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1811.08</a:t>
                      </a:r>
                      <a:endParaRPr lang="en-US" sz="800">
                        <a:latin typeface="Calibri"/>
                        <a:ea typeface="Calibri"/>
                        <a:cs typeface="Times New Roman"/>
                      </a:endParaRPr>
                    </a:p>
                  </a:txBody>
                  <a:tcPr marL="40260" marR="40260" marT="0" marB="0" anchor="b">
                    <a:lnL>
                      <a:noFill/>
                    </a:lnL>
                    <a:lnR>
                      <a:noFill/>
                    </a:lnR>
                    <a:lnT>
                      <a:noFill/>
                    </a:lnT>
                    <a:lnB>
                      <a:noFill/>
                    </a:lnB>
                  </a:tcPr>
                </a:tc>
              </a:tr>
              <a:tr h="128918">
                <a:tc>
                  <a:txBody>
                    <a:bodyPr/>
                    <a:lstStyle/>
                    <a:p>
                      <a:pPr marL="0" marR="0">
                        <a:lnSpc>
                          <a:spcPct val="115000"/>
                        </a:lnSpc>
                        <a:spcBef>
                          <a:spcPts val="0"/>
                        </a:spcBef>
                        <a:spcAft>
                          <a:spcPts val="0"/>
                        </a:spcAft>
                      </a:pPr>
                      <a:r>
                        <a:rPr lang="en-US" sz="800">
                          <a:solidFill>
                            <a:srgbClr val="000000"/>
                          </a:solidFill>
                          <a:latin typeface="Times New Roman"/>
                          <a:ea typeface="Calibri"/>
                          <a:cs typeface="Times New Roman"/>
                        </a:rPr>
                        <a:t>Ascension</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48.31</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145.88</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97.57</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97.57</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2.02</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2.02</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9520.23</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4.08</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2333.39</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21280.06</a:t>
                      </a:r>
                      <a:endParaRPr lang="en-US" sz="800">
                        <a:latin typeface="Calibri"/>
                        <a:ea typeface="Calibri"/>
                        <a:cs typeface="Times New Roman"/>
                      </a:endParaRPr>
                    </a:p>
                  </a:txBody>
                  <a:tcPr marL="40260" marR="40260" marT="0" marB="0" anchor="b">
                    <a:lnL>
                      <a:noFill/>
                    </a:lnL>
                    <a:lnR>
                      <a:noFill/>
                    </a:lnR>
                    <a:lnT>
                      <a:noFill/>
                    </a:lnT>
                    <a:lnB>
                      <a:noFill/>
                    </a:lnB>
                  </a:tcPr>
                </a:tc>
              </a:tr>
              <a:tr h="128918">
                <a:tc>
                  <a:txBody>
                    <a:bodyPr/>
                    <a:lstStyle/>
                    <a:p>
                      <a:pPr marL="0" marR="0">
                        <a:lnSpc>
                          <a:spcPct val="115000"/>
                        </a:lnSpc>
                        <a:spcBef>
                          <a:spcPts val="0"/>
                        </a:spcBef>
                        <a:spcAft>
                          <a:spcPts val="0"/>
                        </a:spcAft>
                      </a:pPr>
                      <a:r>
                        <a:rPr lang="en-US" sz="800">
                          <a:solidFill>
                            <a:srgbClr val="000000"/>
                          </a:solidFill>
                          <a:latin typeface="Times New Roman"/>
                          <a:ea typeface="Calibri"/>
                          <a:cs typeface="Times New Roman"/>
                        </a:rPr>
                        <a:t>Tensas</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48.41</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65.39</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16.97</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16.97</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0.35</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0.35</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288.11</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0.12</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2343.99</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4275.66</a:t>
                      </a:r>
                      <a:endParaRPr lang="en-US" sz="800">
                        <a:latin typeface="Calibri"/>
                        <a:ea typeface="Calibri"/>
                        <a:cs typeface="Times New Roman"/>
                      </a:endParaRPr>
                    </a:p>
                  </a:txBody>
                  <a:tcPr marL="40260" marR="40260" marT="0" marB="0" anchor="b">
                    <a:lnL>
                      <a:noFill/>
                    </a:lnL>
                    <a:lnR>
                      <a:noFill/>
                    </a:lnR>
                    <a:lnT>
                      <a:noFill/>
                    </a:lnT>
                    <a:lnB>
                      <a:noFill/>
                    </a:lnB>
                  </a:tcPr>
                </a:tc>
              </a:tr>
              <a:tr h="128918">
                <a:tc>
                  <a:txBody>
                    <a:bodyPr/>
                    <a:lstStyle/>
                    <a:p>
                      <a:pPr marL="0" marR="0">
                        <a:lnSpc>
                          <a:spcPct val="115000"/>
                        </a:lnSpc>
                        <a:spcBef>
                          <a:spcPts val="0"/>
                        </a:spcBef>
                        <a:spcAft>
                          <a:spcPts val="0"/>
                        </a:spcAft>
                      </a:pPr>
                      <a:r>
                        <a:rPr lang="en-US" sz="800">
                          <a:solidFill>
                            <a:srgbClr val="000000"/>
                          </a:solidFill>
                          <a:latin typeface="Times New Roman"/>
                          <a:ea typeface="Calibri"/>
                          <a:cs typeface="Times New Roman"/>
                        </a:rPr>
                        <a:t>Caldwell</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48.58</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29.66</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-18.92</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18.92</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-0.39</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0.39</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357.93</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0.15</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2360.39</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880.01</a:t>
                      </a:r>
                      <a:endParaRPr lang="en-US" sz="800">
                        <a:latin typeface="Calibri"/>
                        <a:ea typeface="Calibri"/>
                        <a:cs typeface="Times New Roman"/>
                      </a:endParaRPr>
                    </a:p>
                  </a:txBody>
                  <a:tcPr marL="40260" marR="40260" marT="0" marB="0" anchor="b">
                    <a:lnL>
                      <a:noFill/>
                    </a:lnL>
                    <a:lnR>
                      <a:noFill/>
                    </a:lnR>
                    <a:lnT>
                      <a:noFill/>
                    </a:lnT>
                    <a:lnB>
                      <a:noFill/>
                    </a:lnB>
                  </a:tcPr>
                </a:tc>
              </a:tr>
              <a:tr h="128918">
                <a:tc>
                  <a:txBody>
                    <a:bodyPr/>
                    <a:lstStyle/>
                    <a:p>
                      <a:pPr marL="0" marR="0">
                        <a:lnSpc>
                          <a:spcPct val="115000"/>
                        </a:lnSpc>
                        <a:spcBef>
                          <a:spcPts val="0"/>
                        </a:spcBef>
                        <a:spcAft>
                          <a:spcPts val="0"/>
                        </a:spcAft>
                      </a:pPr>
                      <a:r>
                        <a:rPr lang="en-US" sz="800">
                          <a:solidFill>
                            <a:srgbClr val="000000"/>
                          </a:solidFill>
                          <a:latin typeface="Times New Roman"/>
                          <a:ea typeface="Calibri"/>
                          <a:cs typeface="Times New Roman"/>
                        </a:rPr>
                        <a:t>Webster</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49.22</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54.32</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5.10</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5.10</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0.10</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0.10</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26.03</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0.01</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2422.79</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2951.04</a:t>
                      </a:r>
                      <a:endParaRPr lang="en-US" sz="800">
                        <a:latin typeface="Calibri"/>
                        <a:ea typeface="Calibri"/>
                        <a:cs typeface="Times New Roman"/>
                      </a:endParaRPr>
                    </a:p>
                  </a:txBody>
                  <a:tcPr marL="40260" marR="40260" marT="0" marB="0" anchor="b">
                    <a:lnL>
                      <a:noFill/>
                    </a:lnL>
                    <a:lnR>
                      <a:noFill/>
                    </a:lnR>
                    <a:lnT>
                      <a:noFill/>
                    </a:lnT>
                    <a:lnB>
                      <a:noFill/>
                    </a:lnB>
                  </a:tcPr>
                </a:tc>
              </a:tr>
              <a:tr h="128918">
                <a:tc>
                  <a:txBody>
                    <a:bodyPr/>
                    <a:lstStyle/>
                    <a:p>
                      <a:pPr marL="0" marR="0">
                        <a:lnSpc>
                          <a:spcPct val="115000"/>
                        </a:lnSpc>
                        <a:spcBef>
                          <a:spcPts val="0"/>
                        </a:spcBef>
                        <a:spcAft>
                          <a:spcPts val="0"/>
                        </a:spcAft>
                      </a:pPr>
                      <a:r>
                        <a:rPr lang="en-US" sz="800" dirty="0" err="1">
                          <a:solidFill>
                            <a:srgbClr val="000000"/>
                          </a:solidFill>
                          <a:latin typeface="Times New Roman"/>
                          <a:ea typeface="Calibri"/>
                          <a:cs typeface="Times New Roman"/>
                        </a:rPr>
                        <a:t>DeSoto</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51.12</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83.04</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31.92</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31.92</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0.62</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0.62</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1018.75</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0.39</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2613.08</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6895.01</a:t>
                      </a:r>
                      <a:endParaRPr lang="en-US" sz="800">
                        <a:latin typeface="Calibri"/>
                        <a:ea typeface="Calibri"/>
                        <a:cs typeface="Times New Roman"/>
                      </a:endParaRPr>
                    </a:p>
                  </a:txBody>
                  <a:tcPr marL="40260" marR="40260" marT="0" marB="0" anchor="b">
                    <a:lnL>
                      <a:noFill/>
                    </a:lnL>
                    <a:lnR>
                      <a:noFill/>
                    </a:lnR>
                    <a:lnT>
                      <a:noFill/>
                    </a:lnT>
                    <a:lnB>
                      <a:noFill/>
                    </a:lnB>
                  </a:tcPr>
                </a:tc>
              </a:tr>
              <a:tr h="128918">
                <a:tc>
                  <a:txBody>
                    <a:bodyPr/>
                    <a:lstStyle/>
                    <a:p>
                      <a:pPr marL="0" marR="0">
                        <a:lnSpc>
                          <a:spcPct val="115000"/>
                        </a:lnSpc>
                        <a:spcBef>
                          <a:spcPts val="0"/>
                        </a:spcBef>
                        <a:spcAft>
                          <a:spcPts val="0"/>
                        </a:spcAft>
                      </a:pPr>
                      <a:r>
                        <a:rPr lang="en-US" sz="800">
                          <a:solidFill>
                            <a:srgbClr val="000000"/>
                          </a:solidFill>
                          <a:latin typeface="Times New Roman"/>
                          <a:ea typeface="Calibri"/>
                          <a:cs typeface="Times New Roman"/>
                        </a:rPr>
                        <a:t>Vermillion</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51.80</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51.48</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-0.33</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0.33</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-0.01</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0.01</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0.11</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0.00</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2683.49</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2649.79</a:t>
                      </a:r>
                      <a:endParaRPr lang="en-US" sz="800">
                        <a:latin typeface="Calibri"/>
                        <a:ea typeface="Calibri"/>
                        <a:cs typeface="Times New Roman"/>
                      </a:endParaRPr>
                    </a:p>
                  </a:txBody>
                  <a:tcPr marL="40260" marR="40260" marT="0" marB="0" anchor="b">
                    <a:lnL>
                      <a:noFill/>
                    </a:lnL>
                    <a:lnR>
                      <a:noFill/>
                    </a:lnR>
                    <a:lnT>
                      <a:noFill/>
                    </a:lnT>
                    <a:lnB>
                      <a:noFill/>
                    </a:lnB>
                  </a:tcPr>
                </a:tc>
              </a:tr>
              <a:tr h="266497">
                <a:tc>
                  <a:txBody>
                    <a:bodyPr/>
                    <a:lstStyle/>
                    <a:p>
                      <a:pPr marL="0" marR="0">
                        <a:lnSpc>
                          <a:spcPct val="115000"/>
                        </a:lnSpc>
                        <a:spcBef>
                          <a:spcPts val="0"/>
                        </a:spcBef>
                        <a:spcAft>
                          <a:spcPts val="0"/>
                        </a:spcAft>
                      </a:pPr>
                      <a:r>
                        <a:rPr lang="en-US" sz="800">
                          <a:solidFill>
                            <a:srgbClr val="000000"/>
                          </a:solidFill>
                          <a:latin typeface="Times New Roman"/>
                          <a:ea typeface="Calibri"/>
                          <a:cs typeface="Times New Roman"/>
                        </a:rPr>
                        <a:t>West Feliciana</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52.95</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118.60</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65.65</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65.65</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1.24</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1.24</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4309.44</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1.54</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2804.22</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14066.26</a:t>
                      </a:r>
                      <a:endParaRPr lang="en-US" sz="800">
                        <a:latin typeface="Calibri"/>
                        <a:ea typeface="Calibri"/>
                        <a:cs typeface="Times New Roman"/>
                      </a:endParaRPr>
                    </a:p>
                  </a:txBody>
                  <a:tcPr marL="40260" marR="40260" marT="0" marB="0" anchor="b">
                    <a:lnL>
                      <a:noFill/>
                    </a:lnL>
                    <a:lnR>
                      <a:noFill/>
                    </a:lnR>
                    <a:lnT>
                      <a:noFill/>
                    </a:lnT>
                    <a:lnB>
                      <a:noFill/>
                    </a:lnB>
                  </a:tcPr>
                </a:tc>
              </a:tr>
              <a:tr h="128918">
                <a:tc>
                  <a:txBody>
                    <a:bodyPr/>
                    <a:lstStyle/>
                    <a:p>
                      <a:pPr marL="0" marR="0">
                        <a:lnSpc>
                          <a:spcPct val="115000"/>
                        </a:lnSpc>
                        <a:spcBef>
                          <a:spcPts val="0"/>
                        </a:spcBef>
                        <a:spcAft>
                          <a:spcPts val="0"/>
                        </a:spcAft>
                      </a:pPr>
                      <a:r>
                        <a:rPr lang="en-US" sz="800">
                          <a:solidFill>
                            <a:srgbClr val="000000"/>
                          </a:solidFill>
                          <a:latin typeface="Times New Roman"/>
                          <a:ea typeface="Calibri"/>
                          <a:cs typeface="Times New Roman"/>
                        </a:rPr>
                        <a:t>Natchitoches</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54.10</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46.29</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-7.81</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7.81</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-0.14</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0.14</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60.99</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0.02</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2927.03</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2142.99</a:t>
                      </a:r>
                      <a:endParaRPr lang="en-US" sz="800" dirty="0">
                        <a:latin typeface="Calibri"/>
                        <a:ea typeface="Calibri"/>
                        <a:cs typeface="Times New Roman"/>
                      </a:endParaRPr>
                    </a:p>
                  </a:txBody>
                  <a:tcPr marL="40260" marR="40260" marT="0" marB="0" anchor="b">
                    <a:lnL>
                      <a:noFill/>
                    </a:lnL>
                    <a:lnR>
                      <a:noFill/>
                    </a:lnR>
                    <a:lnT>
                      <a:noFill/>
                    </a:lnT>
                    <a:lnB>
                      <a:noFill/>
                    </a:lnB>
                  </a:tcPr>
                </a:tc>
              </a:tr>
              <a:tr h="128918">
                <a:tc>
                  <a:txBody>
                    <a:bodyPr/>
                    <a:lstStyle/>
                    <a:p>
                      <a:pPr marL="0" marR="0">
                        <a:lnSpc>
                          <a:spcPct val="115000"/>
                        </a:lnSpc>
                        <a:spcBef>
                          <a:spcPts val="0"/>
                        </a:spcBef>
                        <a:spcAft>
                          <a:spcPts val="0"/>
                        </a:spcAft>
                      </a:pPr>
                      <a:r>
                        <a:rPr lang="en-US" sz="800">
                          <a:solidFill>
                            <a:srgbClr val="000000"/>
                          </a:solidFill>
                          <a:latin typeface="Times New Roman"/>
                          <a:ea typeface="Calibri"/>
                          <a:cs typeface="Times New Roman"/>
                        </a:rPr>
                        <a:t>Tangipahoa</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54.31</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40.93</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-13.39</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13.39</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-0.25</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0.25</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179.18</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0.06</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2950.07</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1675.16</a:t>
                      </a:r>
                      <a:endParaRPr lang="en-US" sz="800" dirty="0">
                        <a:latin typeface="Calibri"/>
                        <a:ea typeface="Calibri"/>
                        <a:cs typeface="Times New Roman"/>
                      </a:endParaRPr>
                    </a:p>
                  </a:txBody>
                  <a:tcPr marL="40260" marR="40260" marT="0" marB="0" anchor="b">
                    <a:lnL>
                      <a:noFill/>
                    </a:lnL>
                    <a:lnR>
                      <a:noFill/>
                    </a:lnR>
                    <a:lnT>
                      <a:noFill/>
                    </a:lnT>
                    <a:lnB>
                      <a:noFill/>
                    </a:lnB>
                  </a:tcPr>
                </a:tc>
              </a:tr>
              <a:tr h="128918">
                <a:tc>
                  <a:txBody>
                    <a:bodyPr/>
                    <a:lstStyle/>
                    <a:p>
                      <a:pPr marL="0" marR="0">
                        <a:lnSpc>
                          <a:spcPct val="115000"/>
                        </a:lnSpc>
                        <a:spcBef>
                          <a:spcPts val="0"/>
                        </a:spcBef>
                        <a:spcAft>
                          <a:spcPts val="0"/>
                        </a:spcAft>
                      </a:pPr>
                      <a:r>
                        <a:rPr lang="en-US" sz="800">
                          <a:solidFill>
                            <a:srgbClr val="000000"/>
                          </a:solidFill>
                          <a:latin typeface="Times New Roman"/>
                          <a:ea typeface="Calibri"/>
                          <a:cs typeface="Times New Roman"/>
                        </a:rPr>
                        <a:t>East Carroll</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55.84</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24.53</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-31.31</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31.31</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-0.56</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0.56</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980.05</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0.31</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3118.18</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601.96</a:t>
                      </a:r>
                      <a:endParaRPr lang="en-US" sz="800" dirty="0">
                        <a:latin typeface="Calibri"/>
                        <a:ea typeface="Calibri"/>
                        <a:cs typeface="Times New Roman"/>
                      </a:endParaRPr>
                    </a:p>
                  </a:txBody>
                  <a:tcPr marL="40260" marR="40260" marT="0" marB="0" anchor="b">
                    <a:lnL>
                      <a:noFill/>
                    </a:lnL>
                    <a:lnR>
                      <a:noFill/>
                    </a:lnR>
                    <a:lnT>
                      <a:noFill/>
                    </a:lnT>
                    <a:lnB>
                      <a:noFill/>
                    </a:lnB>
                  </a:tcPr>
                </a:tc>
              </a:tr>
              <a:tr h="137578">
                <a:tc>
                  <a:txBody>
                    <a:bodyPr/>
                    <a:lstStyle/>
                    <a:p>
                      <a:pPr marL="0" marR="0">
                        <a:lnSpc>
                          <a:spcPct val="115000"/>
                        </a:lnSpc>
                        <a:spcBef>
                          <a:spcPts val="0"/>
                        </a:spcBef>
                        <a:spcAft>
                          <a:spcPts val="0"/>
                        </a:spcAft>
                      </a:pP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endParaRPr lang="en-US" sz="800">
                        <a:solidFill>
                          <a:srgbClr val="000000"/>
                        </a:solidFill>
                        <a:latin typeface="Times New Roman"/>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b="1">
                          <a:solidFill>
                            <a:srgbClr val="000000"/>
                          </a:solidFill>
                          <a:latin typeface="Times New Roman"/>
                          <a:ea typeface="Calibri"/>
                          <a:cs typeface="Times New Roman"/>
                        </a:rPr>
                        <a:t>SUM</a:t>
                      </a:r>
                      <a:endParaRPr lang="en-US" sz="800">
                        <a:latin typeface="Calibri"/>
                        <a:ea typeface="Calibri"/>
                        <a:cs typeface="Times New Roman"/>
                      </a:endParaRPr>
                    </a:p>
                  </a:txBody>
                  <a:tcPr marL="40260" marR="40260" marT="0" marB="0">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364.02</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522.16</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8.64</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11.72</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27025.59</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13.74</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41769.49</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100304.03</a:t>
                      </a:r>
                      <a:endParaRPr lang="en-US" sz="800" dirty="0">
                        <a:latin typeface="Calibri"/>
                        <a:ea typeface="Calibri"/>
                        <a:cs typeface="Times New Roman"/>
                      </a:endParaRPr>
                    </a:p>
                  </a:txBody>
                  <a:tcPr marL="40260" marR="40260" marT="0" marB="0" anchor="b">
                    <a:lnL>
                      <a:noFill/>
                    </a:lnL>
                    <a:lnR>
                      <a:noFill/>
                    </a:lnR>
                    <a:lnT>
                      <a:noFill/>
                    </a:lnT>
                    <a:lnB>
                      <a:noFill/>
                    </a:lnB>
                  </a:tcPr>
                </a:tc>
              </a:tr>
              <a:tr h="137578">
                <a:tc>
                  <a:txBody>
                    <a:bodyPr/>
                    <a:lstStyle/>
                    <a:p>
                      <a:pPr marL="0" marR="0">
                        <a:lnSpc>
                          <a:spcPct val="115000"/>
                        </a:lnSpc>
                        <a:spcBef>
                          <a:spcPts val="0"/>
                        </a:spcBef>
                        <a:spcAft>
                          <a:spcPts val="0"/>
                        </a:spcAft>
                      </a:pPr>
                      <a:endParaRPr lang="en-US" sz="800">
                        <a:solidFill>
                          <a:srgbClr val="000000"/>
                        </a:solidFill>
                        <a:latin typeface="Times New Roman"/>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endParaRPr lang="en-US" sz="800">
                        <a:solidFill>
                          <a:srgbClr val="000000"/>
                        </a:solidFill>
                        <a:latin typeface="Times New Roman"/>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a:noFill/>
                    </a:lnB>
                  </a:tcPr>
                </a:tc>
                <a:tc>
                  <a:txBody>
                    <a:bodyPr/>
                    <a:lstStyle/>
                    <a:p>
                      <a:pPr marL="0" marR="0" algn="r">
                        <a:lnSpc>
                          <a:spcPct val="115000"/>
                        </a:lnSpc>
                        <a:spcBef>
                          <a:spcPts val="0"/>
                        </a:spcBef>
                        <a:spcAft>
                          <a:spcPts val="0"/>
                        </a:spcAft>
                      </a:pPr>
                      <a:endParaRPr lang="en-US" sz="800">
                        <a:solidFill>
                          <a:srgbClr val="000000"/>
                        </a:solidFill>
                        <a:latin typeface="Times New Roman"/>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endParaRPr lang="en-US" sz="800">
                        <a:solidFill>
                          <a:srgbClr val="000000"/>
                        </a:solidFill>
                        <a:latin typeface="Times New Roman"/>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endParaRPr lang="en-US" sz="800">
                        <a:solidFill>
                          <a:srgbClr val="000000"/>
                        </a:solidFill>
                        <a:latin typeface="Times New Roman"/>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endParaRPr lang="en-US" sz="800">
                        <a:solidFill>
                          <a:srgbClr val="000000"/>
                        </a:solidFill>
                        <a:latin typeface="Times New Roman"/>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endParaRPr lang="en-US" sz="800" dirty="0">
                        <a:solidFill>
                          <a:srgbClr val="000000"/>
                        </a:solidFill>
                        <a:latin typeface="Times New Roman"/>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3.71</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204.38</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316.71</a:t>
                      </a:r>
                      <a:endParaRPr lang="en-US" sz="800" dirty="0">
                        <a:latin typeface="Calibri"/>
                        <a:ea typeface="Calibri"/>
                        <a:cs typeface="Times New Roman"/>
                      </a:endParaRPr>
                    </a:p>
                  </a:txBody>
                  <a:tcPr marL="40260" marR="40260" marT="0" marB="0" anchor="b">
                    <a:lnL>
                      <a:noFill/>
                    </a:lnL>
                    <a:lnR>
                      <a:noFill/>
                    </a:lnR>
                    <a:lnT>
                      <a:noFill/>
                    </a:lnT>
                    <a:lnB>
                      <a:noFill/>
                    </a:lnB>
                  </a:tcPr>
                </a:tc>
              </a:tr>
              <a:tr h="137578">
                <a:tc>
                  <a:txBody>
                    <a:bodyPr/>
                    <a:lstStyle/>
                    <a:p>
                      <a:pPr marL="0" marR="0">
                        <a:lnSpc>
                          <a:spcPct val="115000"/>
                        </a:lnSpc>
                        <a:spcBef>
                          <a:spcPts val="0"/>
                        </a:spcBef>
                        <a:spcAft>
                          <a:spcPts val="0"/>
                        </a:spcAft>
                      </a:pPr>
                      <a:endParaRPr lang="en-US" sz="800">
                        <a:solidFill>
                          <a:srgbClr val="000000"/>
                        </a:solidFill>
                        <a:latin typeface="Times New Roman"/>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endParaRPr lang="en-US" sz="800">
                        <a:solidFill>
                          <a:srgbClr val="000000"/>
                        </a:solidFill>
                        <a:latin typeface="Times New Roman"/>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b="1">
                          <a:latin typeface="Times New Roman"/>
                          <a:ea typeface="Calibri"/>
                          <a:cs typeface="Times New Roman"/>
                        </a:rPr>
                        <a:t>Avrg</a:t>
                      </a:r>
                      <a:endParaRPr lang="en-US" sz="800">
                        <a:latin typeface="Calibri"/>
                        <a:ea typeface="Calibri"/>
                        <a:cs typeface="Times New Roman"/>
                      </a:endParaRPr>
                    </a:p>
                  </a:txBody>
                  <a:tcPr marL="40260" marR="40260" marT="0" marB="0">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18.20</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26.11</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0.43</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0.59</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1351.28</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0.69</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2088.47</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dirty="0">
                          <a:solidFill>
                            <a:srgbClr val="000000"/>
                          </a:solidFill>
                          <a:latin typeface="Times New Roman"/>
                          <a:ea typeface="Calibri"/>
                          <a:cs typeface="Times New Roman"/>
                        </a:rPr>
                        <a:t>5015.20</a:t>
                      </a:r>
                      <a:endParaRPr lang="en-US" sz="800" dirty="0">
                        <a:latin typeface="Calibri"/>
                        <a:ea typeface="Calibri"/>
                        <a:cs typeface="Times New Roman"/>
                      </a:endParaRPr>
                    </a:p>
                  </a:txBody>
                  <a:tcPr marL="40260" marR="40260" marT="0" marB="0" anchor="b">
                    <a:lnL>
                      <a:noFill/>
                    </a:lnL>
                    <a:lnR>
                      <a:noFill/>
                    </a:lnR>
                    <a:lnT>
                      <a:noFill/>
                    </a:lnT>
                    <a:lnB>
                      <a:noFill/>
                    </a:lnB>
                  </a:tcPr>
                </a:tc>
              </a:tr>
              <a:tr h="137578">
                <a:tc>
                  <a:txBody>
                    <a:bodyPr/>
                    <a:lstStyle/>
                    <a:p>
                      <a:pPr marL="0" marR="0">
                        <a:lnSpc>
                          <a:spcPct val="115000"/>
                        </a:lnSpc>
                        <a:spcBef>
                          <a:spcPts val="0"/>
                        </a:spcBef>
                        <a:spcAft>
                          <a:spcPts val="0"/>
                        </a:spcAft>
                      </a:pPr>
                      <a:r>
                        <a:rPr lang="en-US" sz="800" dirty="0">
                          <a:solidFill>
                            <a:srgbClr val="000000"/>
                          </a:solidFill>
                          <a:latin typeface="Times New Roman"/>
                          <a:ea typeface="Calibri"/>
                          <a:cs typeface="Times New Roman"/>
                        </a:rPr>
                        <a:t>MSE</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1,351.28</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a:noFill/>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a:noFill/>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a:noFill/>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a:noFill/>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a:noFill/>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a:noFill/>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a:noFill/>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a:noFill/>
                    </a:lnB>
                  </a:tcPr>
                </a:tc>
                <a:tc>
                  <a:txBody>
                    <a:bodyPr/>
                    <a:lstStyle/>
                    <a:p>
                      <a:pPr marL="0" marR="0">
                        <a:lnSpc>
                          <a:spcPct val="115000"/>
                        </a:lnSpc>
                        <a:spcBef>
                          <a:spcPts val="0"/>
                        </a:spcBef>
                        <a:spcAft>
                          <a:spcPts val="0"/>
                        </a:spcAft>
                      </a:pPr>
                      <a:endParaRPr lang="en-US" sz="800" dirty="0">
                        <a:latin typeface="Times New Roman"/>
                        <a:ea typeface="Calibri"/>
                        <a:cs typeface="Times New Roman"/>
                      </a:endParaRPr>
                    </a:p>
                  </a:txBody>
                  <a:tcPr marL="40260" marR="40260" marT="0" marB="0">
                    <a:lnL>
                      <a:noFill/>
                    </a:lnL>
                    <a:lnR>
                      <a:noFill/>
                    </a:lnR>
                    <a:lnT>
                      <a:noFill/>
                    </a:lnT>
                    <a:lnB>
                      <a:noFill/>
                    </a:lnB>
                  </a:tcPr>
                </a:tc>
              </a:tr>
              <a:tr h="137578">
                <a:tc>
                  <a:txBody>
                    <a:bodyPr/>
                    <a:lstStyle/>
                    <a:p>
                      <a:pPr marL="0" marR="0">
                        <a:lnSpc>
                          <a:spcPct val="115000"/>
                        </a:lnSpc>
                        <a:spcBef>
                          <a:spcPts val="0"/>
                        </a:spcBef>
                        <a:spcAft>
                          <a:spcPts val="0"/>
                        </a:spcAft>
                      </a:pPr>
                      <a:r>
                        <a:rPr lang="en-US" sz="800">
                          <a:solidFill>
                            <a:srgbClr val="000000"/>
                          </a:solidFill>
                          <a:latin typeface="Times New Roman"/>
                          <a:ea typeface="Calibri"/>
                          <a:cs typeface="Times New Roman"/>
                        </a:rPr>
                        <a:t>RMSE</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36.76</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a:noFill/>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a:noFill/>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a:noFill/>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a:noFill/>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a:noFill/>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a:noFill/>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a:noFill/>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a:noFill/>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a:noFill/>
                    </a:lnB>
                  </a:tcPr>
                </a:tc>
              </a:tr>
              <a:tr h="137578">
                <a:tc>
                  <a:txBody>
                    <a:bodyPr/>
                    <a:lstStyle/>
                    <a:p>
                      <a:pPr marL="0" marR="0">
                        <a:lnSpc>
                          <a:spcPct val="115000"/>
                        </a:lnSpc>
                        <a:spcBef>
                          <a:spcPts val="0"/>
                        </a:spcBef>
                        <a:spcAft>
                          <a:spcPts val="0"/>
                        </a:spcAft>
                      </a:pPr>
                      <a:r>
                        <a:rPr lang="en-US" sz="800" dirty="0">
                          <a:solidFill>
                            <a:srgbClr val="000000"/>
                          </a:solidFill>
                          <a:latin typeface="Times New Roman"/>
                          <a:ea typeface="Calibri"/>
                          <a:cs typeface="Times New Roman"/>
                        </a:rPr>
                        <a:t>U1</a:t>
                      </a:r>
                      <a:endParaRPr lang="en-US" sz="800" dirty="0">
                        <a:latin typeface="Calibri"/>
                        <a:ea typeface="Calibri"/>
                        <a:cs typeface="Times New Roman"/>
                      </a:endParaRPr>
                    </a:p>
                  </a:txBody>
                  <a:tcPr marL="40260" marR="40260" marT="0" marB="0" anchor="b">
                    <a:lnL>
                      <a:noFill/>
                    </a:lnL>
                    <a:lnR>
                      <a:noFill/>
                    </a:lnR>
                    <a:lnT>
                      <a:noFill/>
                    </a:lnT>
                    <a:lnB>
                      <a:noFill/>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0.07</a:t>
                      </a:r>
                      <a:endParaRPr lang="en-US" sz="800">
                        <a:latin typeface="Calibri"/>
                        <a:ea typeface="Calibri"/>
                        <a:cs typeface="Times New Roman"/>
                      </a:endParaRPr>
                    </a:p>
                  </a:txBody>
                  <a:tcPr marL="40260" marR="40260" marT="0" marB="0" anchor="b">
                    <a:lnL>
                      <a:noFill/>
                    </a:lnL>
                    <a:lnR>
                      <a:noFill/>
                    </a:lnR>
                    <a:lnT>
                      <a:noFill/>
                    </a:lnT>
                    <a:lnB>
                      <a:noFill/>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a:noFill/>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a:noFill/>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a:noFill/>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a:noFill/>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a:noFill/>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a:noFill/>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a:noFill/>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a:noFill/>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a:noFill/>
                    </a:lnB>
                  </a:tcPr>
                </a:tc>
              </a:tr>
              <a:tr h="137578">
                <a:tc>
                  <a:txBody>
                    <a:bodyPr/>
                    <a:lstStyle/>
                    <a:p>
                      <a:pPr marL="0" marR="0">
                        <a:lnSpc>
                          <a:spcPct val="115000"/>
                        </a:lnSpc>
                        <a:spcBef>
                          <a:spcPts val="0"/>
                        </a:spcBef>
                        <a:spcAft>
                          <a:spcPts val="0"/>
                        </a:spcAft>
                      </a:pPr>
                      <a:r>
                        <a:rPr lang="en-US" sz="800">
                          <a:solidFill>
                            <a:srgbClr val="000000"/>
                          </a:solidFill>
                          <a:latin typeface="Times New Roman"/>
                          <a:ea typeface="Calibri"/>
                          <a:cs typeface="Times New Roman"/>
                        </a:rPr>
                        <a:t>U2</a:t>
                      </a:r>
                      <a:endParaRPr lang="en-US" sz="800">
                        <a:latin typeface="Calibri"/>
                        <a:ea typeface="Calibri"/>
                        <a:cs typeface="Times New Roman"/>
                      </a:endParaRPr>
                    </a:p>
                  </a:txBody>
                  <a:tcPr marL="40260" marR="4026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800">
                          <a:solidFill>
                            <a:srgbClr val="000000"/>
                          </a:solidFill>
                          <a:latin typeface="Times New Roman"/>
                          <a:ea typeface="Calibri"/>
                          <a:cs typeface="Times New Roman"/>
                        </a:rPr>
                        <a:t>0.52</a:t>
                      </a:r>
                      <a:endParaRPr lang="en-US" sz="800">
                        <a:latin typeface="Calibri"/>
                        <a:ea typeface="Calibri"/>
                        <a:cs typeface="Times New Roman"/>
                      </a:endParaRPr>
                    </a:p>
                  </a:txBody>
                  <a:tcPr marL="40260" marR="4026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a:latin typeface="Times New Roman"/>
                        <a:ea typeface="Calibri"/>
                        <a:cs typeface="Times New Roman"/>
                      </a:endParaRPr>
                    </a:p>
                  </a:txBody>
                  <a:tcPr marL="40260" marR="4026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800" dirty="0">
                        <a:latin typeface="Times New Roman"/>
                        <a:ea typeface="Calibri"/>
                        <a:cs typeface="Times New Roman"/>
                      </a:endParaRPr>
                    </a:p>
                  </a:txBody>
                  <a:tcPr marL="40260" marR="40260" marT="0" marB="0">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457200" y="122238"/>
            <a:ext cx="8229600" cy="487362"/>
          </a:xfrm>
          <a:prstGeom prst="rect">
            <a:avLst/>
          </a:prstGeom>
          <a:noFill/>
          <a:ln w="9525">
            <a:noFill/>
            <a:miter lim="800000"/>
            <a:headEnd/>
            <a:tailEnd/>
          </a:ln>
        </p:spPr>
        <p:txBody>
          <a:bodyPr anchor="ctr"/>
          <a:lstStyle/>
          <a:p>
            <a:pPr algn="ctr" eaLnBrk="0" hangingPunct="0">
              <a:defRPr/>
            </a:pPr>
            <a:r>
              <a:rPr lang="en-US" sz="3400" b="1" kern="0" dirty="0">
                <a:solidFill>
                  <a:srgbClr val="00B050"/>
                </a:solidFill>
                <a:latin typeface="Times New Roman" pitchFamily="18" charset="0"/>
                <a:ea typeface="+mj-ea"/>
                <a:cs typeface="Times New Roman" pitchFamily="18" charset="0"/>
              </a:rPr>
              <a:t>Results</a:t>
            </a:r>
            <a:endParaRPr lang="en-US" sz="3400" b="1" kern="0" dirty="0">
              <a:solidFill>
                <a:srgbClr val="000066"/>
              </a:solidFill>
              <a:latin typeface="Times New Roman" pitchFamily="18" charset="0"/>
              <a:ea typeface="+mj-ea"/>
              <a:cs typeface="Times New Roman" pitchFamily="18" charset="0"/>
            </a:endParaRPr>
          </a:p>
        </p:txBody>
      </p:sp>
      <p:sp>
        <p:nvSpPr>
          <p:cNvPr id="5" name="Content Placeholder 4"/>
          <p:cNvSpPr txBox="1">
            <a:spLocks/>
          </p:cNvSpPr>
          <p:nvPr/>
        </p:nvSpPr>
        <p:spPr bwMode="auto">
          <a:xfrm>
            <a:off x="457200" y="685800"/>
            <a:ext cx="8229600" cy="609600"/>
          </a:xfrm>
          <a:prstGeom prst="rect">
            <a:avLst/>
          </a:prstGeom>
          <a:noFill/>
          <a:ln w="9525">
            <a:noFill/>
            <a:miter lim="800000"/>
            <a:headEnd/>
            <a:tailEnd/>
          </a:ln>
        </p:spPr>
        <p:txBody>
          <a:bodyPr/>
          <a:lstStyle/>
          <a:p>
            <a:pPr algn="ctr">
              <a:defRPr/>
            </a:pPr>
            <a:r>
              <a:rPr lang="en-US" sz="2000" b="1" dirty="0">
                <a:solidFill>
                  <a:schemeClr val="accent6">
                    <a:lumMod val="75000"/>
                  </a:schemeClr>
                </a:solidFill>
                <a:latin typeface="Times New Roman" pitchFamily="18" charset="0"/>
                <a:cs typeface="Times New Roman" pitchFamily="18" charset="0"/>
              </a:rPr>
              <a:t>Table 3: Average performance estimation measures for different categories of expenditure, Louisiana, 2007</a:t>
            </a:r>
            <a:endParaRPr lang="en-US" sz="2000" dirty="0">
              <a:solidFill>
                <a:schemeClr val="accent6">
                  <a:lumMod val="75000"/>
                </a:schemeClr>
              </a:solidFill>
              <a:latin typeface="Times New Roman" pitchFamily="18" charset="0"/>
              <a:cs typeface="Times New Roman" pitchFamily="18" charset="0"/>
            </a:endParaRPr>
          </a:p>
          <a:p>
            <a:pPr marL="342900" indent="-342900" algn="ctr" eaLnBrk="0" hangingPunct="0">
              <a:spcBef>
                <a:spcPct val="20000"/>
              </a:spcBef>
              <a:buFontTx/>
              <a:buChar char="•"/>
              <a:defRPr/>
            </a:pPr>
            <a:endParaRPr lang="en-US" sz="2800" b="1" kern="0" dirty="0">
              <a:solidFill>
                <a:schemeClr val="accent6">
                  <a:lumMod val="75000"/>
                </a:schemeClr>
              </a:solidFill>
              <a:latin typeface="Times New Roman" pitchFamily="18" charset="0"/>
              <a:cs typeface="Times New Roman" pitchFamily="18" charset="0"/>
            </a:endParaRPr>
          </a:p>
        </p:txBody>
      </p:sp>
      <p:graphicFrame>
        <p:nvGraphicFramePr>
          <p:cNvPr id="6" name="Table 5"/>
          <p:cNvGraphicFramePr>
            <a:graphicFrameLocks noGrp="1"/>
          </p:cNvGraphicFramePr>
          <p:nvPr/>
        </p:nvGraphicFramePr>
        <p:xfrm>
          <a:off x="381000" y="1600200"/>
          <a:ext cx="8458201" cy="3898399"/>
        </p:xfrm>
        <a:graphic>
          <a:graphicData uri="http://schemas.openxmlformats.org/drawingml/2006/table">
            <a:tbl>
              <a:tblPr/>
              <a:tblGrid>
                <a:gridCol w="1445914"/>
                <a:gridCol w="1460924"/>
                <a:gridCol w="1999065"/>
                <a:gridCol w="1137195"/>
                <a:gridCol w="1137195"/>
                <a:gridCol w="1277908"/>
              </a:tblGrid>
              <a:tr h="274932">
                <a:tc rowSpan="3">
                  <a:txBody>
                    <a:bodyPr/>
                    <a:lstStyle/>
                    <a:p>
                      <a:pPr marL="0" marR="0" algn="ctr">
                        <a:lnSpc>
                          <a:spcPct val="115000"/>
                        </a:lnSpc>
                        <a:spcBef>
                          <a:spcPts val="0"/>
                        </a:spcBef>
                        <a:spcAft>
                          <a:spcPts val="0"/>
                        </a:spcAft>
                      </a:pPr>
                      <a:r>
                        <a:rPr lang="en-US" sz="1100" b="1" dirty="0">
                          <a:latin typeface="Times New Roman"/>
                          <a:ea typeface="Calibri"/>
                          <a:cs typeface="Times New Roman"/>
                        </a:rPr>
                        <a:t>Expenditure Category</a:t>
                      </a:r>
                      <a:endParaRPr lang="en-US" sz="1200" dirty="0">
                        <a:latin typeface="Calibri"/>
                        <a:ea typeface="Calibri"/>
                        <a:cs typeface="Times New Roman"/>
                      </a:endParaRPr>
                    </a:p>
                  </a:txBody>
                  <a:tcPr marL="54461" marR="54461" marT="0" marB="0">
                    <a:lnL>
                      <a:noFill/>
                    </a:lnL>
                    <a:lnR>
                      <a:noFill/>
                    </a:lnR>
                    <a:lnT w="12700" cap="flat" cmpd="sng" algn="ctr">
                      <a:solidFill>
                        <a:srgbClr val="000000"/>
                      </a:solidFill>
                      <a:prstDash val="solid"/>
                      <a:round/>
                      <a:headEnd type="none" w="med" len="med"/>
                      <a:tailEnd type="none" w="med" len="med"/>
                    </a:lnT>
                    <a:lnB>
                      <a:noFill/>
                    </a:lnB>
                  </a:tcPr>
                </a:tc>
                <a:tc rowSpan="2">
                  <a:txBody>
                    <a:bodyPr/>
                    <a:lstStyle/>
                    <a:p>
                      <a:pPr marL="0" marR="0" algn="ctr">
                        <a:lnSpc>
                          <a:spcPct val="115000"/>
                        </a:lnSpc>
                        <a:spcBef>
                          <a:spcPts val="0"/>
                        </a:spcBef>
                        <a:spcAft>
                          <a:spcPts val="0"/>
                        </a:spcAft>
                      </a:pPr>
                      <a:r>
                        <a:rPr lang="en-US" sz="1100" b="1">
                          <a:latin typeface="Times New Roman"/>
                          <a:ea typeface="Calibri"/>
                          <a:cs typeface="Times New Roman"/>
                        </a:rPr>
                        <a:t>Spatial Autoregressive</a:t>
                      </a:r>
                      <a:endParaRPr lang="en-US" sz="1200">
                        <a:latin typeface="Calibri"/>
                        <a:ea typeface="Calibri"/>
                        <a:cs typeface="Times New Roman"/>
                      </a:endParaRPr>
                    </a:p>
                  </a:txBody>
                  <a:tcPr marL="54461" marR="54461" marT="0" marB="0">
                    <a:lnL>
                      <a:noFill/>
                    </a:lnL>
                    <a:lnR>
                      <a:noFill/>
                    </a:lnR>
                    <a:lnT w="12700" cap="flat" cmpd="sng" algn="ctr">
                      <a:solidFill>
                        <a:srgbClr val="000000"/>
                      </a:solidFill>
                      <a:prstDash val="solid"/>
                      <a:round/>
                      <a:headEnd type="none" w="med" len="med"/>
                      <a:tailEnd type="none" w="med" len="med"/>
                    </a:lnT>
                    <a:lnB>
                      <a:noFill/>
                    </a:lnB>
                  </a:tcPr>
                </a:tc>
                <a:tc rowSpan="2">
                  <a:txBody>
                    <a:bodyPr/>
                    <a:lstStyle/>
                    <a:p>
                      <a:pPr marL="0" marR="0" algn="ctr">
                        <a:lnSpc>
                          <a:spcPct val="115000"/>
                        </a:lnSpc>
                        <a:spcBef>
                          <a:spcPts val="0"/>
                        </a:spcBef>
                        <a:spcAft>
                          <a:spcPts val="0"/>
                        </a:spcAft>
                      </a:pPr>
                      <a:r>
                        <a:rPr lang="en-US" sz="1100" b="1">
                          <a:latin typeface="Times New Roman"/>
                          <a:ea typeface="Calibri"/>
                          <a:cs typeface="Times New Roman"/>
                        </a:rPr>
                        <a:t>Linear (OLS)</a:t>
                      </a:r>
                      <a:endParaRPr lang="en-US" sz="1200">
                        <a:latin typeface="Calibri"/>
                        <a:ea typeface="Calibri"/>
                        <a:cs typeface="Times New Roman"/>
                      </a:endParaRPr>
                    </a:p>
                  </a:txBody>
                  <a:tcPr marL="54461" marR="54461" marT="0" marB="0">
                    <a:lnL>
                      <a:noFill/>
                    </a:lnL>
                    <a:lnR>
                      <a:noFill/>
                    </a:lnR>
                    <a:lnT w="12700" cap="flat" cmpd="sng" algn="ctr">
                      <a:solidFill>
                        <a:srgbClr val="000000"/>
                      </a:solidFill>
                      <a:prstDash val="solid"/>
                      <a:round/>
                      <a:headEnd type="none" w="med" len="med"/>
                      <a:tailEnd type="none" w="med" len="med"/>
                    </a:lnT>
                    <a:lnB>
                      <a:noFill/>
                    </a:lnB>
                  </a:tcPr>
                </a:tc>
                <a:tc gridSpan="3">
                  <a:txBody>
                    <a:bodyPr/>
                    <a:lstStyle/>
                    <a:p>
                      <a:pPr marL="0" marR="0" algn="ctr">
                        <a:lnSpc>
                          <a:spcPct val="115000"/>
                        </a:lnSpc>
                        <a:spcBef>
                          <a:spcPts val="0"/>
                        </a:spcBef>
                        <a:spcAft>
                          <a:spcPts val="0"/>
                        </a:spcAft>
                      </a:pPr>
                      <a:r>
                        <a:rPr lang="en-US" sz="1100" b="1">
                          <a:latin typeface="Times New Roman"/>
                          <a:ea typeface="Calibri"/>
                          <a:cs typeface="Times New Roman"/>
                        </a:rPr>
                        <a:t>Quantile Regression</a:t>
                      </a:r>
                      <a:endParaRPr lang="en-US" sz="1200">
                        <a:latin typeface="Calibri"/>
                        <a:ea typeface="Calibri"/>
                        <a:cs typeface="Times New Roman"/>
                      </a:endParaRPr>
                    </a:p>
                  </a:txBody>
                  <a:tcPr marL="54461" marR="54461"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r>
              <a:tr h="274932">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100" b="1">
                          <a:latin typeface="Times New Roman"/>
                          <a:ea typeface="Calibri"/>
                          <a:cs typeface="Times New Roman"/>
                        </a:rPr>
                        <a:t>0.33</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ctr">
                        <a:lnSpc>
                          <a:spcPct val="115000"/>
                        </a:lnSpc>
                        <a:spcBef>
                          <a:spcPts val="0"/>
                        </a:spcBef>
                        <a:spcAft>
                          <a:spcPts val="0"/>
                        </a:spcAft>
                      </a:pPr>
                      <a:r>
                        <a:rPr lang="en-US" sz="1100" b="1">
                          <a:latin typeface="Times New Roman"/>
                          <a:ea typeface="Calibri"/>
                          <a:cs typeface="Times New Roman"/>
                        </a:rPr>
                        <a:t>0.66</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ctr">
                        <a:lnSpc>
                          <a:spcPct val="115000"/>
                        </a:lnSpc>
                        <a:spcBef>
                          <a:spcPts val="0"/>
                        </a:spcBef>
                        <a:spcAft>
                          <a:spcPts val="0"/>
                        </a:spcAft>
                      </a:pPr>
                      <a:r>
                        <a:rPr lang="en-US" sz="1100" b="1">
                          <a:latin typeface="Times New Roman"/>
                          <a:ea typeface="Calibri"/>
                          <a:cs typeface="Times New Roman"/>
                        </a:rPr>
                        <a:t>0.99</a:t>
                      </a:r>
                      <a:endParaRPr lang="en-US" sz="1200">
                        <a:latin typeface="Calibri"/>
                        <a:ea typeface="Calibri"/>
                        <a:cs typeface="Times New Roman"/>
                      </a:endParaRPr>
                    </a:p>
                  </a:txBody>
                  <a:tcPr marL="54461" marR="54461" marT="0" marB="0">
                    <a:lnL>
                      <a:noFill/>
                    </a:lnL>
                    <a:lnR>
                      <a:noFill/>
                    </a:lnR>
                    <a:lnT>
                      <a:noFill/>
                    </a:lnT>
                    <a:lnB>
                      <a:noFill/>
                    </a:lnB>
                  </a:tcPr>
                </a:tc>
              </a:tr>
              <a:tr h="299926">
                <a:tc vMerge="1">
                  <a:txBody>
                    <a:bodyPr/>
                    <a:lstStyle/>
                    <a:p>
                      <a:endParaRPr lang="en-US"/>
                    </a:p>
                  </a:txBody>
                  <a:tcPr/>
                </a:tc>
                <a:tc>
                  <a:txBody>
                    <a:bodyPr/>
                    <a:lstStyle/>
                    <a:p>
                      <a:pPr marL="0" marR="0" algn="ctr">
                        <a:lnSpc>
                          <a:spcPct val="115000"/>
                        </a:lnSpc>
                        <a:spcBef>
                          <a:spcPts val="0"/>
                        </a:spcBef>
                        <a:spcAft>
                          <a:spcPts val="0"/>
                        </a:spcAft>
                      </a:pPr>
                      <a:endParaRPr lang="en-US" sz="1200" dirty="0">
                        <a:latin typeface="Calibri"/>
                        <a:ea typeface="Calibri"/>
                        <a:cs typeface="Times New Roman"/>
                      </a:endParaRPr>
                    </a:p>
                  </a:txBody>
                  <a:tcPr marL="54461" marR="54461" marT="0" marB="0">
                    <a:lnL>
                      <a:noFill/>
                    </a:lnL>
                    <a:lnR>
                      <a:noFill/>
                    </a:lnR>
                    <a:lnT>
                      <a:noFill/>
                    </a:lnT>
                    <a:lnB>
                      <a:noFill/>
                    </a:lnB>
                  </a:tcPr>
                </a:tc>
                <a:tc>
                  <a:txBody>
                    <a:bodyPr/>
                    <a:lstStyle/>
                    <a:p>
                      <a:pPr marL="0" marR="0" algn="ctr">
                        <a:lnSpc>
                          <a:spcPct val="115000"/>
                        </a:lnSpc>
                        <a:spcBef>
                          <a:spcPts val="0"/>
                        </a:spcBef>
                        <a:spcAft>
                          <a:spcPts val="0"/>
                        </a:spcAft>
                      </a:pPr>
                      <a:endParaRPr lang="en-US" sz="1200" dirty="0">
                        <a:latin typeface="Calibri"/>
                        <a:ea typeface="Calibri"/>
                        <a:cs typeface="Times New Roman"/>
                      </a:endParaRPr>
                    </a:p>
                  </a:txBody>
                  <a:tcPr marL="54461" marR="54461" marT="0" marB="0">
                    <a:lnL>
                      <a:noFill/>
                    </a:lnL>
                    <a:lnR>
                      <a:noFill/>
                    </a:lnR>
                    <a:lnT>
                      <a:noFill/>
                    </a:lnT>
                    <a:lnB>
                      <a:noFill/>
                    </a:lnB>
                  </a:tcPr>
                </a:tc>
                <a:tc>
                  <a:txBody>
                    <a:bodyPr/>
                    <a:lstStyle/>
                    <a:p>
                      <a:pPr marL="0" marR="0" algn="ctr">
                        <a:lnSpc>
                          <a:spcPct val="115000"/>
                        </a:lnSpc>
                        <a:spcBef>
                          <a:spcPts val="0"/>
                        </a:spcBef>
                        <a:spcAft>
                          <a:spcPts val="0"/>
                        </a:spcAft>
                      </a:pP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ctr">
                        <a:lnSpc>
                          <a:spcPct val="115000"/>
                        </a:lnSpc>
                        <a:spcBef>
                          <a:spcPts val="0"/>
                        </a:spcBef>
                        <a:spcAft>
                          <a:spcPts val="0"/>
                        </a:spcAft>
                      </a:pP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ctr">
                        <a:lnSpc>
                          <a:spcPct val="115000"/>
                        </a:lnSpc>
                        <a:spcBef>
                          <a:spcPts val="0"/>
                        </a:spcBef>
                        <a:spcAft>
                          <a:spcPts val="0"/>
                        </a:spcAft>
                      </a:pPr>
                      <a:endParaRPr lang="en-US" sz="1200">
                        <a:latin typeface="Calibri"/>
                        <a:ea typeface="Calibri"/>
                        <a:cs typeface="Times New Roman"/>
                      </a:endParaRPr>
                    </a:p>
                  </a:txBody>
                  <a:tcPr marL="54461" marR="54461" marT="0" marB="0">
                    <a:lnL>
                      <a:noFill/>
                    </a:lnL>
                    <a:lnR>
                      <a:noFill/>
                    </a:lnR>
                    <a:lnT>
                      <a:noFill/>
                    </a:lnT>
                    <a:lnB>
                      <a:noFill/>
                    </a:lnB>
                  </a:tcPr>
                </a:tc>
              </a:tr>
              <a:tr h="217010">
                <a:tc>
                  <a:txBody>
                    <a:bodyPr/>
                    <a:lstStyle/>
                    <a:p>
                      <a:pPr marL="0" marR="0">
                        <a:lnSpc>
                          <a:spcPct val="115000"/>
                        </a:lnSpc>
                        <a:spcBef>
                          <a:spcPts val="0"/>
                        </a:spcBef>
                        <a:spcAft>
                          <a:spcPts val="0"/>
                        </a:spcAft>
                      </a:pPr>
                      <a:r>
                        <a:rPr lang="en-US" sz="1100" b="1">
                          <a:latin typeface="Times New Roman"/>
                          <a:ea typeface="Calibri"/>
                          <a:cs typeface="Times New Roman"/>
                        </a:rPr>
                        <a:t>General Government</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nSpc>
                          <a:spcPct val="115000"/>
                        </a:lnSpc>
                        <a:spcBef>
                          <a:spcPts val="0"/>
                        </a:spcBef>
                        <a:spcAft>
                          <a:spcPts val="0"/>
                        </a:spcAft>
                      </a:pPr>
                      <a:endParaRPr lang="en-US" sz="1100">
                        <a:latin typeface="Times New Roman"/>
                        <a:ea typeface="Calibri"/>
                        <a:cs typeface="Times New Roman"/>
                      </a:endParaRPr>
                    </a:p>
                  </a:txBody>
                  <a:tcPr marL="54461" marR="54461" marT="0" marB="0">
                    <a:lnL>
                      <a:noFill/>
                    </a:lnL>
                    <a:lnR>
                      <a:noFill/>
                    </a:lnR>
                    <a:lnT>
                      <a:noFill/>
                    </a:lnT>
                    <a:lnB>
                      <a:noFill/>
                    </a:lnB>
                  </a:tcPr>
                </a:tc>
                <a:tc>
                  <a:txBody>
                    <a:bodyPr/>
                    <a:lstStyle/>
                    <a:p>
                      <a:pPr marL="0" marR="0">
                        <a:lnSpc>
                          <a:spcPct val="115000"/>
                        </a:lnSpc>
                        <a:spcBef>
                          <a:spcPts val="0"/>
                        </a:spcBef>
                        <a:spcAft>
                          <a:spcPts val="0"/>
                        </a:spcAft>
                      </a:pPr>
                      <a:endParaRPr lang="en-US" sz="1100">
                        <a:latin typeface="Times New Roman"/>
                        <a:ea typeface="Calibri"/>
                        <a:cs typeface="Times New Roman"/>
                      </a:endParaRPr>
                    </a:p>
                  </a:txBody>
                  <a:tcPr marL="54461" marR="54461" marT="0" marB="0">
                    <a:lnL>
                      <a:noFill/>
                    </a:lnL>
                    <a:lnR>
                      <a:noFill/>
                    </a:lnR>
                    <a:lnT>
                      <a:noFill/>
                    </a:lnT>
                    <a:lnB>
                      <a:noFill/>
                    </a:lnB>
                  </a:tcPr>
                </a:tc>
                <a:tc>
                  <a:txBody>
                    <a:bodyPr/>
                    <a:lstStyle/>
                    <a:p>
                      <a:pPr marL="0" marR="0">
                        <a:lnSpc>
                          <a:spcPct val="115000"/>
                        </a:lnSpc>
                        <a:spcBef>
                          <a:spcPts val="0"/>
                        </a:spcBef>
                        <a:spcAft>
                          <a:spcPts val="0"/>
                        </a:spcAft>
                      </a:pPr>
                      <a:endParaRPr lang="en-US" sz="1100" dirty="0">
                        <a:latin typeface="Times New Roman"/>
                        <a:ea typeface="Calibri"/>
                        <a:cs typeface="Times New Roman"/>
                      </a:endParaRPr>
                    </a:p>
                  </a:txBody>
                  <a:tcPr marL="54461" marR="54461" marT="0" marB="0">
                    <a:lnL>
                      <a:noFill/>
                    </a:lnL>
                    <a:lnR>
                      <a:noFill/>
                    </a:lnR>
                    <a:lnT>
                      <a:noFill/>
                    </a:lnT>
                    <a:lnB>
                      <a:noFill/>
                    </a:lnB>
                  </a:tcPr>
                </a:tc>
                <a:tc>
                  <a:txBody>
                    <a:bodyPr/>
                    <a:lstStyle/>
                    <a:p>
                      <a:pPr marL="0" marR="0">
                        <a:lnSpc>
                          <a:spcPct val="115000"/>
                        </a:lnSpc>
                        <a:spcBef>
                          <a:spcPts val="0"/>
                        </a:spcBef>
                        <a:spcAft>
                          <a:spcPts val="0"/>
                        </a:spcAft>
                      </a:pPr>
                      <a:endParaRPr lang="en-US" sz="1100">
                        <a:latin typeface="Times New Roman"/>
                        <a:ea typeface="Calibri"/>
                        <a:cs typeface="Times New Roman"/>
                      </a:endParaRPr>
                    </a:p>
                  </a:txBody>
                  <a:tcPr marL="54461" marR="54461" marT="0" marB="0">
                    <a:lnL>
                      <a:noFill/>
                    </a:lnL>
                    <a:lnR>
                      <a:noFill/>
                    </a:lnR>
                    <a:lnT>
                      <a:noFill/>
                    </a:lnT>
                    <a:lnB>
                      <a:noFill/>
                    </a:lnB>
                  </a:tcPr>
                </a:tc>
                <a:tc>
                  <a:txBody>
                    <a:bodyPr/>
                    <a:lstStyle/>
                    <a:p>
                      <a:pPr marL="0" marR="0">
                        <a:lnSpc>
                          <a:spcPct val="115000"/>
                        </a:lnSpc>
                        <a:spcBef>
                          <a:spcPts val="0"/>
                        </a:spcBef>
                        <a:spcAft>
                          <a:spcPts val="0"/>
                        </a:spcAft>
                      </a:pPr>
                      <a:endParaRPr lang="en-US" sz="1100">
                        <a:latin typeface="Times New Roman"/>
                        <a:ea typeface="Calibri"/>
                        <a:cs typeface="Times New Roman"/>
                      </a:endParaRPr>
                    </a:p>
                  </a:txBody>
                  <a:tcPr marL="54461" marR="54461" marT="0" marB="0">
                    <a:lnL>
                      <a:noFill/>
                    </a:lnL>
                    <a:lnR>
                      <a:noFill/>
                    </a:lnR>
                    <a:lnT>
                      <a:noFill/>
                    </a:lnT>
                    <a:lnB>
                      <a:noFill/>
                    </a:lnB>
                  </a:tcPr>
                </a:tc>
              </a:tr>
              <a:tr h="274932">
                <a:tc>
                  <a:txBody>
                    <a:bodyPr/>
                    <a:lstStyle/>
                    <a:p>
                      <a:pPr marL="0" marR="0">
                        <a:lnSpc>
                          <a:spcPct val="115000"/>
                        </a:lnSpc>
                        <a:spcBef>
                          <a:spcPts val="0"/>
                        </a:spcBef>
                        <a:spcAft>
                          <a:spcPts val="0"/>
                        </a:spcAft>
                      </a:pPr>
                      <a:r>
                        <a:rPr lang="en-US" sz="1100">
                          <a:latin typeface="Times New Roman"/>
                          <a:ea typeface="Calibri"/>
                          <a:cs typeface="Times New Roman"/>
                        </a:rPr>
                        <a:t>yhat-y</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479.38</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-105.359</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12.006</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21.296</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988.329</a:t>
                      </a:r>
                      <a:endParaRPr lang="en-US" sz="1200">
                        <a:latin typeface="Calibri"/>
                        <a:ea typeface="Calibri"/>
                        <a:cs typeface="Times New Roman"/>
                      </a:endParaRPr>
                    </a:p>
                  </a:txBody>
                  <a:tcPr marL="54461" marR="54461" marT="0" marB="0">
                    <a:lnL>
                      <a:noFill/>
                    </a:lnL>
                    <a:lnR>
                      <a:noFill/>
                    </a:lnR>
                    <a:lnT>
                      <a:noFill/>
                    </a:lnT>
                    <a:lnB>
                      <a:noFill/>
                    </a:lnB>
                  </a:tcPr>
                </a:tc>
              </a:tr>
              <a:tr h="274932">
                <a:tc>
                  <a:txBody>
                    <a:bodyPr/>
                    <a:lstStyle/>
                    <a:p>
                      <a:pPr marL="0" marR="0">
                        <a:lnSpc>
                          <a:spcPct val="115000"/>
                        </a:lnSpc>
                        <a:spcBef>
                          <a:spcPts val="0"/>
                        </a:spcBef>
                        <a:spcAft>
                          <a:spcPts val="0"/>
                        </a:spcAft>
                      </a:pPr>
                      <a:r>
                        <a:rPr lang="en-US" sz="1100">
                          <a:latin typeface="Times New Roman"/>
                          <a:ea typeface="Calibri"/>
                          <a:cs typeface="Times New Roman"/>
                        </a:rPr>
                        <a:t>(yhat-y)/y</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7.73</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0.196</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0.344</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0.271</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6.558</a:t>
                      </a:r>
                      <a:endParaRPr lang="en-US" sz="1200">
                        <a:latin typeface="Calibri"/>
                        <a:ea typeface="Calibri"/>
                        <a:cs typeface="Times New Roman"/>
                      </a:endParaRPr>
                    </a:p>
                  </a:txBody>
                  <a:tcPr marL="54461" marR="54461" marT="0" marB="0">
                    <a:lnL>
                      <a:noFill/>
                    </a:lnL>
                    <a:lnR>
                      <a:noFill/>
                    </a:lnR>
                    <a:lnT>
                      <a:noFill/>
                    </a:lnT>
                    <a:lnB>
                      <a:noFill/>
                    </a:lnB>
                  </a:tcPr>
                </a:tc>
              </a:tr>
              <a:tr h="274932">
                <a:tc>
                  <a:txBody>
                    <a:bodyPr/>
                    <a:lstStyle/>
                    <a:p>
                      <a:pPr marL="0" marR="0">
                        <a:lnSpc>
                          <a:spcPct val="115000"/>
                        </a:lnSpc>
                        <a:spcBef>
                          <a:spcPts val="0"/>
                        </a:spcBef>
                        <a:spcAft>
                          <a:spcPts val="0"/>
                        </a:spcAft>
                      </a:pPr>
                      <a:r>
                        <a:rPr lang="en-US" sz="1100">
                          <a:latin typeface="Times New Roman"/>
                          <a:ea typeface="Calibri"/>
                          <a:cs typeface="Times New Roman"/>
                        </a:rPr>
                        <a:t>{(yhat-y)/y}</a:t>
                      </a:r>
                      <a:r>
                        <a:rPr lang="en-US" sz="1100" baseline="30000">
                          <a:latin typeface="Times New Roman"/>
                          <a:ea typeface="Calibri"/>
                          <a:cs typeface="Times New Roman"/>
                        </a:rPr>
                        <a:t>2</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97.97</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0.606</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0.447</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0.286</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144.876</a:t>
                      </a:r>
                      <a:endParaRPr lang="en-US" sz="1200">
                        <a:latin typeface="Calibri"/>
                        <a:ea typeface="Calibri"/>
                        <a:cs typeface="Times New Roman"/>
                      </a:endParaRPr>
                    </a:p>
                  </a:txBody>
                  <a:tcPr marL="54461" marR="54461" marT="0" marB="0">
                    <a:lnL>
                      <a:noFill/>
                    </a:lnL>
                    <a:lnR>
                      <a:noFill/>
                    </a:lnR>
                    <a:lnT>
                      <a:noFill/>
                    </a:lnT>
                    <a:lnB>
                      <a:noFill/>
                    </a:lnB>
                  </a:tcPr>
                </a:tc>
              </a:tr>
              <a:tr h="274932">
                <a:tc>
                  <a:txBody>
                    <a:bodyPr/>
                    <a:lstStyle/>
                    <a:p>
                      <a:pPr marL="0" marR="0">
                        <a:lnSpc>
                          <a:spcPct val="115000"/>
                        </a:lnSpc>
                        <a:spcBef>
                          <a:spcPts val="0"/>
                        </a:spcBef>
                        <a:spcAft>
                          <a:spcPts val="0"/>
                        </a:spcAft>
                      </a:pPr>
                      <a:r>
                        <a:rPr lang="en-US" sz="1100">
                          <a:latin typeface="Times New Roman"/>
                          <a:ea typeface="Calibri"/>
                          <a:cs typeface="Times New Roman"/>
                        </a:rPr>
                        <a:t>Theil’s Coeff (U1)</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0.58</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0.866</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0.046</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0.052</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0.106</a:t>
                      </a:r>
                      <a:endParaRPr lang="en-US" sz="1200">
                        <a:latin typeface="Calibri"/>
                        <a:ea typeface="Calibri"/>
                        <a:cs typeface="Times New Roman"/>
                      </a:endParaRPr>
                    </a:p>
                  </a:txBody>
                  <a:tcPr marL="54461" marR="54461" marT="0" marB="0">
                    <a:lnL>
                      <a:noFill/>
                    </a:lnL>
                    <a:lnR>
                      <a:noFill/>
                    </a:lnR>
                    <a:lnT>
                      <a:noFill/>
                    </a:lnT>
                    <a:lnB>
                      <a:noFill/>
                    </a:lnB>
                  </a:tcPr>
                </a:tc>
              </a:tr>
              <a:tr h="274932">
                <a:tc>
                  <a:txBody>
                    <a:bodyPr/>
                    <a:lstStyle/>
                    <a:p>
                      <a:pPr marL="0" marR="0">
                        <a:lnSpc>
                          <a:spcPct val="115000"/>
                        </a:lnSpc>
                        <a:spcBef>
                          <a:spcPts val="0"/>
                        </a:spcBef>
                        <a:spcAft>
                          <a:spcPts val="0"/>
                        </a:spcAft>
                      </a:pPr>
                      <a:endParaRPr lang="en-US" sz="1100">
                        <a:latin typeface="Times New Roman"/>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endParaRPr lang="en-US" sz="1100">
                        <a:latin typeface="Times New Roman"/>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endParaRPr lang="en-US" sz="1100">
                        <a:latin typeface="Times New Roman"/>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endParaRPr lang="en-US" sz="1100">
                        <a:latin typeface="Times New Roman"/>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endParaRPr lang="en-US" sz="1100">
                        <a:latin typeface="Times New Roman"/>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endParaRPr lang="en-US" sz="1100">
                        <a:latin typeface="Times New Roman"/>
                        <a:ea typeface="Calibri"/>
                        <a:cs typeface="Times New Roman"/>
                      </a:endParaRPr>
                    </a:p>
                  </a:txBody>
                  <a:tcPr marL="54461" marR="54461" marT="0" marB="0">
                    <a:lnL>
                      <a:noFill/>
                    </a:lnL>
                    <a:lnR>
                      <a:noFill/>
                    </a:lnR>
                    <a:lnT>
                      <a:noFill/>
                    </a:lnT>
                    <a:lnB>
                      <a:noFill/>
                    </a:lnB>
                  </a:tcPr>
                </a:tc>
              </a:tr>
              <a:tr h="357211">
                <a:tc>
                  <a:txBody>
                    <a:bodyPr/>
                    <a:lstStyle/>
                    <a:p>
                      <a:pPr marL="0" marR="0">
                        <a:lnSpc>
                          <a:spcPct val="115000"/>
                        </a:lnSpc>
                        <a:spcBef>
                          <a:spcPts val="0"/>
                        </a:spcBef>
                        <a:spcAft>
                          <a:spcPts val="0"/>
                        </a:spcAft>
                      </a:pPr>
                      <a:r>
                        <a:rPr lang="en-US" sz="1100" b="1">
                          <a:latin typeface="Times New Roman"/>
                          <a:ea typeface="Calibri"/>
                          <a:cs typeface="Times New Roman"/>
                        </a:rPr>
                        <a:t>Health and Welfare</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endParaRPr lang="en-US" sz="1100">
                        <a:latin typeface="Times New Roman"/>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endParaRPr lang="en-US" sz="1100">
                        <a:latin typeface="Times New Roman"/>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endParaRPr lang="en-US" sz="1100">
                        <a:latin typeface="Times New Roman"/>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endParaRPr lang="en-US" sz="1100">
                        <a:latin typeface="Times New Roman"/>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endParaRPr lang="en-US" sz="1100">
                        <a:latin typeface="Times New Roman"/>
                        <a:ea typeface="Calibri"/>
                        <a:cs typeface="Times New Roman"/>
                      </a:endParaRPr>
                    </a:p>
                  </a:txBody>
                  <a:tcPr marL="54461" marR="54461" marT="0" marB="0">
                    <a:lnL>
                      <a:noFill/>
                    </a:lnL>
                    <a:lnR>
                      <a:noFill/>
                    </a:lnR>
                    <a:lnT>
                      <a:noFill/>
                    </a:lnT>
                    <a:lnB>
                      <a:noFill/>
                    </a:lnB>
                  </a:tcPr>
                </a:tc>
              </a:tr>
              <a:tr h="274932">
                <a:tc>
                  <a:txBody>
                    <a:bodyPr/>
                    <a:lstStyle/>
                    <a:p>
                      <a:pPr marL="0" marR="0">
                        <a:lnSpc>
                          <a:spcPct val="115000"/>
                        </a:lnSpc>
                        <a:spcBef>
                          <a:spcPts val="0"/>
                        </a:spcBef>
                        <a:spcAft>
                          <a:spcPts val="0"/>
                        </a:spcAft>
                      </a:pPr>
                      <a:r>
                        <a:rPr lang="en-US" sz="1100">
                          <a:latin typeface="Times New Roman"/>
                          <a:ea typeface="Calibri"/>
                          <a:cs typeface="Times New Roman"/>
                        </a:rPr>
                        <a:t>yhat-y</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-9.104</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-10.115</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4.438</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16.451</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34.844</a:t>
                      </a:r>
                      <a:endParaRPr lang="en-US" sz="1200">
                        <a:latin typeface="Calibri"/>
                        <a:ea typeface="Calibri"/>
                        <a:cs typeface="Times New Roman"/>
                      </a:endParaRPr>
                    </a:p>
                  </a:txBody>
                  <a:tcPr marL="54461" marR="54461" marT="0" marB="0">
                    <a:lnL>
                      <a:noFill/>
                    </a:lnL>
                    <a:lnR>
                      <a:noFill/>
                    </a:lnR>
                    <a:lnT>
                      <a:noFill/>
                    </a:lnT>
                    <a:lnB>
                      <a:noFill/>
                    </a:lnB>
                  </a:tcPr>
                </a:tc>
              </a:tr>
              <a:tr h="274932">
                <a:tc>
                  <a:txBody>
                    <a:bodyPr/>
                    <a:lstStyle/>
                    <a:p>
                      <a:pPr marL="0" marR="0">
                        <a:lnSpc>
                          <a:spcPct val="115000"/>
                        </a:lnSpc>
                        <a:spcBef>
                          <a:spcPts val="0"/>
                        </a:spcBef>
                        <a:spcAft>
                          <a:spcPts val="0"/>
                        </a:spcAft>
                      </a:pPr>
                      <a:r>
                        <a:rPr lang="en-US" sz="1100">
                          <a:latin typeface="Times New Roman"/>
                          <a:ea typeface="Calibri"/>
                          <a:cs typeface="Times New Roman"/>
                        </a:rPr>
                        <a:t>(yhat-y)/y</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1.31</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dirty="0">
                          <a:latin typeface="Times New Roman"/>
                          <a:ea typeface="Calibri"/>
                          <a:cs typeface="Times New Roman"/>
                        </a:rPr>
                        <a:t>1.305</a:t>
                      </a:r>
                      <a:endParaRPr lang="en-US" sz="1200" dirty="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3.233</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0.737</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0.701</a:t>
                      </a:r>
                      <a:endParaRPr lang="en-US" sz="1200">
                        <a:latin typeface="Calibri"/>
                        <a:ea typeface="Calibri"/>
                        <a:cs typeface="Times New Roman"/>
                      </a:endParaRPr>
                    </a:p>
                  </a:txBody>
                  <a:tcPr marL="54461" marR="54461" marT="0" marB="0">
                    <a:lnL>
                      <a:noFill/>
                    </a:lnL>
                    <a:lnR>
                      <a:noFill/>
                    </a:lnR>
                    <a:lnT>
                      <a:noFill/>
                    </a:lnT>
                    <a:lnB>
                      <a:noFill/>
                    </a:lnB>
                  </a:tcPr>
                </a:tc>
              </a:tr>
              <a:tr h="274932">
                <a:tc>
                  <a:txBody>
                    <a:bodyPr/>
                    <a:lstStyle/>
                    <a:p>
                      <a:pPr marL="0" marR="0">
                        <a:lnSpc>
                          <a:spcPct val="115000"/>
                        </a:lnSpc>
                        <a:spcBef>
                          <a:spcPts val="0"/>
                        </a:spcBef>
                        <a:spcAft>
                          <a:spcPts val="0"/>
                        </a:spcAft>
                      </a:pPr>
                      <a:r>
                        <a:rPr lang="en-US" sz="1100">
                          <a:latin typeface="Times New Roman"/>
                          <a:ea typeface="Calibri"/>
                          <a:cs typeface="Times New Roman"/>
                        </a:rPr>
                        <a:t>{(yhat-y)/y}</a:t>
                      </a:r>
                      <a:r>
                        <a:rPr lang="en-US" sz="1100" baseline="30000">
                          <a:latin typeface="Times New Roman"/>
                          <a:ea typeface="Calibri"/>
                          <a:cs typeface="Times New Roman"/>
                        </a:rPr>
                        <a:t>2</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42.08</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42.884</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85.423</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1.558</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0.978</a:t>
                      </a:r>
                      <a:endParaRPr lang="en-US" sz="1200">
                        <a:latin typeface="Calibri"/>
                        <a:ea typeface="Calibri"/>
                        <a:cs typeface="Times New Roman"/>
                      </a:endParaRPr>
                    </a:p>
                  </a:txBody>
                  <a:tcPr marL="54461" marR="54461" marT="0" marB="0">
                    <a:lnL>
                      <a:noFill/>
                    </a:lnL>
                    <a:lnR>
                      <a:noFill/>
                    </a:lnR>
                    <a:lnT>
                      <a:noFill/>
                    </a:lnT>
                    <a:lnB>
                      <a:noFill/>
                    </a:lnB>
                  </a:tcPr>
                </a:tc>
              </a:tr>
              <a:tr h="274932">
                <a:tc>
                  <a:txBody>
                    <a:bodyPr/>
                    <a:lstStyle/>
                    <a:p>
                      <a:pPr marL="0" marR="0">
                        <a:lnSpc>
                          <a:spcPct val="115000"/>
                        </a:lnSpc>
                        <a:spcBef>
                          <a:spcPts val="0"/>
                        </a:spcBef>
                        <a:spcAft>
                          <a:spcPts val="0"/>
                        </a:spcAft>
                      </a:pPr>
                      <a:r>
                        <a:rPr lang="en-US" sz="1100">
                          <a:latin typeface="Times New Roman"/>
                          <a:ea typeface="Calibri"/>
                          <a:cs typeface="Times New Roman"/>
                        </a:rPr>
                        <a:t>Theil’s Coeff (U1)</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0.79</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0.826</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a:latin typeface="Times New Roman"/>
                          <a:ea typeface="Calibri"/>
                          <a:cs typeface="Times New Roman"/>
                        </a:rPr>
                        <a:t>0.073</a:t>
                      </a:r>
                      <a:endParaRPr lang="en-US" sz="120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dirty="0">
                          <a:latin typeface="Times New Roman"/>
                          <a:ea typeface="Calibri"/>
                          <a:cs typeface="Times New Roman"/>
                        </a:rPr>
                        <a:t>0.086</a:t>
                      </a:r>
                      <a:endParaRPr lang="en-US" sz="1200" dirty="0">
                        <a:latin typeface="Calibri"/>
                        <a:ea typeface="Calibri"/>
                        <a:cs typeface="Times New Roman"/>
                      </a:endParaRPr>
                    </a:p>
                  </a:txBody>
                  <a:tcPr marL="54461" marR="54461" marT="0" marB="0">
                    <a:lnL>
                      <a:noFill/>
                    </a:lnL>
                    <a:lnR>
                      <a:noFill/>
                    </a:lnR>
                    <a:lnT>
                      <a:noFill/>
                    </a:lnT>
                    <a:lnB>
                      <a:noFill/>
                    </a:lnB>
                  </a:tcPr>
                </a:tc>
                <a:tc>
                  <a:txBody>
                    <a:bodyPr/>
                    <a:lstStyle/>
                    <a:p>
                      <a:pPr marL="0" marR="0" algn="r">
                        <a:lnSpc>
                          <a:spcPct val="115000"/>
                        </a:lnSpc>
                        <a:spcBef>
                          <a:spcPts val="0"/>
                        </a:spcBef>
                        <a:spcAft>
                          <a:spcPts val="0"/>
                        </a:spcAft>
                      </a:pPr>
                      <a:r>
                        <a:rPr lang="en-US" sz="1100" dirty="0">
                          <a:latin typeface="Times New Roman"/>
                          <a:ea typeface="Calibri"/>
                          <a:cs typeface="Times New Roman"/>
                        </a:rPr>
                        <a:t>0.054</a:t>
                      </a:r>
                      <a:endParaRPr lang="en-US" sz="1200" dirty="0">
                        <a:latin typeface="Calibri"/>
                        <a:ea typeface="Calibri"/>
                        <a:cs typeface="Times New Roman"/>
                      </a:endParaRPr>
                    </a:p>
                  </a:txBody>
                  <a:tcPr marL="54461" marR="54461" marT="0" marB="0">
                    <a:lnL>
                      <a:noFill/>
                    </a:lnL>
                    <a:lnR>
                      <a:noFill/>
                    </a:lnR>
                    <a:lnT>
                      <a:noFill/>
                    </a:lnT>
                    <a:lnB>
                      <a:noFill/>
                    </a:lnB>
                  </a:tcPr>
                </a:tc>
              </a:tr>
            </a:tbl>
          </a:graphicData>
        </a:graphic>
      </p:graphicFrame>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33400" y="1371600"/>
          <a:ext cx="8000998" cy="4837176"/>
        </p:xfrm>
        <a:graphic>
          <a:graphicData uri="http://schemas.openxmlformats.org/drawingml/2006/table">
            <a:tbl>
              <a:tblPr/>
              <a:tblGrid>
                <a:gridCol w="930350"/>
                <a:gridCol w="744278"/>
                <a:gridCol w="682258"/>
                <a:gridCol w="682258"/>
                <a:gridCol w="744278"/>
                <a:gridCol w="744278"/>
                <a:gridCol w="744278"/>
                <a:gridCol w="744278"/>
                <a:gridCol w="744278"/>
                <a:gridCol w="744278"/>
                <a:gridCol w="496186"/>
              </a:tblGrid>
              <a:tr h="195470">
                <a:tc rowSpan="3">
                  <a:txBody>
                    <a:bodyPr/>
                    <a:lstStyle/>
                    <a:p>
                      <a:pPr marL="0" marR="0" algn="ctr">
                        <a:lnSpc>
                          <a:spcPct val="115000"/>
                        </a:lnSpc>
                        <a:spcBef>
                          <a:spcPts val="0"/>
                        </a:spcBef>
                        <a:spcAft>
                          <a:spcPts val="0"/>
                        </a:spcAft>
                      </a:pPr>
                      <a:r>
                        <a:rPr lang="en-US" sz="1200" b="1" dirty="0">
                          <a:latin typeface="Times New Roman"/>
                          <a:ea typeface="Calibri"/>
                          <a:cs typeface="Times New Roman"/>
                        </a:rPr>
                        <a:t>Expenditure Category</a:t>
                      </a:r>
                      <a:endParaRPr lang="en-US" sz="1200" dirty="0">
                        <a:latin typeface="Calibri"/>
                        <a:ea typeface="Calibri"/>
                        <a:cs typeface="Times New Roman"/>
                      </a:endParaRPr>
                    </a:p>
                  </a:txBody>
                  <a:tcPr marL="24770" marR="24770" marT="0" marB="0">
                    <a:lnL>
                      <a:noFill/>
                    </a:lnL>
                    <a:lnR>
                      <a:noFill/>
                    </a:lnR>
                    <a:lnT w="12700" cap="flat" cmpd="sng" algn="ctr">
                      <a:solidFill>
                        <a:srgbClr val="000000"/>
                      </a:solidFill>
                      <a:prstDash val="solid"/>
                      <a:round/>
                      <a:headEnd type="none" w="med" len="med"/>
                      <a:tailEnd type="none" w="med" len="med"/>
                    </a:lnT>
                    <a:lnB>
                      <a:noFill/>
                    </a:lnB>
                  </a:tcPr>
                </a:tc>
                <a:tc rowSpan="2" gridSpan="2">
                  <a:txBody>
                    <a:bodyPr/>
                    <a:lstStyle/>
                    <a:p>
                      <a:pPr marL="0" marR="0" algn="ctr">
                        <a:lnSpc>
                          <a:spcPct val="115000"/>
                        </a:lnSpc>
                        <a:spcBef>
                          <a:spcPts val="0"/>
                        </a:spcBef>
                        <a:spcAft>
                          <a:spcPts val="0"/>
                        </a:spcAft>
                      </a:pPr>
                      <a:r>
                        <a:rPr lang="en-US" sz="1200" b="1">
                          <a:latin typeface="Times New Roman"/>
                          <a:ea typeface="Calibri"/>
                          <a:cs typeface="Times New Roman"/>
                        </a:rPr>
                        <a:t>Spatial Autoregressive</a:t>
                      </a:r>
                      <a:endParaRPr lang="en-US" sz="1200">
                        <a:latin typeface="Calibri"/>
                        <a:ea typeface="Calibri"/>
                        <a:cs typeface="Times New Roman"/>
                      </a:endParaRPr>
                    </a:p>
                  </a:txBody>
                  <a:tcPr marL="24770" marR="24770" marT="0" marB="0">
                    <a:lnL>
                      <a:noFill/>
                    </a:lnL>
                    <a:lnR>
                      <a:noFill/>
                    </a:lnR>
                    <a:lnT w="12700" cap="flat" cmpd="sng" algn="ctr">
                      <a:solidFill>
                        <a:srgbClr val="000000"/>
                      </a:solidFill>
                      <a:prstDash val="solid"/>
                      <a:round/>
                      <a:headEnd type="none" w="med" len="med"/>
                      <a:tailEnd type="none" w="med" len="med"/>
                    </a:lnT>
                    <a:lnB>
                      <a:noFill/>
                    </a:lnB>
                  </a:tcPr>
                </a:tc>
                <a:tc rowSpan="2" hMerge="1">
                  <a:txBody>
                    <a:bodyPr/>
                    <a:lstStyle/>
                    <a:p>
                      <a:endParaRPr lang="en-US"/>
                    </a:p>
                  </a:txBody>
                  <a:tcPr/>
                </a:tc>
                <a:tc rowSpan="2" gridSpan="2">
                  <a:txBody>
                    <a:bodyPr/>
                    <a:lstStyle/>
                    <a:p>
                      <a:pPr marL="0" marR="0" algn="ctr">
                        <a:lnSpc>
                          <a:spcPct val="115000"/>
                        </a:lnSpc>
                        <a:spcBef>
                          <a:spcPts val="0"/>
                        </a:spcBef>
                        <a:spcAft>
                          <a:spcPts val="0"/>
                        </a:spcAft>
                      </a:pPr>
                      <a:r>
                        <a:rPr lang="en-US" sz="1200" b="1">
                          <a:latin typeface="Times New Roman"/>
                          <a:ea typeface="Calibri"/>
                          <a:cs typeface="Times New Roman"/>
                        </a:rPr>
                        <a:t>Linear (OLS)</a:t>
                      </a:r>
                      <a:endParaRPr lang="en-US" sz="1200">
                        <a:latin typeface="Calibri"/>
                        <a:ea typeface="Calibri"/>
                        <a:cs typeface="Times New Roman"/>
                      </a:endParaRPr>
                    </a:p>
                  </a:txBody>
                  <a:tcPr marL="24770" marR="24770" marT="0" marB="0">
                    <a:lnL>
                      <a:noFill/>
                    </a:lnL>
                    <a:lnR>
                      <a:noFill/>
                    </a:lnR>
                    <a:lnT w="12700" cap="flat" cmpd="sng" algn="ctr">
                      <a:solidFill>
                        <a:srgbClr val="000000"/>
                      </a:solidFill>
                      <a:prstDash val="solid"/>
                      <a:round/>
                      <a:headEnd type="none" w="med" len="med"/>
                      <a:tailEnd type="none" w="med" len="med"/>
                    </a:lnT>
                    <a:lnB>
                      <a:noFill/>
                    </a:lnB>
                  </a:tcPr>
                </a:tc>
                <a:tc rowSpan="2" hMerge="1">
                  <a:txBody>
                    <a:bodyPr/>
                    <a:lstStyle/>
                    <a:p>
                      <a:endParaRPr lang="en-US"/>
                    </a:p>
                  </a:txBody>
                  <a:tcPr/>
                </a:tc>
                <a:tc gridSpan="6">
                  <a:txBody>
                    <a:bodyPr/>
                    <a:lstStyle/>
                    <a:p>
                      <a:pPr marL="0" marR="0" algn="ctr">
                        <a:lnSpc>
                          <a:spcPct val="115000"/>
                        </a:lnSpc>
                        <a:spcBef>
                          <a:spcPts val="0"/>
                        </a:spcBef>
                        <a:spcAft>
                          <a:spcPts val="0"/>
                        </a:spcAft>
                      </a:pPr>
                      <a:r>
                        <a:rPr lang="en-US" sz="1200" b="1">
                          <a:latin typeface="Times New Roman"/>
                          <a:ea typeface="Calibri"/>
                          <a:cs typeface="Times New Roman"/>
                        </a:rPr>
                        <a:t>Quantile Regression</a:t>
                      </a:r>
                      <a:endParaRPr lang="en-US" sz="1200">
                        <a:latin typeface="Calibri"/>
                        <a:ea typeface="Calibri"/>
                        <a:cs typeface="Times New Roman"/>
                      </a:endParaRPr>
                    </a:p>
                  </a:txBody>
                  <a:tcPr marL="24770" marR="2477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5470">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a:txBody>
                    <a:bodyPr/>
                    <a:lstStyle/>
                    <a:p>
                      <a:pPr marL="0" marR="0" algn="ctr">
                        <a:lnSpc>
                          <a:spcPct val="115000"/>
                        </a:lnSpc>
                        <a:spcBef>
                          <a:spcPts val="0"/>
                        </a:spcBef>
                        <a:spcAft>
                          <a:spcPts val="0"/>
                        </a:spcAft>
                      </a:pPr>
                      <a:r>
                        <a:rPr lang="en-US" sz="1200" b="1" dirty="0">
                          <a:latin typeface="Times New Roman"/>
                          <a:ea typeface="Calibri"/>
                          <a:cs typeface="Times New Roman"/>
                        </a:rPr>
                        <a:t>0.33</a:t>
                      </a:r>
                      <a:endParaRPr lang="en-US" sz="1200" dirty="0">
                        <a:latin typeface="Calibri"/>
                        <a:ea typeface="Calibri"/>
                        <a:cs typeface="Times New Roman"/>
                      </a:endParaRPr>
                    </a:p>
                  </a:txBody>
                  <a:tcPr marL="24770" marR="24770" marT="0" marB="0">
                    <a:lnL>
                      <a:noFill/>
                    </a:lnL>
                    <a:lnR>
                      <a:noFill/>
                    </a:lnR>
                    <a:lnT>
                      <a:noFill/>
                    </a:lnT>
                    <a:lnB>
                      <a:noFill/>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200" b="1">
                          <a:latin typeface="Times New Roman"/>
                          <a:ea typeface="Calibri"/>
                          <a:cs typeface="Times New Roman"/>
                        </a:rPr>
                        <a:t>0.66</a:t>
                      </a:r>
                      <a:endParaRPr lang="en-US" sz="1200">
                        <a:latin typeface="Calibri"/>
                        <a:ea typeface="Calibri"/>
                        <a:cs typeface="Times New Roman"/>
                      </a:endParaRPr>
                    </a:p>
                  </a:txBody>
                  <a:tcPr marL="24770" marR="24770" marT="0" marB="0">
                    <a:lnL>
                      <a:noFill/>
                    </a:lnL>
                    <a:lnR>
                      <a:noFill/>
                    </a:lnR>
                    <a:lnT>
                      <a:noFill/>
                    </a:lnT>
                    <a:lnB>
                      <a:noFill/>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200" b="1">
                          <a:latin typeface="Times New Roman"/>
                          <a:ea typeface="Calibri"/>
                          <a:cs typeface="Times New Roman"/>
                        </a:rPr>
                        <a:t>0.99</a:t>
                      </a:r>
                      <a:endParaRPr lang="en-US" sz="1200">
                        <a:latin typeface="Calibri"/>
                        <a:ea typeface="Calibri"/>
                        <a:cs typeface="Times New Roman"/>
                      </a:endParaRPr>
                    </a:p>
                  </a:txBody>
                  <a:tcPr marL="24770" marR="24770" marT="0" marB="0">
                    <a:lnL>
                      <a:noFill/>
                    </a:lnL>
                    <a:lnR>
                      <a:noFill/>
                    </a:lnR>
                    <a:lnT>
                      <a:noFill/>
                    </a:lnT>
                    <a:lnB>
                      <a:noFill/>
                    </a:lnB>
                  </a:tcPr>
                </a:tc>
                <a:tc hMerge="1">
                  <a:txBody>
                    <a:bodyPr/>
                    <a:lstStyle/>
                    <a:p>
                      <a:endParaRPr lang="en-US"/>
                    </a:p>
                  </a:txBody>
                  <a:tcPr/>
                </a:tc>
              </a:tr>
              <a:tr h="195470">
                <a:tc vMerge="1">
                  <a:txBody>
                    <a:bodyPr/>
                    <a:lstStyle/>
                    <a:p>
                      <a:endParaRPr lang="en-US"/>
                    </a:p>
                  </a:txBody>
                  <a:tcPr/>
                </a:tc>
                <a:tc>
                  <a:txBody>
                    <a:bodyPr/>
                    <a:lstStyle/>
                    <a:p>
                      <a:pPr marL="0" marR="0" algn="ctr">
                        <a:lnSpc>
                          <a:spcPct val="115000"/>
                        </a:lnSpc>
                        <a:spcBef>
                          <a:spcPts val="0"/>
                        </a:spcBef>
                        <a:spcAft>
                          <a:spcPts val="0"/>
                        </a:spcAft>
                      </a:pPr>
                      <a:r>
                        <a:rPr lang="en-US" sz="1200" b="1">
                          <a:latin typeface="Times New Roman"/>
                          <a:ea typeface="Calibri"/>
                          <a:cs typeface="Times New Roman"/>
                        </a:rPr>
                        <a:t>Coeff.</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ctr">
                        <a:lnSpc>
                          <a:spcPct val="115000"/>
                        </a:lnSpc>
                        <a:spcBef>
                          <a:spcPts val="0"/>
                        </a:spcBef>
                        <a:spcAft>
                          <a:spcPts val="0"/>
                        </a:spcAft>
                      </a:pPr>
                      <a:r>
                        <a:rPr lang="en-US" sz="1200" b="1">
                          <a:latin typeface="Times New Roman"/>
                          <a:ea typeface="Calibri"/>
                          <a:cs typeface="Times New Roman"/>
                        </a:rPr>
                        <a:t>t-stat</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ctr">
                        <a:lnSpc>
                          <a:spcPct val="115000"/>
                        </a:lnSpc>
                        <a:spcBef>
                          <a:spcPts val="0"/>
                        </a:spcBef>
                        <a:spcAft>
                          <a:spcPts val="0"/>
                        </a:spcAft>
                      </a:pPr>
                      <a:r>
                        <a:rPr lang="en-US" sz="1200" b="1">
                          <a:latin typeface="Times New Roman"/>
                          <a:ea typeface="Calibri"/>
                          <a:cs typeface="Times New Roman"/>
                        </a:rPr>
                        <a:t>Coeff.</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ctr">
                        <a:lnSpc>
                          <a:spcPct val="115000"/>
                        </a:lnSpc>
                        <a:spcBef>
                          <a:spcPts val="0"/>
                        </a:spcBef>
                        <a:spcAft>
                          <a:spcPts val="0"/>
                        </a:spcAft>
                      </a:pPr>
                      <a:r>
                        <a:rPr lang="en-US" sz="1200" b="1" dirty="0">
                          <a:latin typeface="Times New Roman"/>
                          <a:ea typeface="Calibri"/>
                          <a:cs typeface="Times New Roman"/>
                        </a:rPr>
                        <a:t>t-stat</a:t>
                      </a:r>
                      <a:endParaRPr lang="en-US" sz="1200" dirty="0">
                        <a:latin typeface="Calibri"/>
                        <a:ea typeface="Calibri"/>
                        <a:cs typeface="Times New Roman"/>
                      </a:endParaRPr>
                    </a:p>
                  </a:txBody>
                  <a:tcPr marL="24770" marR="24770" marT="0" marB="0">
                    <a:lnL>
                      <a:noFill/>
                    </a:lnL>
                    <a:lnR>
                      <a:noFill/>
                    </a:lnR>
                    <a:lnT>
                      <a:noFill/>
                    </a:lnT>
                    <a:lnB>
                      <a:noFill/>
                    </a:lnB>
                  </a:tcPr>
                </a:tc>
                <a:tc>
                  <a:txBody>
                    <a:bodyPr/>
                    <a:lstStyle/>
                    <a:p>
                      <a:pPr marL="0" marR="0" algn="ctr">
                        <a:lnSpc>
                          <a:spcPct val="115000"/>
                        </a:lnSpc>
                        <a:spcBef>
                          <a:spcPts val="0"/>
                        </a:spcBef>
                        <a:spcAft>
                          <a:spcPts val="0"/>
                        </a:spcAft>
                      </a:pPr>
                      <a:r>
                        <a:rPr lang="en-US" sz="1200" b="1" dirty="0" err="1">
                          <a:latin typeface="Times New Roman"/>
                          <a:ea typeface="Calibri"/>
                          <a:cs typeface="Times New Roman"/>
                        </a:rPr>
                        <a:t>Coeff</a:t>
                      </a:r>
                      <a:r>
                        <a:rPr lang="en-US" sz="1200" b="1" dirty="0">
                          <a:latin typeface="Times New Roman"/>
                          <a:ea typeface="Calibri"/>
                          <a:cs typeface="Times New Roman"/>
                        </a:rPr>
                        <a:t>.</a:t>
                      </a:r>
                      <a:endParaRPr lang="en-US" sz="1200" dirty="0">
                        <a:latin typeface="Calibri"/>
                        <a:ea typeface="Calibri"/>
                        <a:cs typeface="Times New Roman"/>
                      </a:endParaRPr>
                    </a:p>
                  </a:txBody>
                  <a:tcPr marL="24770" marR="24770" marT="0" marB="0">
                    <a:lnL>
                      <a:noFill/>
                    </a:lnL>
                    <a:lnR>
                      <a:noFill/>
                    </a:lnR>
                    <a:lnT>
                      <a:noFill/>
                    </a:lnT>
                    <a:lnB>
                      <a:noFill/>
                    </a:lnB>
                  </a:tcPr>
                </a:tc>
                <a:tc>
                  <a:txBody>
                    <a:bodyPr/>
                    <a:lstStyle/>
                    <a:p>
                      <a:pPr marL="0" marR="0" algn="ctr">
                        <a:lnSpc>
                          <a:spcPct val="115000"/>
                        </a:lnSpc>
                        <a:spcBef>
                          <a:spcPts val="0"/>
                        </a:spcBef>
                        <a:spcAft>
                          <a:spcPts val="0"/>
                        </a:spcAft>
                      </a:pPr>
                      <a:r>
                        <a:rPr lang="en-US" sz="1200" b="1" dirty="0">
                          <a:latin typeface="Times New Roman"/>
                          <a:ea typeface="Calibri"/>
                          <a:cs typeface="Times New Roman"/>
                        </a:rPr>
                        <a:t>t-stat</a:t>
                      </a:r>
                      <a:endParaRPr lang="en-US" sz="1200" dirty="0">
                        <a:latin typeface="Calibri"/>
                        <a:ea typeface="Calibri"/>
                        <a:cs typeface="Times New Roman"/>
                      </a:endParaRPr>
                    </a:p>
                  </a:txBody>
                  <a:tcPr marL="24770" marR="24770" marT="0" marB="0">
                    <a:lnL>
                      <a:noFill/>
                    </a:lnL>
                    <a:lnR>
                      <a:noFill/>
                    </a:lnR>
                    <a:lnT>
                      <a:noFill/>
                    </a:lnT>
                    <a:lnB>
                      <a:noFill/>
                    </a:lnB>
                  </a:tcPr>
                </a:tc>
                <a:tc>
                  <a:txBody>
                    <a:bodyPr/>
                    <a:lstStyle/>
                    <a:p>
                      <a:pPr marL="0" marR="0" algn="ctr">
                        <a:lnSpc>
                          <a:spcPct val="115000"/>
                        </a:lnSpc>
                        <a:spcBef>
                          <a:spcPts val="0"/>
                        </a:spcBef>
                        <a:spcAft>
                          <a:spcPts val="0"/>
                        </a:spcAft>
                      </a:pPr>
                      <a:r>
                        <a:rPr lang="en-US" sz="1200" b="1">
                          <a:latin typeface="Times New Roman"/>
                          <a:ea typeface="Calibri"/>
                          <a:cs typeface="Times New Roman"/>
                        </a:rPr>
                        <a:t>Coeff.</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ctr">
                        <a:lnSpc>
                          <a:spcPct val="115000"/>
                        </a:lnSpc>
                        <a:spcBef>
                          <a:spcPts val="0"/>
                        </a:spcBef>
                        <a:spcAft>
                          <a:spcPts val="0"/>
                        </a:spcAft>
                      </a:pPr>
                      <a:r>
                        <a:rPr lang="en-US" sz="1200" b="1">
                          <a:latin typeface="Times New Roman"/>
                          <a:ea typeface="Calibri"/>
                          <a:cs typeface="Times New Roman"/>
                        </a:rPr>
                        <a:t>t-stat</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ctr">
                        <a:lnSpc>
                          <a:spcPct val="115000"/>
                        </a:lnSpc>
                        <a:spcBef>
                          <a:spcPts val="0"/>
                        </a:spcBef>
                        <a:spcAft>
                          <a:spcPts val="0"/>
                        </a:spcAft>
                      </a:pPr>
                      <a:r>
                        <a:rPr lang="en-US" sz="1200" b="1">
                          <a:latin typeface="Times New Roman"/>
                          <a:ea typeface="Calibri"/>
                          <a:cs typeface="Times New Roman"/>
                        </a:rPr>
                        <a:t>Coeff.</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ctr">
                        <a:lnSpc>
                          <a:spcPct val="115000"/>
                        </a:lnSpc>
                        <a:spcBef>
                          <a:spcPts val="0"/>
                        </a:spcBef>
                        <a:spcAft>
                          <a:spcPts val="0"/>
                        </a:spcAft>
                      </a:pPr>
                      <a:r>
                        <a:rPr lang="en-US" sz="1200" b="1">
                          <a:latin typeface="Times New Roman"/>
                          <a:ea typeface="Calibri"/>
                          <a:cs typeface="Times New Roman"/>
                        </a:rPr>
                        <a:t>t-stat</a:t>
                      </a:r>
                      <a:endParaRPr lang="en-US" sz="1200">
                        <a:latin typeface="Calibri"/>
                        <a:ea typeface="Calibri"/>
                        <a:cs typeface="Times New Roman"/>
                      </a:endParaRPr>
                    </a:p>
                  </a:txBody>
                  <a:tcPr marL="24770" marR="24770" marT="0" marB="0">
                    <a:lnL>
                      <a:noFill/>
                    </a:lnL>
                    <a:lnR>
                      <a:noFill/>
                    </a:lnR>
                    <a:lnT>
                      <a:noFill/>
                    </a:lnT>
                    <a:lnB>
                      <a:noFill/>
                    </a:lnB>
                  </a:tcPr>
                </a:tc>
              </a:tr>
              <a:tr h="195470">
                <a:tc>
                  <a:txBody>
                    <a:bodyPr/>
                    <a:lstStyle/>
                    <a:p>
                      <a:pPr marL="0" marR="0">
                        <a:lnSpc>
                          <a:spcPct val="115000"/>
                        </a:lnSpc>
                        <a:spcBef>
                          <a:spcPts val="0"/>
                        </a:spcBef>
                        <a:spcAft>
                          <a:spcPts val="0"/>
                        </a:spcAft>
                      </a:pP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nSpc>
                          <a:spcPct val="115000"/>
                        </a:lnSpc>
                        <a:spcBef>
                          <a:spcPts val="0"/>
                        </a:spcBef>
                        <a:spcAft>
                          <a:spcPts val="0"/>
                        </a:spcAft>
                      </a:pPr>
                      <a:endParaRPr lang="en-US" sz="1200" dirty="0">
                        <a:latin typeface="Times New Roman"/>
                        <a:ea typeface="Calibri"/>
                        <a:cs typeface="Times New Roman"/>
                      </a:endParaRPr>
                    </a:p>
                  </a:txBody>
                  <a:tcPr marL="24770" marR="24770" marT="0" marB="0">
                    <a:lnL>
                      <a:noFill/>
                    </a:lnL>
                    <a:lnR>
                      <a:noFill/>
                    </a:lnR>
                    <a:lnT>
                      <a:noFill/>
                    </a:lnT>
                    <a:lnB>
                      <a:noFill/>
                    </a:lnB>
                  </a:tcPr>
                </a:tc>
                <a:tc>
                  <a:txBody>
                    <a:bodyPr/>
                    <a:lstStyle/>
                    <a:p>
                      <a:pPr marL="0" marR="0">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r>
              <a:tr h="390939">
                <a:tc>
                  <a:txBody>
                    <a:bodyPr/>
                    <a:lstStyle/>
                    <a:p>
                      <a:pPr marL="0" marR="0">
                        <a:lnSpc>
                          <a:spcPct val="115000"/>
                        </a:lnSpc>
                        <a:spcBef>
                          <a:spcPts val="0"/>
                        </a:spcBef>
                        <a:spcAft>
                          <a:spcPts val="0"/>
                        </a:spcAft>
                      </a:pPr>
                      <a:r>
                        <a:rPr lang="en-US" sz="1200" b="1">
                          <a:latin typeface="Times New Roman"/>
                          <a:ea typeface="Calibri"/>
                          <a:cs typeface="Times New Roman"/>
                        </a:rPr>
                        <a:t>General Government</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nSpc>
                          <a:spcPct val="115000"/>
                        </a:lnSpc>
                        <a:spcBef>
                          <a:spcPts val="0"/>
                        </a:spcBef>
                        <a:spcAft>
                          <a:spcPts val="0"/>
                        </a:spcAft>
                      </a:pPr>
                      <a:endParaRPr lang="en-US" sz="1200" dirty="0">
                        <a:latin typeface="Times New Roman"/>
                        <a:ea typeface="Calibri"/>
                        <a:cs typeface="Times New Roman"/>
                      </a:endParaRPr>
                    </a:p>
                  </a:txBody>
                  <a:tcPr marL="24770" marR="24770" marT="0" marB="0">
                    <a:lnL>
                      <a:noFill/>
                    </a:lnL>
                    <a:lnR>
                      <a:noFill/>
                    </a:lnR>
                    <a:lnT>
                      <a:noFill/>
                    </a:lnT>
                    <a:lnB>
                      <a:noFill/>
                    </a:lnB>
                  </a:tcPr>
                </a:tc>
                <a:tc>
                  <a:txBody>
                    <a:bodyPr/>
                    <a:lstStyle/>
                    <a:p>
                      <a:pPr marL="0" marR="0">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nSpc>
                          <a:spcPct val="115000"/>
                        </a:lnSpc>
                        <a:spcBef>
                          <a:spcPts val="0"/>
                        </a:spcBef>
                        <a:spcAft>
                          <a:spcPts val="0"/>
                        </a:spcAft>
                      </a:pPr>
                      <a:endParaRPr lang="en-US" sz="1200" dirty="0">
                        <a:latin typeface="Times New Roman"/>
                        <a:ea typeface="Calibri"/>
                        <a:cs typeface="Times New Roman"/>
                      </a:endParaRPr>
                    </a:p>
                  </a:txBody>
                  <a:tcPr marL="24770" marR="24770" marT="0" marB="0">
                    <a:lnL>
                      <a:noFill/>
                    </a:lnL>
                    <a:lnR>
                      <a:noFill/>
                    </a:lnR>
                    <a:lnT>
                      <a:noFill/>
                    </a:lnT>
                    <a:lnB>
                      <a:noFill/>
                    </a:lnB>
                  </a:tcPr>
                </a:tc>
                <a:tc>
                  <a:txBody>
                    <a:bodyPr/>
                    <a:lstStyle/>
                    <a:p>
                      <a:pPr marL="0" marR="0">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r>
              <a:tr h="195470">
                <a:tc>
                  <a:txBody>
                    <a:bodyPr/>
                    <a:lstStyle/>
                    <a:p>
                      <a:pPr marL="0" marR="0">
                        <a:lnSpc>
                          <a:spcPct val="115000"/>
                        </a:lnSpc>
                        <a:spcBef>
                          <a:spcPts val="0"/>
                        </a:spcBef>
                        <a:spcAft>
                          <a:spcPts val="0"/>
                        </a:spcAft>
                      </a:pPr>
                      <a:r>
                        <a:rPr lang="en-US" sz="1200" dirty="0">
                          <a:latin typeface="Times New Roman"/>
                          <a:ea typeface="Calibri"/>
                          <a:cs typeface="Times New Roman"/>
                        </a:rPr>
                        <a:t>Constant</a:t>
                      </a:r>
                      <a:endParaRPr lang="en-US" sz="1200" dirty="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-20.24***</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-3.44</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-15.11*</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-1.74</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-10.69</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-1.29</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-14.86**</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-2.56</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-56.35**</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-2.19</a:t>
                      </a:r>
                      <a:endParaRPr lang="en-US" sz="1200">
                        <a:latin typeface="Calibri"/>
                        <a:ea typeface="Calibri"/>
                        <a:cs typeface="Times New Roman"/>
                      </a:endParaRPr>
                    </a:p>
                  </a:txBody>
                  <a:tcPr marL="24770" marR="24770" marT="0" marB="0">
                    <a:lnL>
                      <a:noFill/>
                    </a:lnL>
                    <a:lnR>
                      <a:noFill/>
                    </a:lnR>
                    <a:lnT>
                      <a:noFill/>
                    </a:lnT>
                    <a:lnB>
                      <a:noFill/>
                    </a:lnB>
                  </a:tcPr>
                </a:tc>
              </a:tr>
              <a:tr h="195470">
                <a:tc>
                  <a:txBody>
                    <a:bodyPr/>
                    <a:lstStyle/>
                    <a:p>
                      <a:pPr marL="0" marR="0">
                        <a:lnSpc>
                          <a:spcPct val="115000"/>
                        </a:lnSpc>
                        <a:spcBef>
                          <a:spcPts val="0"/>
                        </a:spcBef>
                        <a:spcAft>
                          <a:spcPts val="0"/>
                        </a:spcAft>
                      </a:pPr>
                      <a:r>
                        <a:rPr lang="en-US" sz="1200">
                          <a:solidFill>
                            <a:srgbClr val="7030A0"/>
                          </a:solidFill>
                          <a:latin typeface="Times New Roman"/>
                          <a:ea typeface="Calibri"/>
                          <a:cs typeface="Times New Roman"/>
                        </a:rPr>
                        <a:t>percapasdval</a:t>
                      </a:r>
                      <a:endParaRPr lang="en-US" sz="1200">
                        <a:solidFill>
                          <a:srgbClr val="7030A0"/>
                        </a:solidFill>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solidFill>
                            <a:srgbClr val="7030A0"/>
                          </a:solidFill>
                          <a:latin typeface="Times New Roman"/>
                          <a:ea typeface="Calibri"/>
                          <a:cs typeface="Times New Roman"/>
                        </a:rPr>
                        <a:t>0.54**</a:t>
                      </a:r>
                      <a:endParaRPr lang="en-US" sz="1200">
                        <a:solidFill>
                          <a:srgbClr val="7030A0"/>
                        </a:solidFill>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solidFill>
                            <a:srgbClr val="7030A0"/>
                          </a:solidFill>
                          <a:latin typeface="Times New Roman"/>
                          <a:ea typeface="Calibri"/>
                          <a:cs typeface="Times New Roman"/>
                        </a:rPr>
                        <a:t>2.21</a:t>
                      </a:r>
                      <a:endParaRPr lang="en-US" sz="1200">
                        <a:solidFill>
                          <a:srgbClr val="7030A0"/>
                        </a:solidFill>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solidFill>
                            <a:srgbClr val="7030A0"/>
                          </a:solidFill>
                          <a:latin typeface="Times New Roman"/>
                          <a:ea typeface="Calibri"/>
                          <a:cs typeface="Times New Roman"/>
                        </a:rPr>
                        <a:t>0.59***</a:t>
                      </a:r>
                      <a:endParaRPr lang="en-US" sz="1200">
                        <a:solidFill>
                          <a:srgbClr val="7030A0"/>
                        </a:solidFill>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solidFill>
                            <a:srgbClr val="7030A0"/>
                          </a:solidFill>
                          <a:latin typeface="Times New Roman"/>
                          <a:ea typeface="Calibri"/>
                          <a:cs typeface="Times New Roman"/>
                        </a:rPr>
                        <a:t>3.54</a:t>
                      </a:r>
                      <a:endParaRPr lang="en-US" sz="1200">
                        <a:solidFill>
                          <a:srgbClr val="7030A0"/>
                        </a:solidFill>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solidFill>
                            <a:srgbClr val="7030A0"/>
                          </a:solidFill>
                          <a:latin typeface="Times New Roman"/>
                          <a:ea typeface="Calibri"/>
                          <a:cs typeface="Times New Roman"/>
                        </a:rPr>
                        <a:t>0.50*</a:t>
                      </a:r>
                      <a:endParaRPr lang="en-US" sz="1200">
                        <a:solidFill>
                          <a:srgbClr val="7030A0"/>
                        </a:solidFill>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dirty="0">
                          <a:solidFill>
                            <a:srgbClr val="7030A0"/>
                          </a:solidFill>
                          <a:latin typeface="Times New Roman"/>
                          <a:ea typeface="Calibri"/>
                          <a:cs typeface="Times New Roman"/>
                        </a:rPr>
                        <a:t>1.68</a:t>
                      </a:r>
                      <a:endParaRPr lang="en-US" sz="1200" dirty="0">
                        <a:solidFill>
                          <a:srgbClr val="7030A0"/>
                        </a:solidFill>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solidFill>
                            <a:srgbClr val="7030A0"/>
                          </a:solidFill>
                          <a:latin typeface="Times New Roman"/>
                          <a:ea typeface="Calibri"/>
                          <a:cs typeface="Times New Roman"/>
                        </a:rPr>
                        <a:t>0.65*</a:t>
                      </a:r>
                      <a:endParaRPr lang="en-US" sz="1200">
                        <a:solidFill>
                          <a:srgbClr val="7030A0"/>
                        </a:solidFill>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solidFill>
                            <a:srgbClr val="7030A0"/>
                          </a:solidFill>
                          <a:latin typeface="Times New Roman"/>
                          <a:ea typeface="Calibri"/>
                          <a:cs typeface="Times New Roman"/>
                        </a:rPr>
                        <a:t>1.81</a:t>
                      </a:r>
                      <a:endParaRPr lang="en-US" sz="1200">
                        <a:solidFill>
                          <a:srgbClr val="7030A0"/>
                        </a:solidFill>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solidFill>
                            <a:srgbClr val="7030A0"/>
                          </a:solidFill>
                          <a:latin typeface="Times New Roman"/>
                          <a:ea typeface="Calibri"/>
                          <a:cs typeface="Times New Roman"/>
                        </a:rPr>
                        <a:t>0.59</a:t>
                      </a:r>
                      <a:endParaRPr lang="en-US" sz="1200">
                        <a:solidFill>
                          <a:srgbClr val="7030A0"/>
                        </a:solidFill>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dirty="0">
                          <a:solidFill>
                            <a:srgbClr val="7030A0"/>
                          </a:solidFill>
                          <a:latin typeface="Times New Roman"/>
                          <a:ea typeface="Calibri"/>
                          <a:cs typeface="Times New Roman"/>
                        </a:rPr>
                        <a:t>0.91</a:t>
                      </a:r>
                      <a:endParaRPr lang="en-US" sz="1200" dirty="0">
                        <a:solidFill>
                          <a:srgbClr val="7030A0"/>
                        </a:solidFill>
                        <a:latin typeface="Calibri"/>
                        <a:ea typeface="Calibri"/>
                        <a:cs typeface="Times New Roman"/>
                      </a:endParaRPr>
                    </a:p>
                  </a:txBody>
                  <a:tcPr marL="24770" marR="24770" marT="0" marB="0">
                    <a:lnL>
                      <a:noFill/>
                    </a:lnL>
                    <a:lnR>
                      <a:noFill/>
                    </a:lnR>
                    <a:lnT>
                      <a:noFill/>
                    </a:lnT>
                    <a:lnB>
                      <a:noFill/>
                    </a:lnB>
                  </a:tcPr>
                </a:tc>
              </a:tr>
              <a:tr h="195470">
                <a:tc>
                  <a:txBody>
                    <a:bodyPr/>
                    <a:lstStyle/>
                    <a:p>
                      <a:pPr marL="0" marR="0">
                        <a:lnSpc>
                          <a:spcPct val="115000"/>
                        </a:lnSpc>
                        <a:spcBef>
                          <a:spcPts val="0"/>
                        </a:spcBef>
                        <a:spcAft>
                          <a:spcPts val="0"/>
                        </a:spcAft>
                      </a:pPr>
                      <a:r>
                        <a:rPr lang="en-US" sz="1200">
                          <a:latin typeface="Times New Roman"/>
                          <a:ea typeface="Calibri"/>
                          <a:cs typeface="Times New Roman"/>
                        </a:rPr>
                        <a:t>percapretsls</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0.27</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0.79</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0.08</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0.31</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0.06</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0.22</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-0.05</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-0.10</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-0.75</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-0.74</a:t>
                      </a:r>
                      <a:endParaRPr lang="en-US" sz="1200">
                        <a:latin typeface="Calibri"/>
                        <a:ea typeface="Calibri"/>
                        <a:cs typeface="Times New Roman"/>
                      </a:endParaRPr>
                    </a:p>
                  </a:txBody>
                  <a:tcPr marL="24770" marR="24770" marT="0" marB="0">
                    <a:lnL>
                      <a:noFill/>
                    </a:lnL>
                    <a:lnR>
                      <a:noFill/>
                    </a:lnR>
                    <a:lnT>
                      <a:noFill/>
                    </a:lnT>
                    <a:lnB>
                      <a:noFill/>
                    </a:lnB>
                  </a:tcPr>
                </a:tc>
              </a:tr>
              <a:tr h="195470">
                <a:tc>
                  <a:txBody>
                    <a:bodyPr/>
                    <a:lstStyle/>
                    <a:p>
                      <a:pPr marL="0" marR="0">
                        <a:lnSpc>
                          <a:spcPct val="115000"/>
                        </a:lnSpc>
                        <a:spcBef>
                          <a:spcPts val="0"/>
                        </a:spcBef>
                        <a:spcAft>
                          <a:spcPts val="0"/>
                        </a:spcAft>
                      </a:pPr>
                      <a:r>
                        <a:rPr lang="en-US" sz="1200">
                          <a:solidFill>
                            <a:srgbClr val="00B050"/>
                          </a:solidFill>
                          <a:latin typeface="Times New Roman"/>
                          <a:ea typeface="Calibri"/>
                          <a:cs typeface="Times New Roman"/>
                        </a:rPr>
                        <a:t>percapinc</a:t>
                      </a:r>
                      <a:endParaRPr lang="en-US" sz="1200">
                        <a:solidFill>
                          <a:srgbClr val="00B050"/>
                        </a:solidFill>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solidFill>
                            <a:srgbClr val="00B050"/>
                          </a:solidFill>
                          <a:latin typeface="Times New Roman"/>
                          <a:ea typeface="Calibri"/>
                          <a:cs typeface="Times New Roman"/>
                        </a:rPr>
                        <a:t>1.95***</a:t>
                      </a:r>
                      <a:endParaRPr lang="en-US" sz="1200">
                        <a:solidFill>
                          <a:srgbClr val="00B050"/>
                        </a:solidFill>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solidFill>
                            <a:srgbClr val="00B050"/>
                          </a:solidFill>
                          <a:latin typeface="Times New Roman"/>
                          <a:ea typeface="Calibri"/>
                          <a:cs typeface="Times New Roman"/>
                        </a:rPr>
                        <a:t>2.90</a:t>
                      </a:r>
                      <a:endParaRPr lang="en-US" sz="1200">
                        <a:solidFill>
                          <a:srgbClr val="00B050"/>
                        </a:solidFill>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solidFill>
                            <a:srgbClr val="00B050"/>
                          </a:solidFill>
                          <a:latin typeface="Times New Roman"/>
                          <a:ea typeface="Calibri"/>
                          <a:cs typeface="Times New Roman"/>
                        </a:rPr>
                        <a:t>1.28*</a:t>
                      </a:r>
                      <a:endParaRPr lang="en-US" sz="1200">
                        <a:solidFill>
                          <a:srgbClr val="00B050"/>
                        </a:solidFill>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solidFill>
                            <a:srgbClr val="00B050"/>
                          </a:solidFill>
                          <a:latin typeface="Times New Roman"/>
                          <a:ea typeface="Calibri"/>
                          <a:cs typeface="Times New Roman"/>
                        </a:rPr>
                        <a:t>1.83</a:t>
                      </a:r>
                      <a:endParaRPr lang="en-US" sz="1200">
                        <a:solidFill>
                          <a:srgbClr val="00B050"/>
                        </a:solidFill>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solidFill>
                            <a:srgbClr val="00B050"/>
                          </a:solidFill>
                          <a:latin typeface="Times New Roman"/>
                          <a:ea typeface="Calibri"/>
                          <a:cs typeface="Times New Roman"/>
                        </a:rPr>
                        <a:t>1.24</a:t>
                      </a:r>
                      <a:endParaRPr lang="en-US" sz="1200">
                        <a:solidFill>
                          <a:srgbClr val="00B050"/>
                        </a:solidFill>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solidFill>
                            <a:srgbClr val="00B050"/>
                          </a:solidFill>
                          <a:latin typeface="Times New Roman"/>
                          <a:ea typeface="Calibri"/>
                          <a:cs typeface="Times New Roman"/>
                        </a:rPr>
                        <a:t>1.47</a:t>
                      </a:r>
                      <a:endParaRPr lang="en-US" sz="1200">
                        <a:solidFill>
                          <a:srgbClr val="00B050"/>
                        </a:solidFill>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solidFill>
                            <a:srgbClr val="00B050"/>
                          </a:solidFill>
                          <a:latin typeface="Times New Roman"/>
                          <a:ea typeface="Calibri"/>
                          <a:cs typeface="Times New Roman"/>
                        </a:rPr>
                        <a:t>1.49**</a:t>
                      </a:r>
                      <a:endParaRPr lang="en-US" sz="1200">
                        <a:solidFill>
                          <a:srgbClr val="00B050"/>
                        </a:solidFill>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solidFill>
                            <a:srgbClr val="00B050"/>
                          </a:solidFill>
                          <a:latin typeface="Times New Roman"/>
                          <a:ea typeface="Calibri"/>
                          <a:cs typeface="Times New Roman"/>
                        </a:rPr>
                        <a:t>2.33</a:t>
                      </a:r>
                      <a:endParaRPr lang="en-US" sz="1200">
                        <a:solidFill>
                          <a:srgbClr val="00B050"/>
                        </a:solidFill>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solidFill>
                            <a:srgbClr val="00B050"/>
                          </a:solidFill>
                          <a:latin typeface="Times New Roman"/>
                          <a:ea typeface="Calibri"/>
                          <a:cs typeface="Times New Roman"/>
                        </a:rPr>
                        <a:t>5.68**</a:t>
                      </a:r>
                      <a:endParaRPr lang="en-US" sz="1200">
                        <a:solidFill>
                          <a:srgbClr val="00B050"/>
                        </a:solidFill>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dirty="0">
                          <a:solidFill>
                            <a:srgbClr val="00B050"/>
                          </a:solidFill>
                          <a:latin typeface="Times New Roman"/>
                          <a:ea typeface="Calibri"/>
                          <a:cs typeface="Times New Roman"/>
                        </a:rPr>
                        <a:t>2.16</a:t>
                      </a:r>
                      <a:endParaRPr lang="en-US" sz="1200" dirty="0">
                        <a:solidFill>
                          <a:srgbClr val="00B050"/>
                        </a:solidFill>
                        <a:latin typeface="Calibri"/>
                        <a:ea typeface="Calibri"/>
                        <a:cs typeface="Times New Roman"/>
                      </a:endParaRPr>
                    </a:p>
                  </a:txBody>
                  <a:tcPr marL="24770" marR="24770" marT="0" marB="0">
                    <a:lnL>
                      <a:noFill/>
                    </a:lnL>
                    <a:lnR>
                      <a:noFill/>
                    </a:lnR>
                    <a:lnT>
                      <a:noFill/>
                    </a:lnT>
                    <a:lnB>
                      <a:noFill/>
                    </a:lnB>
                  </a:tcPr>
                </a:tc>
              </a:tr>
              <a:tr h="195470">
                <a:tc>
                  <a:txBody>
                    <a:bodyPr/>
                    <a:lstStyle/>
                    <a:p>
                      <a:pPr marL="0" marR="0">
                        <a:lnSpc>
                          <a:spcPct val="115000"/>
                        </a:lnSpc>
                        <a:spcBef>
                          <a:spcPts val="0"/>
                        </a:spcBef>
                        <a:spcAft>
                          <a:spcPts val="0"/>
                        </a:spcAft>
                      </a:pPr>
                      <a:r>
                        <a:rPr lang="en-US" sz="1200">
                          <a:latin typeface="Times New Roman"/>
                          <a:ea typeface="Calibri"/>
                          <a:cs typeface="Times New Roman"/>
                        </a:rPr>
                        <a:t>percenturban</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-0.15</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-1.73</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-0.06</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-0.95</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-0.16*</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-1.87</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-0.09</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-0.94</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0.006</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0.04</a:t>
                      </a:r>
                      <a:endParaRPr lang="en-US" sz="1200">
                        <a:latin typeface="Calibri"/>
                        <a:ea typeface="Calibri"/>
                        <a:cs typeface="Times New Roman"/>
                      </a:endParaRPr>
                    </a:p>
                  </a:txBody>
                  <a:tcPr marL="24770" marR="24770" marT="0" marB="0">
                    <a:lnL>
                      <a:noFill/>
                    </a:lnL>
                    <a:lnR>
                      <a:noFill/>
                    </a:lnR>
                    <a:lnT>
                      <a:noFill/>
                    </a:lnT>
                    <a:lnB>
                      <a:noFill/>
                    </a:lnB>
                  </a:tcPr>
                </a:tc>
              </a:tr>
              <a:tr h="195470">
                <a:tc>
                  <a:txBody>
                    <a:bodyPr/>
                    <a:lstStyle/>
                    <a:p>
                      <a:pPr marL="0" marR="0">
                        <a:lnSpc>
                          <a:spcPct val="115000"/>
                        </a:lnSpc>
                        <a:spcBef>
                          <a:spcPts val="0"/>
                        </a:spcBef>
                        <a:spcAft>
                          <a:spcPts val="0"/>
                        </a:spcAft>
                      </a:pPr>
                      <a:r>
                        <a:rPr lang="en-US" sz="1200">
                          <a:latin typeface="Times New Roman"/>
                          <a:ea typeface="Calibri"/>
                          <a:cs typeface="Times New Roman"/>
                        </a:rPr>
                        <a:t>arblndensity</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-0.04</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-0.24</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0.07</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0.28</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-0.38*</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-1.92</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-0.13</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-0.70</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0.94*</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1.78</a:t>
                      </a:r>
                      <a:endParaRPr lang="en-US" sz="1200">
                        <a:latin typeface="Calibri"/>
                        <a:ea typeface="Calibri"/>
                        <a:cs typeface="Times New Roman"/>
                      </a:endParaRPr>
                    </a:p>
                  </a:txBody>
                  <a:tcPr marL="24770" marR="24770" marT="0" marB="0">
                    <a:lnL>
                      <a:noFill/>
                    </a:lnL>
                    <a:lnR>
                      <a:noFill/>
                    </a:lnR>
                    <a:lnT>
                      <a:noFill/>
                    </a:lnT>
                    <a:lnB>
                      <a:noFill/>
                    </a:lnB>
                  </a:tcPr>
                </a:tc>
              </a:tr>
              <a:tr h="195470">
                <a:tc>
                  <a:txBody>
                    <a:bodyPr/>
                    <a:lstStyle/>
                    <a:p>
                      <a:pPr marL="0" marR="0">
                        <a:lnSpc>
                          <a:spcPct val="115000"/>
                        </a:lnSpc>
                        <a:spcBef>
                          <a:spcPts val="0"/>
                        </a:spcBef>
                        <a:spcAft>
                          <a:spcPts val="0"/>
                        </a:spcAft>
                      </a:pPr>
                      <a:r>
                        <a:rPr lang="en-US" sz="1200" b="1" dirty="0">
                          <a:latin typeface="Times New Roman"/>
                          <a:ea typeface="Calibri"/>
                          <a:cs typeface="Times New Roman"/>
                        </a:rPr>
                        <a:t>rho</a:t>
                      </a:r>
                      <a:endParaRPr lang="en-US" sz="1200" b="1" dirty="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-0.49***</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-4.16</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r>
              <a:tr h="195470">
                <a:tc>
                  <a:txBody>
                    <a:bodyPr/>
                    <a:lstStyle/>
                    <a:p>
                      <a:pPr marL="0" marR="0">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r>
              <a:tr h="390939">
                <a:tc>
                  <a:txBody>
                    <a:bodyPr/>
                    <a:lstStyle/>
                    <a:p>
                      <a:pPr marL="0" marR="0">
                        <a:lnSpc>
                          <a:spcPct val="115000"/>
                        </a:lnSpc>
                        <a:spcBef>
                          <a:spcPts val="0"/>
                        </a:spcBef>
                        <a:spcAft>
                          <a:spcPts val="0"/>
                        </a:spcAft>
                      </a:pPr>
                      <a:r>
                        <a:rPr lang="en-US" sz="1200" b="1">
                          <a:latin typeface="Times New Roman"/>
                          <a:ea typeface="Calibri"/>
                          <a:cs typeface="Times New Roman"/>
                        </a:rPr>
                        <a:t>Health and Welfare</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dirty="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r>
              <a:tr h="195470">
                <a:tc>
                  <a:txBody>
                    <a:bodyPr/>
                    <a:lstStyle/>
                    <a:p>
                      <a:pPr marL="0" marR="0">
                        <a:lnSpc>
                          <a:spcPct val="115000"/>
                        </a:lnSpc>
                        <a:spcBef>
                          <a:spcPts val="0"/>
                        </a:spcBef>
                        <a:spcAft>
                          <a:spcPts val="0"/>
                        </a:spcAft>
                      </a:pPr>
                      <a:r>
                        <a:rPr lang="en-US" sz="1200">
                          <a:latin typeface="Times New Roman"/>
                          <a:ea typeface="Calibri"/>
                          <a:cs typeface="Times New Roman"/>
                        </a:rPr>
                        <a:t>Constant</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dirty="0">
                          <a:latin typeface="Times New Roman"/>
                          <a:ea typeface="Calibri"/>
                          <a:cs typeface="Times New Roman"/>
                        </a:rPr>
                        <a:t>-28.57***</a:t>
                      </a:r>
                      <a:endParaRPr lang="en-US" sz="1200" dirty="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-3.37</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dirty="0">
                          <a:latin typeface="Times New Roman"/>
                          <a:ea typeface="Calibri"/>
                          <a:cs typeface="Times New Roman"/>
                        </a:rPr>
                        <a:t>-26.01**</a:t>
                      </a:r>
                      <a:endParaRPr lang="en-US" sz="1200" dirty="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-2.40</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-20.21**</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-2.41</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-25.15***</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-2.79</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3.85</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0.18</a:t>
                      </a:r>
                      <a:endParaRPr lang="en-US" sz="1200">
                        <a:latin typeface="Calibri"/>
                        <a:ea typeface="Calibri"/>
                        <a:cs typeface="Times New Roman"/>
                      </a:endParaRPr>
                    </a:p>
                  </a:txBody>
                  <a:tcPr marL="24770" marR="24770" marT="0" marB="0">
                    <a:lnL>
                      <a:noFill/>
                    </a:lnL>
                    <a:lnR>
                      <a:noFill/>
                    </a:lnR>
                    <a:lnT>
                      <a:noFill/>
                    </a:lnT>
                    <a:lnB>
                      <a:noFill/>
                    </a:lnB>
                  </a:tcPr>
                </a:tc>
              </a:tr>
              <a:tr h="195470">
                <a:tc>
                  <a:txBody>
                    <a:bodyPr/>
                    <a:lstStyle/>
                    <a:p>
                      <a:pPr marL="0" marR="0">
                        <a:lnSpc>
                          <a:spcPct val="115000"/>
                        </a:lnSpc>
                        <a:spcBef>
                          <a:spcPts val="0"/>
                        </a:spcBef>
                        <a:spcAft>
                          <a:spcPts val="0"/>
                        </a:spcAft>
                      </a:pPr>
                      <a:r>
                        <a:rPr lang="en-US" sz="1200">
                          <a:latin typeface="Times New Roman"/>
                          <a:ea typeface="Calibri"/>
                          <a:cs typeface="Times New Roman"/>
                        </a:rPr>
                        <a:t>percapasdval</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0.44</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1.37</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0.41</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1.36</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0.63</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1.36</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0.50</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1.23</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0.19</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0.32</a:t>
                      </a:r>
                      <a:endParaRPr lang="en-US" sz="1200">
                        <a:latin typeface="Calibri"/>
                        <a:ea typeface="Calibri"/>
                        <a:cs typeface="Times New Roman"/>
                      </a:endParaRPr>
                    </a:p>
                  </a:txBody>
                  <a:tcPr marL="24770" marR="24770" marT="0" marB="0">
                    <a:lnL>
                      <a:noFill/>
                    </a:lnL>
                    <a:lnR>
                      <a:noFill/>
                    </a:lnR>
                    <a:lnT>
                      <a:noFill/>
                    </a:lnT>
                    <a:lnB>
                      <a:noFill/>
                    </a:lnB>
                  </a:tcPr>
                </a:tc>
              </a:tr>
              <a:tr h="195470">
                <a:tc>
                  <a:txBody>
                    <a:bodyPr/>
                    <a:lstStyle/>
                    <a:p>
                      <a:pPr marL="0" marR="0">
                        <a:lnSpc>
                          <a:spcPct val="115000"/>
                        </a:lnSpc>
                        <a:spcBef>
                          <a:spcPts val="0"/>
                        </a:spcBef>
                        <a:spcAft>
                          <a:spcPts val="0"/>
                        </a:spcAft>
                      </a:pPr>
                      <a:r>
                        <a:rPr lang="en-US" sz="1200">
                          <a:latin typeface="Times New Roman"/>
                          <a:ea typeface="Calibri"/>
                          <a:cs typeface="Times New Roman"/>
                        </a:rPr>
                        <a:t>percapretsls</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-0.13</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-0.33</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-0.16</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-0.49</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-0.06</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-0.09</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-0.29</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-0.56</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0.55</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0.85</a:t>
                      </a:r>
                      <a:endParaRPr lang="en-US" sz="1200">
                        <a:latin typeface="Calibri"/>
                        <a:ea typeface="Calibri"/>
                        <a:cs typeface="Times New Roman"/>
                      </a:endParaRPr>
                    </a:p>
                  </a:txBody>
                  <a:tcPr marL="24770" marR="24770" marT="0" marB="0">
                    <a:lnL>
                      <a:noFill/>
                    </a:lnL>
                    <a:lnR>
                      <a:noFill/>
                    </a:lnR>
                    <a:lnT>
                      <a:noFill/>
                    </a:lnT>
                    <a:lnB>
                      <a:noFill/>
                    </a:lnB>
                  </a:tcPr>
                </a:tc>
              </a:tr>
              <a:tr h="195470">
                <a:tc>
                  <a:txBody>
                    <a:bodyPr/>
                    <a:lstStyle/>
                    <a:p>
                      <a:pPr marL="0" marR="0">
                        <a:lnSpc>
                          <a:spcPct val="115000"/>
                        </a:lnSpc>
                        <a:spcBef>
                          <a:spcPts val="0"/>
                        </a:spcBef>
                        <a:spcAft>
                          <a:spcPts val="0"/>
                        </a:spcAft>
                      </a:pPr>
                      <a:r>
                        <a:rPr lang="en-US" sz="1200">
                          <a:latin typeface="Times New Roman"/>
                          <a:ea typeface="Calibri"/>
                          <a:cs typeface="Times New Roman"/>
                        </a:rPr>
                        <a:t>percapinc</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2.73***</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2.79</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2.50**</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2.14</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1.67</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1.17</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2.39*</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1.96</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-0.61</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-0.26</a:t>
                      </a:r>
                      <a:endParaRPr lang="en-US" sz="1200">
                        <a:latin typeface="Calibri"/>
                        <a:ea typeface="Calibri"/>
                        <a:cs typeface="Times New Roman"/>
                      </a:endParaRPr>
                    </a:p>
                  </a:txBody>
                  <a:tcPr marL="24770" marR="24770" marT="0" marB="0">
                    <a:lnL>
                      <a:noFill/>
                    </a:lnL>
                    <a:lnR>
                      <a:noFill/>
                    </a:lnR>
                    <a:lnT>
                      <a:noFill/>
                    </a:lnT>
                    <a:lnB>
                      <a:noFill/>
                    </a:lnB>
                  </a:tcPr>
                </a:tc>
              </a:tr>
              <a:tr h="195470">
                <a:tc>
                  <a:txBody>
                    <a:bodyPr/>
                    <a:lstStyle/>
                    <a:p>
                      <a:pPr marL="0" marR="0">
                        <a:lnSpc>
                          <a:spcPct val="115000"/>
                        </a:lnSpc>
                        <a:spcBef>
                          <a:spcPts val="0"/>
                        </a:spcBef>
                        <a:spcAft>
                          <a:spcPts val="0"/>
                        </a:spcAft>
                      </a:pPr>
                      <a:r>
                        <a:rPr lang="en-US" sz="1200">
                          <a:latin typeface="Times New Roman"/>
                          <a:ea typeface="Calibri"/>
                          <a:cs typeface="Times New Roman"/>
                        </a:rPr>
                        <a:t>percentafam</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0.34</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1.40</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0.40**</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2.28</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dirty="0">
                          <a:latin typeface="Times New Roman"/>
                          <a:ea typeface="Calibri"/>
                          <a:cs typeface="Times New Roman"/>
                        </a:rPr>
                        <a:t>0.26</a:t>
                      </a:r>
                      <a:endParaRPr lang="en-US" sz="1200" dirty="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0.72</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0.76***</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1.82</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0.04</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0.07</a:t>
                      </a:r>
                      <a:endParaRPr lang="en-US" sz="1200">
                        <a:latin typeface="Calibri"/>
                        <a:ea typeface="Calibri"/>
                        <a:cs typeface="Times New Roman"/>
                      </a:endParaRPr>
                    </a:p>
                  </a:txBody>
                  <a:tcPr marL="24770" marR="24770" marT="0" marB="0">
                    <a:lnL>
                      <a:noFill/>
                    </a:lnL>
                    <a:lnR>
                      <a:noFill/>
                    </a:lnR>
                    <a:lnT>
                      <a:noFill/>
                    </a:lnT>
                    <a:lnB>
                      <a:noFill/>
                    </a:lnB>
                  </a:tcPr>
                </a:tc>
              </a:tr>
              <a:tr h="195470">
                <a:tc>
                  <a:txBody>
                    <a:bodyPr/>
                    <a:lstStyle/>
                    <a:p>
                      <a:pPr marL="0" marR="0">
                        <a:lnSpc>
                          <a:spcPct val="115000"/>
                        </a:lnSpc>
                        <a:spcBef>
                          <a:spcPts val="0"/>
                        </a:spcBef>
                        <a:spcAft>
                          <a:spcPts val="0"/>
                        </a:spcAft>
                      </a:pPr>
                      <a:r>
                        <a:rPr lang="en-US" sz="1200" b="1">
                          <a:latin typeface="Times New Roman"/>
                          <a:ea typeface="Calibri"/>
                          <a:cs typeface="Times New Roman"/>
                        </a:rPr>
                        <a:t>rho</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-0.01</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r>
                        <a:rPr lang="en-US" sz="1200">
                          <a:latin typeface="Times New Roman"/>
                          <a:ea typeface="Calibri"/>
                          <a:cs typeface="Times New Roman"/>
                        </a:rPr>
                        <a:t>-0.11</a:t>
                      </a: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r>
              <a:tr h="195470">
                <a:tc>
                  <a:txBody>
                    <a:bodyPr/>
                    <a:lstStyle/>
                    <a:p>
                      <a:pPr marL="0" marR="0">
                        <a:lnSpc>
                          <a:spcPct val="115000"/>
                        </a:lnSpc>
                        <a:spcBef>
                          <a:spcPts val="0"/>
                        </a:spcBef>
                        <a:spcAft>
                          <a:spcPts val="0"/>
                        </a:spcAft>
                      </a:pPr>
                      <a:endParaRPr lang="en-US" sz="1200">
                        <a:latin typeface="Calibri"/>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dirty="0">
                        <a:latin typeface="Times New Roman"/>
                        <a:ea typeface="Calibri"/>
                        <a:cs typeface="Times New Roman"/>
                      </a:endParaRPr>
                    </a:p>
                  </a:txBody>
                  <a:tcPr marL="24770" marR="24770" marT="0" marB="0">
                    <a:lnL>
                      <a:noFill/>
                    </a:lnL>
                    <a:lnR>
                      <a:noFill/>
                    </a:lnR>
                    <a:lnT>
                      <a:noFill/>
                    </a:lnT>
                    <a:lnB>
                      <a:noFill/>
                    </a:lnB>
                  </a:tcPr>
                </a:tc>
                <a:tc>
                  <a:txBody>
                    <a:bodyPr/>
                    <a:lstStyle/>
                    <a:p>
                      <a:pPr marL="0" marR="0" algn="r">
                        <a:lnSpc>
                          <a:spcPct val="115000"/>
                        </a:lnSpc>
                        <a:spcBef>
                          <a:spcPts val="0"/>
                        </a:spcBef>
                        <a:spcAft>
                          <a:spcPts val="0"/>
                        </a:spcAft>
                      </a:pPr>
                      <a:endParaRPr lang="en-US" sz="1200" dirty="0">
                        <a:latin typeface="Times New Roman"/>
                        <a:ea typeface="Calibri"/>
                        <a:cs typeface="Times New Roman"/>
                      </a:endParaRPr>
                    </a:p>
                  </a:txBody>
                  <a:tcPr marL="24770" marR="24770" marT="0" marB="0">
                    <a:lnL>
                      <a:noFill/>
                    </a:lnL>
                    <a:lnR>
                      <a:noFill/>
                    </a:lnR>
                    <a:lnT>
                      <a:noFill/>
                    </a:lnT>
                    <a:lnB>
                      <a:noFill/>
                    </a:lnB>
                  </a:tcPr>
                </a:tc>
              </a:tr>
            </a:tbl>
          </a:graphicData>
        </a:graphic>
      </p:graphicFrame>
      <p:sp>
        <p:nvSpPr>
          <p:cNvPr id="18651" name="Title 6"/>
          <p:cNvSpPr>
            <a:spLocks noGrp="1"/>
          </p:cNvSpPr>
          <p:nvPr>
            <p:ph type="title"/>
          </p:nvPr>
        </p:nvSpPr>
        <p:spPr>
          <a:xfrm>
            <a:off x="457200" y="152400"/>
            <a:ext cx="8229600" cy="457200"/>
          </a:xfrm>
        </p:spPr>
        <p:txBody>
          <a:bodyPr/>
          <a:lstStyle/>
          <a:p>
            <a:r>
              <a:rPr lang="en-US" sz="3400" smtClean="0">
                <a:solidFill>
                  <a:srgbClr val="00B050"/>
                </a:solidFill>
                <a:latin typeface="Times New Roman" pitchFamily="18" charset="0"/>
                <a:cs typeface="Times New Roman" pitchFamily="18" charset="0"/>
              </a:rPr>
              <a:t>Results</a:t>
            </a:r>
          </a:p>
        </p:txBody>
      </p:sp>
      <p:sp>
        <p:nvSpPr>
          <p:cNvPr id="18652" name="Content Placeholder 7"/>
          <p:cNvSpPr>
            <a:spLocks noGrp="1"/>
          </p:cNvSpPr>
          <p:nvPr>
            <p:ph idx="1"/>
          </p:nvPr>
        </p:nvSpPr>
        <p:spPr>
          <a:xfrm>
            <a:off x="457200" y="609600"/>
            <a:ext cx="8229600" cy="685800"/>
          </a:xfrm>
        </p:spPr>
        <p:txBody>
          <a:bodyPr/>
          <a:lstStyle/>
          <a:p>
            <a:pPr algn="ctr">
              <a:buFontTx/>
              <a:buNone/>
            </a:pPr>
            <a:r>
              <a:rPr lang="en-US" sz="2000" smtClean="0">
                <a:latin typeface="Times New Roman" pitchFamily="18" charset="0"/>
                <a:cs typeface="Times New Roman" pitchFamily="18" charset="0"/>
              </a:rPr>
              <a:t>Table 2: Parameter estimates for OLS and Quantile regressions, Louisiana, 2007</a:t>
            </a:r>
          </a:p>
          <a:p>
            <a:endParaRPr lang="en-US"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152400"/>
            <a:ext cx="8229600" cy="457200"/>
          </a:xfrm>
        </p:spPr>
        <p:txBody>
          <a:bodyPr/>
          <a:lstStyle/>
          <a:p>
            <a:r>
              <a:rPr lang="en-US" smtClean="0">
                <a:solidFill>
                  <a:srgbClr val="00B050"/>
                </a:solidFill>
                <a:latin typeface="Times New Roman" pitchFamily="18" charset="0"/>
                <a:cs typeface="Times New Roman" pitchFamily="18" charset="0"/>
              </a:rPr>
              <a:t>Major Results</a:t>
            </a:r>
          </a:p>
        </p:txBody>
      </p:sp>
      <p:sp>
        <p:nvSpPr>
          <p:cNvPr id="19459" name="Content Placeholder 2"/>
          <p:cNvSpPr>
            <a:spLocks noGrp="1"/>
          </p:cNvSpPr>
          <p:nvPr>
            <p:ph idx="1"/>
          </p:nvPr>
        </p:nvSpPr>
        <p:spPr>
          <a:xfrm>
            <a:off x="304800" y="762000"/>
            <a:ext cx="8534400" cy="5638800"/>
          </a:xfrm>
        </p:spPr>
        <p:txBody>
          <a:bodyPr/>
          <a:lstStyle/>
          <a:p>
            <a:pPr marL="457200" indent="-457200">
              <a:spcBef>
                <a:spcPts val="1200"/>
              </a:spcBef>
              <a:buFont typeface="Wingdings" pitchFamily="2" charset="2"/>
              <a:buChar char="Ø"/>
            </a:pPr>
            <a:r>
              <a:rPr lang="en-US" sz="2000" smtClean="0">
                <a:latin typeface="Times New Roman" pitchFamily="18" charset="0"/>
                <a:cs typeface="Times New Roman" pitchFamily="18" charset="0"/>
              </a:rPr>
              <a:t> An increase in assessed value leads to increase in the expenditure of the all categories, as seen from all three models.</a:t>
            </a:r>
          </a:p>
          <a:p>
            <a:pPr marL="457200" indent="-457200">
              <a:spcBef>
                <a:spcPts val="1200"/>
              </a:spcBef>
              <a:buFontTx/>
              <a:buNone/>
            </a:pPr>
            <a:endParaRPr lang="en-US" sz="2000" smtClean="0">
              <a:latin typeface="Times New Roman" pitchFamily="18" charset="0"/>
              <a:cs typeface="Times New Roman" pitchFamily="18" charset="0"/>
            </a:endParaRPr>
          </a:p>
          <a:p>
            <a:pPr marL="457200" indent="-457200">
              <a:spcBef>
                <a:spcPts val="1200"/>
              </a:spcBef>
              <a:buFont typeface="Wingdings" pitchFamily="2" charset="2"/>
              <a:buChar char="Ø"/>
            </a:pPr>
            <a:r>
              <a:rPr lang="en-US" sz="2000" smtClean="0">
                <a:latin typeface="Times New Roman" pitchFamily="18" charset="0"/>
                <a:cs typeface="Times New Roman" pitchFamily="18" charset="0"/>
              </a:rPr>
              <a:t>An increase in per capita income leads to increase in expenditure in the public safety for all the categories of expenditure, as seen from all three models. The magnitude keeps increasing for higher quantiles.</a:t>
            </a:r>
          </a:p>
          <a:p>
            <a:pPr marL="457200" indent="-457200">
              <a:spcBef>
                <a:spcPts val="1200"/>
              </a:spcBef>
              <a:buFont typeface="Wingdings" pitchFamily="2" charset="2"/>
              <a:buChar char="Ø"/>
            </a:pPr>
            <a:endParaRPr lang="en-US" sz="2000" smtClean="0">
              <a:latin typeface="Times New Roman" pitchFamily="18" charset="0"/>
              <a:cs typeface="Times New Roman" pitchFamily="18" charset="0"/>
            </a:endParaRPr>
          </a:p>
          <a:p>
            <a:pPr marL="457200" indent="-457200">
              <a:spcBef>
                <a:spcPts val="1200"/>
              </a:spcBef>
              <a:buFont typeface="Wingdings" pitchFamily="2" charset="2"/>
              <a:buChar char="Ø"/>
            </a:pPr>
            <a:r>
              <a:rPr lang="en-US" sz="2000" smtClean="0">
                <a:latin typeface="Times New Roman" pitchFamily="18" charset="0"/>
                <a:cs typeface="Times New Roman" pitchFamily="18" charset="0"/>
              </a:rPr>
              <a:t> Lower and median quantiles are found to be performing better as compared to spatial and OLS regressions.</a:t>
            </a:r>
          </a:p>
          <a:p>
            <a:pPr marL="457200" indent="-457200">
              <a:spcBef>
                <a:spcPts val="1200"/>
              </a:spcBef>
              <a:buFont typeface="Wingdings" pitchFamily="2" charset="2"/>
              <a:buChar char="Ø"/>
            </a:pPr>
            <a:endParaRPr lang="en-US" sz="2000" smtClean="0">
              <a:latin typeface="Times New Roman" pitchFamily="18" charset="0"/>
              <a:cs typeface="Times New Roman" pitchFamily="18" charset="0"/>
            </a:endParaRPr>
          </a:p>
          <a:p>
            <a:pPr marL="457200" indent="-457200">
              <a:spcBef>
                <a:spcPts val="1200"/>
              </a:spcBef>
              <a:buFont typeface="Wingdings" pitchFamily="2" charset="2"/>
              <a:buChar char="Ø"/>
            </a:pPr>
            <a:r>
              <a:rPr lang="en-US" sz="2000" smtClean="0">
                <a:latin typeface="Times New Roman" pitchFamily="18" charset="0"/>
                <a:cs typeface="Times New Roman" pitchFamily="18" charset="0"/>
              </a:rPr>
              <a:t> Some parishes like Ascension, Bienville, Iberia and West Feliciana are not performing as good on average. On the contrary, parishes like Catahoula, Jefferson parish, Red river and Vermillion are performing better than the average error measures.</a:t>
            </a:r>
          </a:p>
          <a:p>
            <a:pPr marL="457200" indent="-457200">
              <a:spcBef>
                <a:spcPts val="1200"/>
              </a:spcBef>
              <a:buFont typeface="Wingdings" pitchFamily="2" charset="2"/>
              <a:buChar char="Ø"/>
            </a:pPr>
            <a:endParaRPr lang="en-US" sz="230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152400"/>
            <a:ext cx="8229600" cy="609600"/>
          </a:xfrm>
        </p:spPr>
        <p:txBody>
          <a:bodyPr/>
          <a:lstStyle/>
          <a:p>
            <a:r>
              <a:rPr lang="en-US" sz="3600" smtClean="0">
                <a:solidFill>
                  <a:srgbClr val="00B050"/>
                </a:solidFill>
                <a:latin typeface="Times New Roman" pitchFamily="18" charset="0"/>
                <a:cs typeface="Times New Roman" pitchFamily="18" charset="0"/>
              </a:rPr>
              <a:t>Concluding Remarks</a:t>
            </a:r>
          </a:p>
        </p:txBody>
      </p:sp>
      <p:sp>
        <p:nvSpPr>
          <p:cNvPr id="20483" name="Content Placeholder 2"/>
          <p:cNvSpPr>
            <a:spLocks noGrp="1"/>
          </p:cNvSpPr>
          <p:nvPr>
            <p:ph idx="1"/>
          </p:nvPr>
        </p:nvSpPr>
        <p:spPr>
          <a:xfrm>
            <a:off x="304800" y="914400"/>
            <a:ext cx="8534400" cy="4953000"/>
          </a:xfrm>
        </p:spPr>
        <p:txBody>
          <a:bodyPr/>
          <a:lstStyle/>
          <a:p>
            <a:pPr>
              <a:spcBef>
                <a:spcPts val="1200"/>
              </a:spcBef>
              <a:spcAft>
                <a:spcPts val="1200"/>
              </a:spcAft>
              <a:buFont typeface="Wingdings" pitchFamily="2" charset="2"/>
              <a:buChar char="Ø"/>
            </a:pPr>
            <a:r>
              <a:rPr lang="en-US" sz="2000" smtClean="0">
                <a:latin typeface="Times New Roman" pitchFamily="18" charset="0"/>
                <a:cs typeface="Times New Roman" pitchFamily="18" charset="0"/>
              </a:rPr>
              <a:t>This research sets out a strategy for comparing the forecasting performances between spatial (SAR) and non-spatial models (OLS and Quantile Regressions) in a fiscal sector of LCIM. </a:t>
            </a:r>
          </a:p>
          <a:p>
            <a:pPr>
              <a:spcBef>
                <a:spcPts val="1200"/>
              </a:spcBef>
              <a:spcAft>
                <a:spcPts val="1200"/>
              </a:spcAft>
              <a:buFont typeface="Wingdings" pitchFamily="2" charset="2"/>
              <a:buChar char="Ø"/>
            </a:pPr>
            <a:r>
              <a:rPr lang="en-US" sz="2000" smtClean="0">
                <a:latin typeface="Times New Roman" pitchFamily="18" charset="0"/>
                <a:cs typeface="Times New Roman" pitchFamily="18" charset="0"/>
              </a:rPr>
              <a:t> Evaluation of alternative methodologies are expected to give regional economic modelers better information from which to choose when seeking to construct models projecting different modules.</a:t>
            </a:r>
          </a:p>
          <a:p>
            <a:pPr>
              <a:spcBef>
                <a:spcPts val="1200"/>
              </a:spcBef>
              <a:spcAft>
                <a:spcPts val="1200"/>
              </a:spcAft>
              <a:buFont typeface="Wingdings" pitchFamily="2" charset="2"/>
              <a:buChar char="Ø"/>
            </a:pPr>
            <a:r>
              <a:rPr lang="en-US" sz="2000" smtClean="0">
                <a:latin typeface="Times New Roman" pitchFamily="18" charset="0"/>
                <a:cs typeface="Times New Roman" pitchFamily="18" charset="0"/>
              </a:rPr>
              <a:t>These results will be helpful to those community modelers desiring to estimate cross-section fiscal modules for forecasting in states that have much greater heterogeneity among local government units.</a:t>
            </a:r>
          </a:p>
          <a:p>
            <a:pPr>
              <a:spcBef>
                <a:spcPts val="1200"/>
              </a:spcBef>
              <a:buFont typeface="Wingdings" pitchFamily="2" charset="2"/>
              <a:buChar char="Ø"/>
            </a:pPr>
            <a:r>
              <a:rPr lang="en-US" sz="2000" smtClean="0">
                <a:latin typeface="Times New Roman" pitchFamily="18" charset="0"/>
                <a:cs typeface="Times New Roman" pitchFamily="18" charset="0"/>
              </a:rPr>
              <a:t>Other spatial models like the spatial error model and panel data models could also be evaluated while comparing the performances between spatial and non-spatial estimators, which would be a concept for future research in this paper. </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1600200"/>
            <a:ext cx="8229600" cy="1600200"/>
          </a:xfrm>
        </p:spPr>
        <p:txBody>
          <a:bodyPr/>
          <a:lstStyle/>
          <a:p>
            <a:r>
              <a:rPr lang="en-US" sz="8000" smtClean="0">
                <a:solidFill>
                  <a:srgbClr val="00B050"/>
                </a:solidFill>
                <a:latin typeface="Times New Roman" pitchFamily="18" charset="0"/>
                <a:cs typeface="Times New Roman" pitchFamily="18" charset="0"/>
              </a:rPr>
              <a:t>Thank You</a:t>
            </a:r>
          </a:p>
        </p:txBody>
      </p:sp>
      <p:sp>
        <p:nvSpPr>
          <p:cNvPr id="21507" name="Content Placeholder 2"/>
          <p:cNvSpPr>
            <a:spLocks noGrp="1"/>
          </p:cNvSpPr>
          <p:nvPr>
            <p:ph idx="1"/>
          </p:nvPr>
        </p:nvSpPr>
        <p:spPr>
          <a:xfrm>
            <a:off x="457200" y="3581400"/>
            <a:ext cx="8229600" cy="2157413"/>
          </a:xfrm>
        </p:spPr>
        <p:txBody>
          <a:bodyPr/>
          <a:lstStyle/>
          <a:p>
            <a:pPr>
              <a:buFontTx/>
              <a:buNone/>
            </a:pPr>
            <a:endParaRPr lang="en-US" sz="4400" smtClean="0">
              <a:latin typeface="Times New Roman" pitchFamily="18" charset="0"/>
              <a:cs typeface="Times New Roman" pitchFamily="18" charset="0"/>
            </a:endParaRPr>
          </a:p>
          <a:p>
            <a:pPr algn="ctr">
              <a:buFontTx/>
              <a:buNone/>
            </a:pPr>
            <a:r>
              <a:rPr lang="en-US" sz="4400" smtClean="0">
                <a:latin typeface="Times New Roman" pitchFamily="18" charset="0"/>
                <a:cs typeface="Times New Roman" pitchFamily="18" charset="0"/>
              </a:rPr>
              <a:t>Questions/Comments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152400"/>
            <a:ext cx="8229600" cy="914400"/>
          </a:xfrm>
        </p:spPr>
        <p:txBody>
          <a:bodyPr/>
          <a:lstStyle/>
          <a:p>
            <a:r>
              <a:rPr lang="en-US" smtClean="0">
                <a:solidFill>
                  <a:srgbClr val="00B050"/>
                </a:solidFill>
                <a:latin typeface="Times New Roman" pitchFamily="18" charset="0"/>
                <a:cs typeface="Times New Roman" pitchFamily="18" charset="0"/>
              </a:rPr>
              <a:t>Outline</a:t>
            </a:r>
          </a:p>
        </p:txBody>
      </p:sp>
      <p:sp>
        <p:nvSpPr>
          <p:cNvPr id="6147" name="Content Placeholder 2"/>
          <p:cNvSpPr>
            <a:spLocks noGrp="1"/>
          </p:cNvSpPr>
          <p:nvPr>
            <p:ph idx="1"/>
          </p:nvPr>
        </p:nvSpPr>
        <p:spPr>
          <a:xfrm>
            <a:off x="457200" y="1295400"/>
            <a:ext cx="8229600" cy="4572000"/>
          </a:xfrm>
        </p:spPr>
        <p:txBody>
          <a:bodyPr/>
          <a:lstStyle/>
          <a:p>
            <a:pPr>
              <a:spcBef>
                <a:spcPct val="0"/>
              </a:spcBef>
              <a:buFont typeface="Wingdings" pitchFamily="2" charset="2"/>
              <a:buChar char="v"/>
            </a:pPr>
            <a:r>
              <a:rPr lang="en-US" sz="2200" smtClean="0"/>
              <a:t> </a:t>
            </a:r>
            <a:r>
              <a:rPr lang="en-US" sz="2200" smtClean="0">
                <a:latin typeface="Times New Roman" pitchFamily="18" charset="0"/>
                <a:cs typeface="Times New Roman" pitchFamily="18" charset="0"/>
              </a:rPr>
              <a:t>Introduction and Objective of the Study</a:t>
            </a:r>
          </a:p>
          <a:p>
            <a:pPr>
              <a:spcBef>
                <a:spcPct val="0"/>
              </a:spcBef>
              <a:buFontTx/>
              <a:buNone/>
            </a:pPr>
            <a:endParaRPr lang="en-US" sz="2200" smtClean="0">
              <a:latin typeface="Times New Roman" pitchFamily="18" charset="0"/>
              <a:cs typeface="Times New Roman" pitchFamily="18" charset="0"/>
            </a:endParaRPr>
          </a:p>
          <a:p>
            <a:pPr>
              <a:spcBef>
                <a:spcPct val="0"/>
              </a:spcBef>
              <a:buFont typeface="Wingdings" pitchFamily="2" charset="2"/>
              <a:buChar char="v"/>
            </a:pPr>
            <a:r>
              <a:rPr lang="en-US" sz="2200" smtClean="0">
                <a:latin typeface="Times New Roman" pitchFamily="18" charset="0"/>
                <a:cs typeface="Times New Roman" pitchFamily="18" charset="0"/>
              </a:rPr>
              <a:t> Background and Overview of COMPAS Modeling</a:t>
            </a:r>
          </a:p>
          <a:p>
            <a:pPr>
              <a:spcBef>
                <a:spcPct val="0"/>
              </a:spcBef>
              <a:buFontTx/>
              <a:buNone/>
            </a:pPr>
            <a:endParaRPr lang="en-US" sz="2200" smtClean="0">
              <a:latin typeface="Times New Roman" pitchFamily="18" charset="0"/>
              <a:cs typeface="Times New Roman" pitchFamily="18" charset="0"/>
            </a:endParaRPr>
          </a:p>
          <a:p>
            <a:pPr>
              <a:spcBef>
                <a:spcPct val="0"/>
              </a:spcBef>
              <a:buFont typeface="Wingdings" pitchFamily="2" charset="2"/>
              <a:buChar char="v"/>
            </a:pPr>
            <a:r>
              <a:rPr lang="en-US" sz="2200" smtClean="0">
                <a:latin typeface="Times New Roman" pitchFamily="18" charset="0"/>
                <a:cs typeface="Times New Roman" pitchFamily="18" charset="0"/>
              </a:rPr>
              <a:t> Data and Methodology</a:t>
            </a:r>
          </a:p>
          <a:p>
            <a:pPr>
              <a:spcBef>
                <a:spcPct val="0"/>
              </a:spcBef>
              <a:buFont typeface="Wingdings" pitchFamily="2" charset="2"/>
              <a:buChar char="v"/>
            </a:pPr>
            <a:endParaRPr lang="en-US" sz="2200" smtClean="0">
              <a:latin typeface="Times New Roman" pitchFamily="18" charset="0"/>
              <a:cs typeface="Times New Roman" pitchFamily="18" charset="0"/>
            </a:endParaRPr>
          </a:p>
          <a:p>
            <a:pPr>
              <a:spcBef>
                <a:spcPct val="0"/>
              </a:spcBef>
              <a:buFont typeface="Wingdings" pitchFamily="2" charset="2"/>
              <a:buChar char="v"/>
            </a:pPr>
            <a:r>
              <a:rPr lang="en-US" sz="2200" smtClean="0">
                <a:latin typeface="Times New Roman" pitchFamily="18" charset="0"/>
                <a:cs typeface="Times New Roman" pitchFamily="18" charset="0"/>
              </a:rPr>
              <a:t> Empirical Specifications</a:t>
            </a:r>
          </a:p>
          <a:p>
            <a:pPr>
              <a:spcBef>
                <a:spcPct val="0"/>
              </a:spcBef>
              <a:buFontTx/>
              <a:buNone/>
            </a:pPr>
            <a:endParaRPr lang="en-US" sz="2200" smtClean="0">
              <a:latin typeface="Times New Roman" pitchFamily="18" charset="0"/>
              <a:cs typeface="Times New Roman" pitchFamily="18" charset="0"/>
            </a:endParaRPr>
          </a:p>
          <a:p>
            <a:pPr>
              <a:spcBef>
                <a:spcPct val="0"/>
              </a:spcBef>
              <a:buFont typeface="Wingdings" pitchFamily="2" charset="2"/>
              <a:buChar char="v"/>
            </a:pPr>
            <a:r>
              <a:rPr lang="en-US" sz="2200" smtClean="0">
                <a:latin typeface="Times New Roman" pitchFamily="18" charset="0"/>
                <a:cs typeface="Times New Roman" pitchFamily="18" charset="0"/>
              </a:rPr>
              <a:t> Models Discussion</a:t>
            </a:r>
          </a:p>
          <a:p>
            <a:pPr>
              <a:spcBef>
                <a:spcPct val="0"/>
              </a:spcBef>
              <a:buFont typeface="Wingdings" pitchFamily="2" charset="2"/>
              <a:buChar char="v"/>
            </a:pPr>
            <a:endParaRPr lang="en-US" sz="2200" smtClean="0">
              <a:latin typeface="Times New Roman" pitchFamily="18" charset="0"/>
              <a:cs typeface="Times New Roman" pitchFamily="18" charset="0"/>
            </a:endParaRPr>
          </a:p>
          <a:p>
            <a:pPr>
              <a:spcBef>
                <a:spcPct val="0"/>
              </a:spcBef>
              <a:buFont typeface="Wingdings" pitchFamily="2" charset="2"/>
              <a:buChar char="v"/>
            </a:pPr>
            <a:r>
              <a:rPr lang="en-US" sz="2200" smtClean="0">
                <a:latin typeface="Times New Roman" pitchFamily="18" charset="0"/>
                <a:cs typeface="Times New Roman" pitchFamily="18" charset="0"/>
              </a:rPr>
              <a:t> Results and Discussion</a:t>
            </a:r>
          </a:p>
          <a:p>
            <a:pPr>
              <a:spcBef>
                <a:spcPct val="0"/>
              </a:spcBef>
              <a:buFontTx/>
              <a:buNone/>
            </a:pPr>
            <a:endParaRPr lang="en-US" sz="2200" smtClean="0">
              <a:latin typeface="Times New Roman" pitchFamily="18" charset="0"/>
              <a:cs typeface="Times New Roman" pitchFamily="18" charset="0"/>
            </a:endParaRPr>
          </a:p>
          <a:p>
            <a:pPr>
              <a:spcBef>
                <a:spcPct val="0"/>
              </a:spcBef>
              <a:buFont typeface="Wingdings" pitchFamily="2" charset="2"/>
              <a:buChar char="v"/>
            </a:pPr>
            <a:r>
              <a:rPr lang="en-US" sz="2200" smtClean="0">
                <a:latin typeface="Times New Roman" pitchFamily="18" charset="0"/>
                <a:cs typeface="Times New Roman" pitchFamily="18" charset="0"/>
              </a:rPr>
              <a:t> Concluding Remarks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152400"/>
            <a:ext cx="8229600" cy="838200"/>
          </a:xfrm>
        </p:spPr>
        <p:txBody>
          <a:bodyPr/>
          <a:lstStyle/>
          <a:p>
            <a:r>
              <a:rPr lang="en-US" smtClean="0">
                <a:solidFill>
                  <a:srgbClr val="00B050"/>
                </a:solidFill>
                <a:latin typeface="Times New Roman" pitchFamily="18" charset="0"/>
                <a:cs typeface="Times New Roman" pitchFamily="18" charset="0"/>
              </a:rPr>
              <a:t>Introduction</a:t>
            </a:r>
          </a:p>
        </p:txBody>
      </p:sp>
      <p:sp>
        <p:nvSpPr>
          <p:cNvPr id="7171" name="Content Placeholder 3"/>
          <p:cNvSpPr>
            <a:spLocks noGrp="1"/>
          </p:cNvSpPr>
          <p:nvPr>
            <p:ph idx="1"/>
          </p:nvPr>
        </p:nvSpPr>
        <p:spPr>
          <a:xfrm>
            <a:off x="457200" y="1066800"/>
            <a:ext cx="8001000" cy="4953000"/>
          </a:xfrm>
        </p:spPr>
        <p:txBody>
          <a:bodyPr/>
          <a:lstStyle/>
          <a:p>
            <a:pPr>
              <a:spcBef>
                <a:spcPct val="0"/>
              </a:spcBef>
              <a:buFont typeface="Wingdings" pitchFamily="2" charset="2"/>
              <a:buChar char="Ø"/>
            </a:pPr>
            <a:r>
              <a:rPr lang="en-US" sz="2000" smtClean="0">
                <a:latin typeface="Times New Roman" pitchFamily="18" charset="0"/>
                <a:cs typeface="Times New Roman" pitchFamily="18" charset="0"/>
              </a:rPr>
              <a:t>Accuracy in any policy analysis is of a great value to public decision makers</a:t>
            </a:r>
          </a:p>
          <a:p>
            <a:pPr>
              <a:spcBef>
                <a:spcPct val="0"/>
              </a:spcBef>
              <a:buFont typeface="Wingdings" pitchFamily="2" charset="2"/>
              <a:buChar char="Ø"/>
            </a:pPr>
            <a:endParaRPr lang="en-US" sz="2000" smtClean="0">
              <a:latin typeface="Times New Roman" pitchFamily="18" charset="0"/>
              <a:cs typeface="Times New Roman" pitchFamily="18" charset="0"/>
            </a:endParaRPr>
          </a:p>
          <a:p>
            <a:pPr>
              <a:spcBef>
                <a:spcPct val="0"/>
              </a:spcBef>
              <a:buFont typeface="Wingdings" pitchFamily="2" charset="2"/>
              <a:buChar char="Ø"/>
            </a:pPr>
            <a:r>
              <a:rPr lang="en-US" sz="2000" smtClean="0">
                <a:latin typeface="Times New Roman" pitchFamily="18" charset="0"/>
                <a:cs typeface="Times New Roman" pitchFamily="18" charset="0"/>
              </a:rPr>
              <a:t>This study also aims to develop a model to forecast different expenditure demands in the fiscal module of the Louisiana Community Impact Model (LCIM) using alternative procedures capable of increasing the performance over traditional COMPAS estimators. </a:t>
            </a:r>
          </a:p>
          <a:p>
            <a:pPr>
              <a:spcBef>
                <a:spcPct val="0"/>
              </a:spcBef>
              <a:buFontTx/>
              <a:buNone/>
            </a:pPr>
            <a:endParaRPr lang="en-US" sz="2000" smtClean="0">
              <a:latin typeface="Times New Roman" pitchFamily="18" charset="0"/>
              <a:cs typeface="Times New Roman" pitchFamily="18" charset="0"/>
            </a:endParaRPr>
          </a:p>
          <a:p>
            <a:pPr>
              <a:spcBef>
                <a:spcPct val="0"/>
              </a:spcBef>
              <a:buFont typeface="Wingdings" pitchFamily="2" charset="2"/>
              <a:buChar char="Ø"/>
            </a:pPr>
            <a:r>
              <a:rPr lang="en-US" sz="2000" smtClean="0">
                <a:latin typeface="Times New Roman" pitchFamily="18" charset="0"/>
                <a:cs typeface="Times New Roman" pitchFamily="18" charset="0"/>
              </a:rPr>
              <a:t>The specific objective includes modeling the fiscal module (four major categories of expenditure; public service, public works, general government and health and welfare) of LCIM for 60 parishes of Louisiana to compare the performance between spatial and non spatial estimators that takes into account heterogeneity.</a:t>
            </a:r>
          </a:p>
          <a:p>
            <a:pPr>
              <a:spcBef>
                <a:spcPct val="0"/>
              </a:spcBef>
              <a:buFontTx/>
              <a:buNone/>
            </a:pPr>
            <a:endParaRPr lang="en-US" sz="2000" smtClean="0">
              <a:latin typeface="Times New Roman" pitchFamily="18" charset="0"/>
              <a:cs typeface="Times New Roman" pitchFamily="18" charset="0"/>
            </a:endParaRPr>
          </a:p>
          <a:p>
            <a:pPr>
              <a:spcBef>
                <a:spcPts val="1800"/>
              </a:spcBef>
              <a:buFontTx/>
              <a:buNone/>
            </a:pPr>
            <a:r>
              <a:rPr lang="en-US" sz="2300" smtClean="0">
                <a:latin typeface="Times New Roman" pitchFamily="18" charset="0"/>
                <a:cs typeface="Times New Roman" pitchFamily="18" charset="0"/>
              </a:rPr>
              <a:t>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685800" y="228600"/>
            <a:ext cx="7772400" cy="533400"/>
          </a:xfrm>
        </p:spPr>
        <p:txBody>
          <a:bodyPr/>
          <a:lstStyle/>
          <a:p>
            <a:r>
              <a:rPr lang="en-US" sz="3400" smtClean="0">
                <a:solidFill>
                  <a:srgbClr val="00B050"/>
                </a:solidFill>
                <a:latin typeface="Times New Roman" pitchFamily="18" charset="0"/>
                <a:cs typeface="Times New Roman" pitchFamily="18" charset="0"/>
              </a:rPr>
              <a:t>Background and Overview of COMPAS Modeling</a:t>
            </a:r>
          </a:p>
        </p:txBody>
      </p:sp>
      <p:sp>
        <p:nvSpPr>
          <p:cNvPr id="8195" name="Subtitle 3"/>
          <p:cNvSpPr>
            <a:spLocks noGrp="1"/>
          </p:cNvSpPr>
          <p:nvPr>
            <p:ph type="subTitle" idx="1"/>
          </p:nvPr>
        </p:nvSpPr>
        <p:spPr>
          <a:xfrm>
            <a:off x="152400" y="1295400"/>
            <a:ext cx="8534400" cy="4648200"/>
          </a:xfrm>
        </p:spPr>
        <p:txBody>
          <a:bodyPr/>
          <a:lstStyle/>
          <a:p>
            <a:pPr algn="l">
              <a:spcBef>
                <a:spcPts val="1800"/>
              </a:spcBef>
              <a:buFont typeface="Wingdings" pitchFamily="2" charset="2"/>
              <a:buChar char="Ø"/>
            </a:pPr>
            <a:r>
              <a:rPr lang="en-US" sz="2400" smtClean="0">
                <a:latin typeface="Times New Roman" pitchFamily="18" charset="0"/>
                <a:cs typeface="Times New Roman" pitchFamily="18" charset="0"/>
              </a:rPr>
              <a:t> </a:t>
            </a:r>
            <a:r>
              <a:rPr lang="en-US" sz="2000" smtClean="0">
                <a:latin typeface="Times New Roman" pitchFamily="18" charset="0"/>
                <a:cs typeface="Times New Roman" pitchFamily="18" charset="0"/>
              </a:rPr>
              <a:t>COMPAS models are regional economic models that combine input-output and econometric approaches to build a conjoined model of economic structure.</a:t>
            </a:r>
          </a:p>
          <a:p>
            <a:pPr algn="l">
              <a:spcBef>
                <a:spcPts val="1800"/>
              </a:spcBef>
              <a:buFont typeface="Wingdings" pitchFamily="2" charset="2"/>
              <a:buChar char="Ø"/>
            </a:pPr>
            <a:r>
              <a:rPr lang="en-US" sz="2000" smtClean="0">
                <a:latin typeface="Times New Roman" pitchFamily="18" charset="0"/>
                <a:cs typeface="Times New Roman" pitchFamily="18" charset="0"/>
              </a:rPr>
              <a:t> COMPAS models typically treat employment demand as an exogenous driver of changes in the labor market which ultimately impact the fiscal sector.</a:t>
            </a:r>
          </a:p>
          <a:p>
            <a:pPr algn="l">
              <a:spcBef>
                <a:spcPts val="1800"/>
              </a:spcBef>
              <a:buFont typeface="Wingdings" pitchFamily="2" charset="2"/>
              <a:buChar char="Ø"/>
            </a:pPr>
            <a:r>
              <a:rPr lang="en-US" sz="2000" smtClean="0">
                <a:latin typeface="Times New Roman" pitchFamily="18" charset="0"/>
                <a:cs typeface="Times New Roman" pitchFamily="18" charset="0"/>
              </a:rPr>
              <a:t> The fiscal module in this research is an extension to the module used by Fannin et al., (2008). The goal of this analysis is to adhere to the basic theme of regional science: spatial location matters.</a:t>
            </a:r>
          </a:p>
          <a:p>
            <a:pPr algn="l">
              <a:spcBef>
                <a:spcPts val="1800"/>
              </a:spcBef>
            </a:pPr>
            <a:endParaRPr lang="en-US" sz="2400" smtClean="0">
              <a:latin typeface="Times New Roman" pitchFamily="18" charset="0"/>
              <a:cs typeface="Times New Roman" pitchFamily="18" charset="0"/>
            </a:endParaRPr>
          </a:p>
          <a:p>
            <a:endParaRPr lang="en-US" sz="2400" u="sng" smtClean="0"/>
          </a:p>
          <a:p>
            <a:endParaRPr lang="en-US" sz="2400" u="sng" smtClean="0"/>
          </a:p>
          <a:p>
            <a:endParaRPr lang="en-US" sz="240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z="3400" smtClean="0">
                <a:solidFill>
                  <a:srgbClr val="00B050"/>
                </a:solidFill>
                <a:latin typeface="Times New Roman" pitchFamily="18" charset="0"/>
                <a:cs typeface="Times New Roman" pitchFamily="18" charset="0"/>
              </a:rPr>
              <a:t>Background and Overview of COMPAS Modeling</a:t>
            </a:r>
          </a:p>
        </p:txBody>
      </p:sp>
      <p:sp>
        <p:nvSpPr>
          <p:cNvPr id="9219" name="Subtitle 3"/>
          <p:cNvSpPr>
            <a:spLocks noGrp="1"/>
          </p:cNvSpPr>
          <p:nvPr>
            <p:ph idx="1"/>
          </p:nvPr>
        </p:nvSpPr>
        <p:spPr/>
        <p:txBody>
          <a:bodyPr/>
          <a:lstStyle/>
          <a:p>
            <a:pPr>
              <a:spcBef>
                <a:spcPts val="1800"/>
              </a:spcBef>
            </a:pPr>
            <a:endParaRPr lang="en-US" sz="2400" smtClean="0">
              <a:latin typeface="Times New Roman" pitchFamily="18" charset="0"/>
              <a:cs typeface="Times New Roman" pitchFamily="18" charset="0"/>
            </a:endParaRPr>
          </a:p>
          <a:p>
            <a:endParaRPr lang="en-US" sz="2400" u="sng" smtClean="0"/>
          </a:p>
          <a:p>
            <a:endParaRPr lang="en-US" sz="2400" u="sng" smtClean="0"/>
          </a:p>
          <a:p>
            <a:endParaRPr lang="en-US" sz="2400" smtClean="0">
              <a:latin typeface="Times New Roman" pitchFamily="18" charset="0"/>
              <a:cs typeface="Times New Roman" pitchFamily="18" charset="0"/>
            </a:endParaRPr>
          </a:p>
        </p:txBody>
      </p:sp>
      <p:sp>
        <p:nvSpPr>
          <p:cNvPr id="9220" name="TextBox 4"/>
          <p:cNvSpPr txBox="1">
            <a:spLocks noChangeArrowheads="1"/>
          </p:cNvSpPr>
          <p:nvPr/>
        </p:nvSpPr>
        <p:spPr bwMode="auto">
          <a:xfrm>
            <a:off x="1447800" y="1371600"/>
            <a:ext cx="6781800" cy="369888"/>
          </a:xfrm>
          <a:prstGeom prst="rect">
            <a:avLst/>
          </a:prstGeom>
          <a:noFill/>
          <a:ln w="9525">
            <a:noFill/>
            <a:miter lim="800000"/>
            <a:headEnd/>
            <a:tailEnd/>
          </a:ln>
        </p:spPr>
        <p:txBody>
          <a:bodyPr>
            <a:spAutoFit/>
          </a:bodyPr>
          <a:lstStyle/>
          <a:p>
            <a:endParaRPr lang="en-US"/>
          </a:p>
        </p:txBody>
      </p:sp>
      <p:pic>
        <p:nvPicPr>
          <p:cNvPr id="9221" name="Picture 2"/>
          <p:cNvPicPr>
            <a:picLocks noChangeAspect="1" noChangeArrowheads="1"/>
          </p:cNvPicPr>
          <p:nvPr/>
        </p:nvPicPr>
        <p:blipFill>
          <a:blip r:embed="rId3" cstate="print"/>
          <a:srcRect/>
          <a:stretch>
            <a:fillRect/>
          </a:stretch>
        </p:blipFill>
        <p:spPr bwMode="auto">
          <a:xfrm>
            <a:off x="1066800" y="1447800"/>
            <a:ext cx="6477000" cy="43211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685800" y="228600"/>
            <a:ext cx="7772400" cy="533400"/>
          </a:xfrm>
        </p:spPr>
        <p:txBody>
          <a:bodyPr/>
          <a:lstStyle/>
          <a:p>
            <a:r>
              <a:rPr lang="en-US" sz="3400" smtClean="0">
                <a:solidFill>
                  <a:srgbClr val="00B050"/>
                </a:solidFill>
                <a:latin typeface="Times New Roman" pitchFamily="18" charset="0"/>
                <a:cs typeface="Times New Roman" pitchFamily="18" charset="0"/>
              </a:rPr>
              <a:t>Data</a:t>
            </a:r>
          </a:p>
        </p:txBody>
      </p:sp>
      <p:sp>
        <p:nvSpPr>
          <p:cNvPr id="9219" name="Subtitle 3"/>
          <p:cNvSpPr>
            <a:spLocks noGrp="1"/>
          </p:cNvSpPr>
          <p:nvPr>
            <p:ph type="subTitle" idx="1"/>
          </p:nvPr>
        </p:nvSpPr>
        <p:spPr>
          <a:xfrm>
            <a:off x="152400" y="990600"/>
            <a:ext cx="8534400" cy="4953000"/>
          </a:xfrm>
        </p:spPr>
        <p:txBody>
          <a:bodyPr/>
          <a:lstStyle/>
          <a:p>
            <a:pPr algn="l">
              <a:buFont typeface="Wingdings" pitchFamily="2" charset="2"/>
              <a:buChar char="Ø"/>
              <a:defRPr/>
            </a:pPr>
            <a:r>
              <a:rPr lang="en-US" sz="24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Estimation is based on the COMPAS model for Louisiana that includes 60 parishes , where the variables for the fiscal module were selected on the basis of </a:t>
            </a:r>
            <a:r>
              <a:rPr lang="en-US" sz="2000" dirty="0" err="1" smtClean="0">
                <a:latin typeface="Times New Roman" pitchFamily="18" charset="0"/>
                <a:cs typeface="Times New Roman" pitchFamily="18" charset="0"/>
              </a:rPr>
              <a:t>Fannin</a:t>
            </a:r>
            <a:r>
              <a:rPr lang="en-US" sz="2000" dirty="0" smtClean="0">
                <a:latin typeface="Times New Roman" pitchFamily="18" charset="0"/>
                <a:cs typeface="Times New Roman" pitchFamily="18" charset="0"/>
              </a:rPr>
              <a:t> et al (2008) and were modified depending upon the requirements of our model and applied geographically to all Louisiana parishes. </a:t>
            </a:r>
          </a:p>
          <a:p>
            <a:pPr algn="l">
              <a:buFont typeface="Wingdings" pitchFamily="2" charset="2"/>
              <a:buChar char="Ø"/>
              <a:defRPr/>
            </a:pPr>
            <a:endParaRPr lang="en-US" sz="2000" dirty="0" smtClean="0">
              <a:latin typeface="Times New Roman" pitchFamily="18" charset="0"/>
              <a:cs typeface="Times New Roman" pitchFamily="18" charset="0"/>
            </a:endParaRPr>
          </a:p>
          <a:p>
            <a:pPr algn="l">
              <a:buFont typeface="Wingdings" pitchFamily="2" charset="2"/>
              <a:buChar char="Ø"/>
              <a:defRPr/>
            </a:pPr>
            <a:r>
              <a:rPr lang="en-US" sz="2000" dirty="0" smtClean="0">
                <a:latin typeface="Times New Roman" pitchFamily="18" charset="0"/>
                <a:cs typeface="Times New Roman" pitchFamily="18" charset="0"/>
              </a:rPr>
              <a:t> Data sources:</a:t>
            </a:r>
          </a:p>
          <a:p>
            <a:pPr marL="457200" indent="-457200" algn="l">
              <a:buFontTx/>
              <a:buAutoNum type="alphaLcParenR"/>
              <a:defRPr/>
            </a:pPr>
            <a:r>
              <a:rPr lang="en-US" sz="2000" dirty="0" smtClean="0">
                <a:latin typeface="Times New Roman" pitchFamily="18" charset="0"/>
                <a:cs typeface="Times New Roman" pitchFamily="18" charset="0"/>
              </a:rPr>
              <a:t>Audited Financial Statements</a:t>
            </a:r>
          </a:p>
          <a:p>
            <a:pPr marL="457200" indent="-457200" algn="l">
              <a:buFontTx/>
              <a:buAutoNum type="alphaLcParenR"/>
              <a:defRPr/>
            </a:pPr>
            <a:r>
              <a:rPr lang="en-US" sz="2000" dirty="0" smtClean="0">
                <a:latin typeface="Times New Roman" pitchFamily="18" charset="0"/>
                <a:cs typeface="Times New Roman" pitchFamily="18" charset="0"/>
              </a:rPr>
              <a:t>Bureau of Economic Analysis</a:t>
            </a:r>
          </a:p>
          <a:p>
            <a:pPr marL="457200" indent="-457200" algn="l">
              <a:buFontTx/>
              <a:buAutoNum type="alphaLcParenR"/>
              <a:defRPr/>
            </a:pPr>
            <a:r>
              <a:rPr lang="en-US" sz="2000" dirty="0" smtClean="0">
                <a:latin typeface="Times New Roman" pitchFamily="18" charset="0"/>
                <a:cs typeface="Times New Roman" pitchFamily="18" charset="0"/>
              </a:rPr>
              <a:t>U.S. Census Bureau</a:t>
            </a:r>
          </a:p>
          <a:p>
            <a:pPr marL="457200" indent="-457200" algn="l">
              <a:buFontTx/>
              <a:buAutoNum type="alphaLcParenR"/>
              <a:defRPr/>
            </a:pPr>
            <a:r>
              <a:rPr lang="en-US" sz="2000" dirty="0" smtClean="0">
                <a:latin typeface="Times New Roman" pitchFamily="18" charset="0"/>
                <a:cs typeface="Times New Roman" pitchFamily="18" charset="0"/>
              </a:rPr>
              <a:t> Department of Education</a:t>
            </a:r>
          </a:p>
          <a:p>
            <a:pPr algn="l">
              <a:spcBef>
                <a:spcPts val="1800"/>
              </a:spcBef>
              <a:buFont typeface="Wingdings" pitchFamily="2" charset="2"/>
              <a:buChar char="Ø"/>
              <a:defRPr/>
            </a:pPr>
            <a:r>
              <a:rPr lang="en-US" sz="2000" dirty="0" smtClean="0">
                <a:latin typeface="Times New Roman" pitchFamily="18" charset="0"/>
                <a:cs typeface="Times New Roman" pitchFamily="18" charset="0"/>
              </a:rPr>
              <a:t> Within the fiscal module, different expenditure equation data on public safety, public works, general government and health and welfare sectors were estimated.</a:t>
            </a:r>
            <a:endParaRPr lang="en-US" sz="2400" dirty="0" smtClean="0">
              <a:latin typeface="Times New Roman" pitchFamily="18" charset="0"/>
              <a:cs typeface="Times New Roman" pitchFamily="18" charset="0"/>
            </a:endParaRPr>
          </a:p>
          <a:p>
            <a:pPr>
              <a:defRPr/>
            </a:pPr>
            <a:endParaRPr lang="en-US" sz="2400" u="sng" dirty="0" smtClean="0"/>
          </a:p>
          <a:p>
            <a:pPr>
              <a:defRPr/>
            </a:pPr>
            <a:endParaRPr lang="en-US" sz="2400" u="sng" dirty="0" smtClean="0"/>
          </a:p>
          <a:p>
            <a:pPr>
              <a:defRPr/>
            </a:pPr>
            <a:endParaRPr lang="en-US" sz="2400" dirty="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685800" y="228600"/>
            <a:ext cx="7772400" cy="533400"/>
          </a:xfrm>
        </p:spPr>
        <p:txBody>
          <a:bodyPr/>
          <a:lstStyle/>
          <a:p>
            <a:r>
              <a:rPr lang="en-US" sz="3400" smtClean="0">
                <a:solidFill>
                  <a:srgbClr val="00B050"/>
                </a:solidFill>
                <a:latin typeface="Times New Roman" pitchFamily="18" charset="0"/>
                <a:cs typeface="Times New Roman" pitchFamily="18" charset="0"/>
              </a:rPr>
              <a:t>Methodology</a:t>
            </a:r>
          </a:p>
        </p:txBody>
      </p:sp>
      <p:sp>
        <p:nvSpPr>
          <p:cNvPr id="11267" name="Subtitle 3"/>
          <p:cNvSpPr>
            <a:spLocks noGrp="1"/>
          </p:cNvSpPr>
          <p:nvPr>
            <p:ph type="subTitle" idx="1"/>
          </p:nvPr>
        </p:nvSpPr>
        <p:spPr>
          <a:xfrm>
            <a:off x="152400" y="990600"/>
            <a:ext cx="8534400" cy="4953000"/>
          </a:xfrm>
        </p:spPr>
        <p:txBody>
          <a:bodyPr/>
          <a:lstStyle/>
          <a:p>
            <a:pPr algn="l">
              <a:buFont typeface="Wingdings" pitchFamily="2" charset="2"/>
              <a:buChar char="Ø"/>
            </a:pPr>
            <a:r>
              <a:rPr lang="en-US" sz="2400" smtClean="0">
                <a:latin typeface="Times New Roman" pitchFamily="18" charset="0"/>
                <a:cs typeface="Times New Roman" pitchFamily="18" charset="0"/>
              </a:rPr>
              <a:t> </a:t>
            </a:r>
            <a:r>
              <a:rPr lang="en-US" sz="2000" smtClean="0">
                <a:latin typeface="Times New Roman" pitchFamily="18" charset="0"/>
                <a:cs typeface="Times New Roman" pitchFamily="18" charset="0"/>
              </a:rPr>
              <a:t>Four expenditure equations were estimated. Every equation is a function of several specific variables from all Louisiana parishes. </a:t>
            </a:r>
          </a:p>
          <a:p>
            <a:pPr algn="l"/>
            <a:endParaRPr lang="en-US" sz="2000" smtClean="0">
              <a:latin typeface="Times New Roman" pitchFamily="18" charset="0"/>
              <a:cs typeface="Times New Roman" pitchFamily="18" charset="0"/>
            </a:endParaRPr>
          </a:p>
          <a:p>
            <a:pPr algn="l">
              <a:buFont typeface="Wingdings" pitchFamily="2" charset="2"/>
              <a:buChar char="Ø"/>
            </a:pPr>
            <a:r>
              <a:rPr lang="en-US" sz="2000" smtClean="0">
                <a:latin typeface="Times New Roman" pitchFamily="18" charset="0"/>
                <a:cs typeface="Times New Roman" pitchFamily="18" charset="0"/>
              </a:rPr>
              <a:t> These equations were estimated by a cross-section Ordinary Least Square (OLS) model as a base control with quantile regression, and spatial autoregressive model regressions also estimated.</a:t>
            </a:r>
          </a:p>
          <a:p>
            <a:pPr algn="l">
              <a:buFont typeface="Wingdings" pitchFamily="2" charset="2"/>
              <a:buChar char="Ø"/>
            </a:pPr>
            <a:endParaRPr lang="en-US" sz="2000" smtClean="0">
              <a:latin typeface="Times New Roman" pitchFamily="18" charset="0"/>
              <a:cs typeface="Times New Roman" pitchFamily="18" charset="0"/>
            </a:endParaRPr>
          </a:p>
          <a:p>
            <a:pPr algn="l">
              <a:buFont typeface="Wingdings" pitchFamily="2" charset="2"/>
              <a:buChar char="Ø"/>
            </a:pPr>
            <a:r>
              <a:rPr lang="en-US" sz="2000" smtClean="0">
                <a:latin typeface="Times New Roman" pitchFamily="18" charset="0"/>
                <a:cs typeface="Times New Roman" pitchFamily="18" charset="0"/>
              </a:rPr>
              <a:t> We applied OLS regression and quantile regression using STATA, and spatial regression using MATLAB. </a:t>
            </a:r>
          </a:p>
          <a:p>
            <a:pPr algn="l">
              <a:buFont typeface="Wingdings" pitchFamily="2" charset="2"/>
              <a:buChar char="Ø"/>
            </a:pPr>
            <a:endParaRPr lang="en-US" sz="2000" smtClean="0">
              <a:latin typeface="Times New Roman" pitchFamily="18" charset="0"/>
              <a:cs typeface="Times New Roman" pitchFamily="18" charset="0"/>
            </a:endParaRPr>
          </a:p>
          <a:p>
            <a:pPr algn="l">
              <a:buFont typeface="Wingdings" pitchFamily="2" charset="2"/>
              <a:buChar char="Ø"/>
            </a:pPr>
            <a:r>
              <a:rPr lang="en-US" sz="2000" smtClean="0">
                <a:latin typeface="Times New Roman" pitchFamily="18" charset="0"/>
                <a:cs typeface="Times New Roman" pitchFamily="18" charset="0"/>
              </a:rPr>
              <a:t>  Base year of estimation is 2007.</a:t>
            </a:r>
            <a:endParaRPr lang="en-US" sz="2400" smtClean="0">
              <a:latin typeface="Times New Roman" pitchFamily="18" charset="0"/>
              <a:cs typeface="Times New Roman" pitchFamily="18" charset="0"/>
            </a:endParaRPr>
          </a:p>
          <a:p>
            <a:endParaRPr lang="en-US" sz="2400" u="sng" smtClean="0"/>
          </a:p>
          <a:p>
            <a:endParaRPr lang="en-US" sz="2400" u="sng" smtClean="0"/>
          </a:p>
          <a:p>
            <a:endParaRPr lang="en-US" sz="240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685800" y="228600"/>
            <a:ext cx="7772400" cy="533400"/>
          </a:xfrm>
        </p:spPr>
        <p:txBody>
          <a:bodyPr/>
          <a:lstStyle/>
          <a:p>
            <a:r>
              <a:rPr lang="en-US" sz="3400" smtClean="0">
                <a:solidFill>
                  <a:srgbClr val="00B050"/>
                </a:solidFill>
                <a:latin typeface="Times New Roman" pitchFamily="18" charset="0"/>
                <a:cs typeface="Times New Roman" pitchFamily="18" charset="0"/>
              </a:rPr>
              <a:t>Empirical Specifications</a:t>
            </a:r>
          </a:p>
        </p:txBody>
      </p:sp>
      <p:sp>
        <p:nvSpPr>
          <p:cNvPr id="9219" name="Subtitle 3"/>
          <p:cNvSpPr>
            <a:spLocks noGrp="1"/>
          </p:cNvSpPr>
          <p:nvPr>
            <p:ph type="subTitle" idx="1"/>
          </p:nvPr>
        </p:nvSpPr>
        <p:spPr>
          <a:xfrm>
            <a:off x="152400" y="990600"/>
            <a:ext cx="8534400" cy="4953000"/>
          </a:xfrm>
        </p:spPr>
        <p:txBody>
          <a:bodyPr/>
          <a:lstStyle/>
          <a:p>
            <a:pPr marL="457200" indent="-457200" algn="l">
              <a:buFont typeface="Wingdings" pitchFamily="2" charset="2"/>
              <a:buChar char="Ø"/>
              <a:defRPr/>
            </a:pPr>
            <a:r>
              <a:rPr lang="en-US" sz="2000" dirty="0" smtClean="0">
                <a:latin typeface="Times New Roman" pitchFamily="18" charset="0"/>
                <a:cs typeface="Times New Roman" pitchFamily="18" charset="0"/>
              </a:rPr>
              <a:t> Four different expenditure equations that were estimated for comparison are:</a:t>
            </a:r>
          </a:p>
          <a:p>
            <a:pPr marL="457200" indent="-457200" algn="l">
              <a:defRPr/>
            </a:pPr>
            <a:endParaRPr lang="en-US" sz="2000" dirty="0" smtClean="0">
              <a:latin typeface="Times New Roman" pitchFamily="18" charset="0"/>
              <a:cs typeface="Times New Roman" pitchFamily="18" charset="0"/>
            </a:endParaRPr>
          </a:p>
          <a:p>
            <a:pPr marL="457200" indent="-457200" algn="l">
              <a:buFontTx/>
              <a:buAutoNum type="arabicParenR"/>
              <a:defRPr/>
            </a:pPr>
            <a:r>
              <a:rPr lang="en-US" sz="2000" dirty="0" err="1" smtClean="0">
                <a:latin typeface="Times New Roman" pitchFamily="18" charset="0"/>
                <a:cs typeface="Times New Roman" pitchFamily="18" charset="0"/>
              </a:rPr>
              <a:t>lnpcgg</a:t>
            </a:r>
            <a:r>
              <a:rPr lang="en-US" sz="2000" dirty="0" smtClean="0">
                <a:latin typeface="Times New Roman" pitchFamily="18" charset="0"/>
                <a:cs typeface="Times New Roman" pitchFamily="18" charset="0"/>
              </a:rPr>
              <a:t> = </a:t>
            </a:r>
            <a:r>
              <a:rPr lang="en-US" sz="2000" i="1" dirty="0" smtClean="0">
                <a:latin typeface="Times New Roman" pitchFamily="18" charset="0"/>
                <a:cs typeface="Times New Roman" pitchFamily="18" charset="0"/>
              </a:rPr>
              <a:t>f</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lnpcasdv</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lnpcretsl</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lnpcin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lnpurb</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lnarblndnsty</a:t>
            </a:r>
            <a:r>
              <a:rPr lang="en-US" sz="2000" dirty="0" smtClean="0">
                <a:latin typeface="Times New Roman" pitchFamily="18" charset="0"/>
                <a:cs typeface="Times New Roman" pitchFamily="18" charset="0"/>
              </a:rPr>
              <a:t>)</a:t>
            </a:r>
          </a:p>
          <a:p>
            <a:pPr marL="457200" indent="-457200" algn="l">
              <a:defRPr/>
            </a:pPr>
            <a:endParaRPr lang="en-US" sz="2000" dirty="0" smtClean="0">
              <a:latin typeface="Times New Roman" pitchFamily="18" charset="0"/>
              <a:cs typeface="Times New Roman" pitchFamily="18" charset="0"/>
            </a:endParaRPr>
          </a:p>
          <a:p>
            <a:pPr marL="457200" indent="-457200" algn="l">
              <a:buFontTx/>
              <a:buAutoNum type="arabicParenR"/>
              <a:defRPr/>
            </a:pPr>
            <a:r>
              <a:rPr lang="en-US" sz="2000" dirty="0" err="1" smtClean="0">
                <a:latin typeface="Times New Roman" pitchFamily="18" charset="0"/>
                <a:cs typeface="Times New Roman" pitchFamily="18" charset="0"/>
              </a:rPr>
              <a:t>lnpchw</a:t>
            </a:r>
            <a:r>
              <a:rPr lang="en-US" sz="2000" dirty="0" smtClean="0">
                <a:latin typeface="Times New Roman" pitchFamily="18" charset="0"/>
                <a:cs typeface="Times New Roman" pitchFamily="18" charset="0"/>
              </a:rPr>
              <a:t> = </a:t>
            </a:r>
            <a:r>
              <a:rPr lang="en-US" sz="2000" i="1" dirty="0" smtClean="0">
                <a:latin typeface="Times New Roman" pitchFamily="18" charset="0"/>
                <a:cs typeface="Times New Roman" pitchFamily="18" charset="0"/>
              </a:rPr>
              <a:t>f</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lnpcasdv</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lnpcretsl</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lnpcin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lnpafam</a:t>
            </a:r>
            <a:r>
              <a:rPr lang="en-US" sz="2000" dirty="0" smtClean="0">
                <a:latin typeface="Times New Roman" pitchFamily="18" charset="0"/>
                <a:cs typeface="Times New Roman" pitchFamily="18" charset="0"/>
              </a:rPr>
              <a:t>)</a:t>
            </a:r>
          </a:p>
          <a:p>
            <a:pPr marL="457200" indent="-457200" algn="l">
              <a:defRPr/>
            </a:pPr>
            <a:endParaRPr lang="en-US" sz="2000" dirty="0" smtClean="0">
              <a:latin typeface="Times New Roman" pitchFamily="18" charset="0"/>
              <a:cs typeface="Times New Roman" pitchFamily="18" charset="0"/>
            </a:endParaRPr>
          </a:p>
          <a:p>
            <a:pPr marL="457200" indent="-457200" algn="l">
              <a:buFontTx/>
              <a:buAutoNum type="arabicParenR"/>
              <a:defRPr/>
            </a:pPr>
            <a:r>
              <a:rPr lang="en-US" sz="2000" dirty="0" err="1" smtClean="0">
                <a:latin typeface="Times New Roman" pitchFamily="18" charset="0"/>
                <a:cs typeface="Times New Roman" pitchFamily="18" charset="0"/>
              </a:rPr>
              <a:t>lnpcps</a:t>
            </a:r>
            <a:r>
              <a:rPr lang="en-US" sz="2000" dirty="0" smtClean="0">
                <a:latin typeface="Times New Roman" pitchFamily="18" charset="0"/>
                <a:cs typeface="Times New Roman" pitchFamily="18" charset="0"/>
              </a:rPr>
              <a:t> = </a:t>
            </a:r>
            <a:r>
              <a:rPr lang="en-US" sz="2000" i="1" dirty="0" smtClean="0">
                <a:latin typeface="Times New Roman" pitchFamily="18" charset="0"/>
                <a:cs typeface="Times New Roman" pitchFamily="18" charset="0"/>
              </a:rPr>
              <a:t>f</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lnpcasdv</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lnpcretsl</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lnpcin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lnpafam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lnarblndnsty</a:t>
            </a:r>
            <a:r>
              <a:rPr lang="en-US" sz="2000" dirty="0" smtClean="0">
                <a:latin typeface="Times New Roman" pitchFamily="18" charset="0"/>
                <a:cs typeface="Times New Roman" pitchFamily="18" charset="0"/>
              </a:rPr>
              <a:t>)</a:t>
            </a:r>
          </a:p>
          <a:p>
            <a:pPr marL="457200" indent="-457200" algn="l">
              <a:defRPr/>
            </a:pPr>
            <a:endParaRPr lang="en-US" sz="2000" dirty="0" smtClean="0">
              <a:latin typeface="Times New Roman" pitchFamily="18" charset="0"/>
              <a:cs typeface="Times New Roman" pitchFamily="18" charset="0"/>
            </a:endParaRPr>
          </a:p>
          <a:p>
            <a:pPr marL="457200" indent="-457200" algn="l">
              <a:buFontTx/>
              <a:buAutoNum type="arabicParenR"/>
              <a:defRPr/>
            </a:pPr>
            <a:r>
              <a:rPr lang="en-US" sz="2000" dirty="0" err="1" smtClean="0">
                <a:latin typeface="Times New Roman" pitchFamily="18" charset="0"/>
                <a:cs typeface="Times New Roman" pitchFamily="18" charset="0"/>
              </a:rPr>
              <a:t>lnpcgg</a:t>
            </a:r>
            <a:r>
              <a:rPr lang="en-US" sz="2000" dirty="0" smtClean="0">
                <a:latin typeface="Times New Roman" pitchFamily="18" charset="0"/>
                <a:cs typeface="Times New Roman" pitchFamily="18" charset="0"/>
              </a:rPr>
              <a:t> = </a:t>
            </a:r>
            <a:r>
              <a:rPr lang="en-US" sz="2000" i="1" dirty="0" smtClean="0">
                <a:latin typeface="Times New Roman" pitchFamily="18" charset="0"/>
                <a:cs typeface="Times New Roman" pitchFamily="18" charset="0"/>
              </a:rPr>
              <a:t>f</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lnpcasdv</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lnpcretsl</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lnpcin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lnpurb</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lnarblndnsty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lnpclcrdml</a:t>
            </a:r>
            <a:r>
              <a:rPr lang="en-US" sz="2000" dirty="0" smtClean="0">
                <a:latin typeface="Times New Roman" pitchFamily="18" charset="0"/>
                <a:cs typeface="Times New Roman" pitchFamily="18" charset="0"/>
              </a:rPr>
              <a:t>)</a:t>
            </a:r>
          </a:p>
          <a:p>
            <a:pPr marL="457200" indent="-457200" algn="l">
              <a:buFontTx/>
              <a:buAutoNum type="arabicParenR"/>
              <a:defRPr/>
            </a:pPr>
            <a:endParaRPr lang="en-US" sz="2000" dirty="0" smtClean="0">
              <a:latin typeface="Times New Roman" pitchFamily="18" charset="0"/>
              <a:cs typeface="Times New Roman" pitchFamily="18" charset="0"/>
            </a:endParaRPr>
          </a:p>
          <a:p>
            <a:pPr algn="l">
              <a:defRPr/>
            </a:pPr>
            <a:endParaRPr lang="en-US" sz="2000" dirty="0" smtClean="0">
              <a:latin typeface="Times New Roman" pitchFamily="18" charset="0"/>
              <a:cs typeface="Times New Roman" pitchFamily="18" charset="0"/>
            </a:endParaRPr>
          </a:p>
          <a:p>
            <a:pPr algn="l">
              <a:defRPr/>
            </a:pPr>
            <a:endParaRPr lang="en-US" sz="2400" dirty="0" smtClean="0">
              <a:latin typeface="Times New Roman" pitchFamily="18" charset="0"/>
              <a:cs typeface="Times New Roman" pitchFamily="18" charset="0"/>
            </a:endParaRPr>
          </a:p>
          <a:p>
            <a:pPr>
              <a:defRPr/>
            </a:pPr>
            <a:endParaRPr lang="en-US" sz="2400" u="sng" dirty="0" smtClean="0"/>
          </a:p>
          <a:p>
            <a:pPr>
              <a:defRPr/>
            </a:pPr>
            <a:endParaRPr lang="en-US" sz="2400" u="sng" dirty="0" smtClean="0"/>
          </a:p>
          <a:p>
            <a:pPr>
              <a:defRPr/>
            </a:pPr>
            <a:endParaRPr lang="en-US" sz="2400" dirty="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85800" y="228600"/>
            <a:ext cx="7772400" cy="533400"/>
          </a:xfrm>
        </p:spPr>
        <p:txBody>
          <a:bodyPr/>
          <a:lstStyle/>
          <a:p>
            <a:r>
              <a:rPr lang="en-US" sz="3200" smtClean="0">
                <a:solidFill>
                  <a:srgbClr val="00B050"/>
                </a:solidFill>
                <a:latin typeface="Times New Roman" pitchFamily="18" charset="0"/>
                <a:cs typeface="Times New Roman" pitchFamily="18" charset="0"/>
              </a:rPr>
              <a:t>Performances Evaluation and Comparison</a:t>
            </a:r>
          </a:p>
        </p:txBody>
      </p:sp>
      <p:sp>
        <p:nvSpPr>
          <p:cNvPr id="9219" name="Subtitle 3"/>
          <p:cNvSpPr>
            <a:spLocks noGrp="1"/>
          </p:cNvSpPr>
          <p:nvPr>
            <p:ph type="subTitle" idx="1"/>
          </p:nvPr>
        </p:nvSpPr>
        <p:spPr>
          <a:xfrm>
            <a:off x="152400" y="990600"/>
            <a:ext cx="8534400" cy="4953000"/>
          </a:xfrm>
        </p:spPr>
        <p:txBody>
          <a:bodyPr/>
          <a:lstStyle/>
          <a:p>
            <a:pPr algn="l">
              <a:buFont typeface="Wingdings" pitchFamily="2" charset="2"/>
              <a:buChar char="Ø"/>
              <a:defRPr/>
            </a:pPr>
            <a:r>
              <a:rPr lang="en-US" sz="24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Forecast performances were evaluated based on the procedures outlined in Johnson, Otto and </a:t>
            </a:r>
            <a:r>
              <a:rPr lang="en-US" sz="2000" dirty="0" err="1" smtClean="0">
                <a:latin typeface="Times New Roman" pitchFamily="18" charset="0"/>
                <a:cs typeface="Times New Roman" pitchFamily="18" charset="0"/>
              </a:rPr>
              <a:t>Deller</a:t>
            </a:r>
            <a:r>
              <a:rPr lang="en-US" sz="2000" dirty="0" smtClean="0">
                <a:latin typeface="Times New Roman" pitchFamily="18" charset="0"/>
                <a:cs typeface="Times New Roman" pitchFamily="18" charset="0"/>
              </a:rPr>
              <a:t> (2006), and </a:t>
            </a:r>
            <a:r>
              <a:rPr lang="en-US" sz="2000" dirty="0" err="1" smtClean="0">
                <a:latin typeface="Times New Roman" pitchFamily="18" charset="0"/>
                <a:cs typeface="Times New Roman" pitchFamily="18" charset="0"/>
              </a:rPr>
              <a:t>Kovalyova</a:t>
            </a:r>
            <a:r>
              <a:rPr lang="en-US" sz="2000" dirty="0" smtClean="0">
                <a:latin typeface="Times New Roman" pitchFamily="18" charset="0"/>
                <a:cs typeface="Times New Roman" pitchFamily="18" charset="0"/>
              </a:rPr>
              <a:t> and Johnson (2006).</a:t>
            </a:r>
          </a:p>
          <a:p>
            <a:pPr algn="l">
              <a:buFont typeface="Wingdings" pitchFamily="2" charset="2"/>
              <a:buChar char="Ø"/>
              <a:defRPr/>
            </a:pPr>
            <a:endParaRPr lang="en-US" sz="2000" dirty="0" smtClean="0">
              <a:latin typeface="Times New Roman" pitchFamily="18" charset="0"/>
              <a:cs typeface="Times New Roman" pitchFamily="18" charset="0"/>
            </a:endParaRPr>
          </a:p>
          <a:p>
            <a:pPr algn="l">
              <a:buFont typeface="Wingdings" pitchFamily="2" charset="2"/>
              <a:buChar char="Ø"/>
              <a:defRPr/>
            </a:pPr>
            <a:r>
              <a:rPr lang="en-US" sz="2000" dirty="0" smtClean="0">
                <a:latin typeface="Times New Roman" pitchFamily="18" charset="0"/>
                <a:cs typeface="Times New Roman" pitchFamily="18" charset="0"/>
              </a:rPr>
              <a:t> The performance of estimators is compared on the basis of quantitative evaluation methods.  These methods include analysis of:</a:t>
            </a:r>
          </a:p>
          <a:p>
            <a:pPr marL="457200" indent="-457200" algn="l">
              <a:buFontTx/>
              <a:buAutoNum type="alphaLcParenR"/>
              <a:defRPr/>
            </a:pPr>
            <a:r>
              <a:rPr lang="en-US" sz="2000" dirty="0" smtClean="0">
                <a:latin typeface="Times New Roman" pitchFamily="18" charset="0"/>
                <a:cs typeface="Times New Roman" pitchFamily="18" charset="0"/>
              </a:rPr>
              <a:t>mean simulation error (ME), </a:t>
            </a:r>
          </a:p>
          <a:p>
            <a:pPr marL="457200" indent="-457200" algn="l">
              <a:buFontTx/>
              <a:buAutoNum type="alphaLcParenR"/>
              <a:defRPr/>
            </a:pPr>
            <a:r>
              <a:rPr lang="en-US" sz="2000" dirty="0" smtClean="0">
                <a:latin typeface="Times New Roman" pitchFamily="18" charset="0"/>
                <a:cs typeface="Times New Roman" pitchFamily="18" charset="0"/>
              </a:rPr>
              <a:t>mean percent error (MPE), </a:t>
            </a:r>
          </a:p>
          <a:p>
            <a:pPr marL="457200" indent="-457200" algn="l">
              <a:buFontTx/>
              <a:buAutoNum type="alphaLcParenR"/>
              <a:defRPr/>
            </a:pPr>
            <a:r>
              <a:rPr lang="en-US" sz="2000" dirty="0" smtClean="0">
                <a:latin typeface="Times New Roman" pitchFamily="18" charset="0"/>
                <a:cs typeface="Times New Roman" pitchFamily="18" charset="0"/>
              </a:rPr>
              <a:t>mean absolute error (MAE), </a:t>
            </a:r>
          </a:p>
          <a:p>
            <a:pPr marL="457200" indent="-457200" algn="l">
              <a:buFontTx/>
              <a:buAutoNum type="alphaLcParenR"/>
              <a:defRPr/>
            </a:pPr>
            <a:r>
              <a:rPr lang="en-US" sz="2000" dirty="0" smtClean="0">
                <a:latin typeface="Times New Roman" pitchFamily="18" charset="0"/>
                <a:cs typeface="Times New Roman" pitchFamily="18" charset="0"/>
              </a:rPr>
              <a:t>mean absolute percent error (MAPE), </a:t>
            </a:r>
          </a:p>
          <a:p>
            <a:pPr marL="457200" indent="-457200" algn="l">
              <a:buFontTx/>
              <a:buAutoNum type="alphaLcParenR"/>
              <a:defRPr/>
            </a:pPr>
            <a:r>
              <a:rPr lang="en-US" sz="2000" dirty="0" smtClean="0">
                <a:latin typeface="Times New Roman" pitchFamily="18" charset="0"/>
                <a:cs typeface="Times New Roman" pitchFamily="18" charset="0"/>
              </a:rPr>
              <a:t>mean square error (MSE), </a:t>
            </a:r>
          </a:p>
          <a:p>
            <a:pPr marL="457200" indent="-457200" algn="l">
              <a:buFontTx/>
              <a:buAutoNum type="alphaLcParenR"/>
              <a:defRPr/>
            </a:pPr>
            <a:r>
              <a:rPr lang="en-US" sz="2000" dirty="0" smtClean="0">
                <a:latin typeface="Times New Roman" pitchFamily="18" charset="0"/>
                <a:cs typeface="Times New Roman" pitchFamily="18" charset="0"/>
              </a:rPr>
              <a:t>root mean square error (RMSE), </a:t>
            </a:r>
          </a:p>
          <a:p>
            <a:pPr marL="457200" indent="-457200" algn="l">
              <a:buFontTx/>
              <a:buAutoNum type="alphaLcParenR"/>
              <a:defRPr/>
            </a:pPr>
            <a:r>
              <a:rPr lang="en-US" sz="2000" dirty="0" smtClean="0">
                <a:latin typeface="Times New Roman" pitchFamily="18" charset="0"/>
                <a:cs typeface="Times New Roman" pitchFamily="18" charset="0"/>
              </a:rPr>
              <a:t>root mean square percent error (RMSPE), </a:t>
            </a:r>
          </a:p>
          <a:p>
            <a:pPr marL="457200" indent="-457200" algn="l">
              <a:buFontTx/>
              <a:buAutoNum type="alphaLcParenR"/>
              <a:defRPr/>
            </a:pPr>
            <a:r>
              <a:rPr lang="en-US" sz="2000" dirty="0" smtClean="0">
                <a:latin typeface="Times New Roman" pitchFamily="18" charset="0"/>
                <a:cs typeface="Times New Roman" pitchFamily="18" charset="0"/>
              </a:rPr>
              <a:t>and </a:t>
            </a:r>
            <a:r>
              <a:rPr lang="en-US" sz="2000" dirty="0" err="1" smtClean="0">
                <a:latin typeface="Times New Roman" pitchFamily="18" charset="0"/>
                <a:cs typeface="Times New Roman" pitchFamily="18" charset="0"/>
              </a:rPr>
              <a:t>Theil’s</a:t>
            </a:r>
            <a:r>
              <a:rPr lang="en-US" sz="2000" dirty="0" smtClean="0">
                <a:latin typeface="Times New Roman" pitchFamily="18" charset="0"/>
                <a:cs typeface="Times New Roman" pitchFamily="18" charset="0"/>
              </a:rPr>
              <a:t> coefficient U1 and U2</a:t>
            </a:r>
            <a:endParaRPr lang="en-US" sz="2400" u="sng" dirty="0" smtClean="0">
              <a:latin typeface="Times New Roman" pitchFamily="18" charset="0"/>
              <a:cs typeface="Times New Roman" pitchFamily="18" charset="0"/>
            </a:endParaRPr>
          </a:p>
          <a:p>
            <a:pPr>
              <a:defRPr/>
            </a:pPr>
            <a:endParaRPr lang="en-US" sz="2400" u="sng" dirty="0" smtClean="0"/>
          </a:p>
          <a:p>
            <a:pPr>
              <a:defRPr/>
            </a:pPr>
            <a:endParaRPr lang="en-US" sz="2400" dirty="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1_WhiteCropsLive2">
  <a:themeElements>
    <a:clrScheme name="1_WhiteCropsLiv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WhiteCropsLive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WhiteCropsLiv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WhiteCropsLive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WhiteCropsLive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WhiteCropsLive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WhiteCropsLive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WhiteCropsLive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WhiteCropsLive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WhiteCropsLive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WhiteCropsLive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WhiteCropsLive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WhiteCropsLive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WhiteCropsLive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WhiteCropsLive2">
  <a:themeElements>
    <a:clrScheme name="WhiteCropsLiv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WhiteCropsLive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WhiteCropsLiv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WhiteCropsLive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WhiteCropsLive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WhiteCropsLive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WhiteCropsLive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WhiteCropsLive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WhiteCropsLive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WhiteCropsLive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WhiteCropsLive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WhiteCropsLive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WhiteCropsLive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WhiteCropsLive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WhiteCropsLive2">
  <a:themeElements>
    <a:clrScheme name="2_WhiteCropsLiv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WhiteCropsLive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WhiteCropsLiv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WhiteCropsLive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WhiteCropsLive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WhiteCropsLive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WhiteCropsLive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WhiteCropsLive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WhiteCropsLive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WhiteCropsLive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WhiteCropsLive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WhiteCropsLive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WhiteCropsLive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WhiteCropsLive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WhiteCropsLive2">
  <a:themeElements>
    <a:clrScheme name="3_WhiteCropsLiv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WhiteCropsLive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WhiteCropsLiv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WhiteCropsLive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WhiteCropsLive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WhiteCropsLive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WhiteCropsLive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WhiteCropsLive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WhiteCropsLive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WhiteCropsLive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WhiteCropsLive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WhiteCropsLive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WhiteCropsLive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WhiteCropsLive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MMS</Template>
  <TotalTime>3204</TotalTime>
  <Words>1595</Words>
  <Application>Microsoft Office PowerPoint</Application>
  <PresentationFormat>On-screen Show (4:3)</PresentationFormat>
  <Paragraphs>668</Paragraphs>
  <Slides>17</Slides>
  <Notes>17</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17</vt:i4>
      </vt:variant>
    </vt:vector>
  </HeadingPairs>
  <TitlesOfParts>
    <vt:vector size="25" baseType="lpstr">
      <vt:lpstr>Arial</vt:lpstr>
      <vt:lpstr>Calibri</vt:lpstr>
      <vt:lpstr>Times New Roman</vt:lpstr>
      <vt:lpstr>Wingdings</vt:lpstr>
      <vt:lpstr>1_WhiteCropsLive2</vt:lpstr>
      <vt:lpstr>WhiteCropsLive2</vt:lpstr>
      <vt:lpstr>2_WhiteCropsLive2</vt:lpstr>
      <vt:lpstr>3_WhiteCropsLive2</vt:lpstr>
      <vt:lpstr>     Estimating Labor Force and Fiscal Modules for Coastal Louisiana Economies: Extension of the COMPAS Modeling Framework   Presented by: Arun Adhikari Dr. J Matthew Fannin  Projected Funded Through Cooperative Agreement with Minerals Management Service,  US Dept of Interior </vt:lpstr>
      <vt:lpstr>Outline</vt:lpstr>
      <vt:lpstr>Introduction</vt:lpstr>
      <vt:lpstr>Background and Overview of COMPAS Modeling</vt:lpstr>
      <vt:lpstr>Background and Overview of COMPAS Modeling</vt:lpstr>
      <vt:lpstr>Data</vt:lpstr>
      <vt:lpstr>Methodology</vt:lpstr>
      <vt:lpstr>Empirical Specifications</vt:lpstr>
      <vt:lpstr>Performances Evaluation and Comparison</vt:lpstr>
      <vt:lpstr>Models Discussion</vt:lpstr>
      <vt:lpstr>Results</vt:lpstr>
      <vt:lpstr>Results</vt:lpstr>
      <vt:lpstr>Slide 13</vt:lpstr>
      <vt:lpstr>Results</vt:lpstr>
      <vt:lpstr>Major Results</vt:lpstr>
      <vt:lpstr>Concluding Remarks</vt:lpstr>
      <vt:lpstr>Thank You</vt:lpstr>
    </vt:vector>
  </TitlesOfParts>
  <Company>Louisiana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Scatter Plots</dc:title>
  <dc:creator>aadhik2</dc:creator>
  <cp:lastModifiedBy>Guest</cp:lastModifiedBy>
  <cp:revision>293</cp:revision>
  <dcterms:created xsi:type="dcterms:W3CDTF">2008-09-27T15:47:41Z</dcterms:created>
  <dcterms:modified xsi:type="dcterms:W3CDTF">2010-05-28T17:34:04Z</dcterms:modified>
</cp:coreProperties>
</file>