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54" r:id="rId4"/>
  </p:sldMasterIdLst>
  <p:notesMasterIdLst>
    <p:notesMasterId r:id="rId23"/>
  </p:notesMasterIdLst>
  <p:handoutMasterIdLst>
    <p:handoutMasterId r:id="rId24"/>
  </p:handoutMasterIdLst>
  <p:sldIdLst>
    <p:sldId id="271" r:id="rId5"/>
    <p:sldId id="297" r:id="rId6"/>
    <p:sldId id="258" r:id="rId7"/>
    <p:sldId id="324" r:id="rId8"/>
    <p:sldId id="325" r:id="rId9"/>
    <p:sldId id="326" r:id="rId10"/>
    <p:sldId id="317" r:id="rId11"/>
    <p:sldId id="256" r:id="rId12"/>
    <p:sldId id="307" r:id="rId13"/>
    <p:sldId id="316" r:id="rId14"/>
    <p:sldId id="327" r:id="rId15"/>
    <p:sldId id="330" r:id="rId16"/>
    <p:sldId id="310" r:id="rId17"/>
    <p:sldId id="331" r:id="rId18"/>
    <p:sldId id="329" r:id="rId19"/>
    <p:sldId id="323" r:id="rId20"/>
    <p:sldId id="328" r:id="rId21"/>
    <p:sldId id="29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>
        <p:scale>
          <a:sx n="75" d="100"/>
          <a:sy n="75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7FA099-3199-475C-93A3-1EA79B1CD52D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887EE7E-2C36-49DE-8CC0-246642143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2188D7-ECE1-4CE1-B78D-BBEC3C04093E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1DE39B-C4C0-4BF0-96DB-562C7625D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DEF5B7-DEDA-4AAA-97F0-DD8168B3E107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DEF5B7-DEDA-4AAA-97F0-DD8168B3E107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DEF5B7-DEDA-4AAA-97F0-DD8168B3E107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19738" y="274638"/>
            <a:ext cx="1685925" cy="5505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4910138" cy="5505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97238" cy="417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6838" y="1600200"/>
            <a:ext cx="3298825" cy="417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19738" y="274638"/>
            <a:ext cx="1685925" cy="5505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4910138" cy="5505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8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8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64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64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13861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8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8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97238" cy="417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6838" y="1600200"/>
            <a:ext cx="3298825" cy="417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64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64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WhiteEnv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635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748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6748463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  <p:bldP spid="4301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0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30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WhiteEnv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635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748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6748463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hiteTitle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1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71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hiteTitle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00200"/>
            <a:ext cx="8458200" cy="533400"/>
          </a:xfrm>
        </p:spPr>
        <p:txBody>
          <a:bodyPr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Measuring the Fiscal Health of Local Coastal Government Economies: Implications for Economic and Disaster Resiliency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John D. Barreca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J. Matthew Fannin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CNREP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May, 28, 2010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 Results</a:t>
            </a:r>
          </a:p>
        </p:txBody>
      </p:sp>
      <p:sp>
        <p:nvSpPr>
          <p:cNvPr id="16387" name="Subtitle 3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534400" cy="4648200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 2. Descriptive Statistics for Financial Ratios and Macroeconomic Factors</a:t>
            </a:r>
            <a:r>
              <a:rPr lang="en-US" sz="2000" dirty="0" smtClean="0"/>
              <a:t> 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1237" y="1747837"/>
            <a:ext cx="45815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</a:t>
            </a:r>
          </a:p>
        </p:txBody>
      </p:sp>
      <p:sp>
        <p:nvSpPr>
          <p:cNvPr id="8195" name="Subtitle 3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5344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Model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 Financial Ratio =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β0 + β1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 LAG +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 LAGSQ +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 GDP +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 ASVN +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β5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 DMG +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Log Financial Ratio - log transform of ratios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Log LAG -  log transform of one-year lag of the ratio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Log LAGSQ - log transform of the square of the LAG variable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Log GDP - log transform of annual per capita GDP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Log ASVN - log transform of annual per capita assessed valuation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Log DMG - log transform of annual per capita value of the parish damage (2004 and 2005)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Model run as double-log random effects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</a:t>
            </a:r>
          </a:p>
        </p:txBody>
      </p:sp>
      <p:sp>
        <p:nvSpPr>
          <p:cNvPr id="8195" name="Subtitle 3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5344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Change Model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 Financial Ratio = β0 + β1 INITIAL + β2 INITIALSQ + β3 ΔGDP + β4 ΔASVN + β5 ΔDMG + ε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Δ Financial Ratio represented the difference between the 2004 value and the 2007 value of one of the ratios from Table 1;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INITIAL represented the initial 2004 value of the ratio used as the dependent variable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INITIALSQ represented the square of the INITIAL variable previously discussed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ΔGDP represented the difference between the per capita GDP in 2004 and the per capita GDP in 2007 for each parish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ΔASVN represented the difference between the per capita value of the assessed valuation in 2004 and per capita value of the assessed valuation in 2007 for each parish annual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ΔDMG represented the per capita value of the  parish damage expense resulting from the year 2005 tropical events (Katrina, Rita, and Cindy).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487362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 Results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 3. Expected Signs for Each Combination of Ratios and Independent Variables</a:t>
            </a:r>
            <a:endParaRPr lang="en-US" dirty="0" smtClean="0"/>
          </a:p>
        </p:txBody>
      </p:sp>
      <p:pic>
        <p:nvPicPr>
          <p:cNvPr id="24" name="Picture 2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4727" y="2615565"/>
            <a:ext cx="4614545" cy="162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487362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 Results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 4. GLS Estimation of Financial Ratios Models</a:t>
            </a:r>
            <a:endParaRPr lang="en-US" dirty="0" smtClean="0"/>
          </a:p>
        </p:txBody>
      </p:sp>
      <p:pic>
        <p:nvPicPr>
          <p:cNvPr id="22" name="Picture 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914400"/>
            <a:ext cx="5943600" cy="546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487362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 Results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 5. Estimation of Financial Ratios Models Using Changes</a:t>
            </a:r>
            <a:endParaRPr lang="en-US" dirty="0" smtClean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914400"/>
            <a:ext cx="5943600" cy="524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 Concluding Statements</a:t>
            </a:r>
          </a:p>
        </p:txBody>
      </p:sp>
      <p:sp>
        <p:nvSpPr>
          <p:cNvPr id="19459" name="Subtitle 3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534400" cy="4953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Limitations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Lagged variable may be causing endogeneity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Effects of 2008 hurricanes cannot be determined at present due to certain data having not yet been published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Further research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Explore other regression methods (between estimator)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Attempt to improve methods and reduce the endogeneity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Acquire more years of data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400" u="sng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Policy Implications</a:t>
            </a:r>
          </a:p>
        </p:txBody>
      </p:sp>
      <p:sp>
        <p:nvSpPr>
          <p:cNvPr id="19459" name="Subtitle 3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534400" cy="4953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Relative growth of GDP and Employment</a:t>
            </a:r>
          </a:p>
          <a:p>
            <a:pPr lvl="1"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Parish leaders should examine the causes for this occurrence </a:t>
            </a:r>
          </a:p>
          <a:p>
            <a:pPr lvl="1"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Determine if a policy change could provide increased growth</a:t>
            </a:r>
          </a:p>
          <a:p>
            <a:pPr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Highest contributing and highest growing industry sectors. </a:t>
            </a:r>
          </a:p>
          <a:p>
            <a:pPr lvl="1"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Often mining or chemical, petroleum, and coal products manufacturing were the biggest sectors. </a:t>
            </a:r>
          </a:p>
          <a:p>
            <a:pPr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Hurricane damage variable was found to be significant </a:t>
            </a:r>
          </a:p>
          <a:p>
            <a:pPr lvl="1"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Hurricanes affect a parish’s financial situation. </a:t>
            </a:r>
          </a:p>
          <a:p>
            <a:pPr lvl="1"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Decision makers from coastal parish should prepare </a:t>
            </a:r>
          </a:p>
          <a:p>
            <a:pPr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Using financial ratios </a:t>
            </a:r>
          </a:p>
          <a:p>
            <a:pPr lvl="1"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Compare one’s parish to similar parishes</a:t>
            </a:r>
          </a:p>
          <a:p>
            <a:pPr lvl="1" algn="l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2400" u="sng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r>
              <a:rPr lang="en-US" sz="8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157413"/>
          </a:xfrm>
        </p:spPr>
        <p:txBody>
          <a:bodyPr/>
          <a:lstStyle/>
          <a:p>
            <a:pPr>
              <a:buFontTx/>
              <a:buNone/>
            </a:pPr>
            <a:endParaRPr lang="en-US" sz="44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Questions/Comments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Louisiana has been hit by several severe hurricanes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Destroyed large portions of the Louisiana coastline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Brought about tremendous costs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Historically, local governments have been reimbursed for all or nearly all of the disaster relief costs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2005 hurricanes, 100% of costs, but more recently 75% (eventually 90%) (Harper and Dyer, 2008)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Reimbursement does not come immediately, and local governments have to carry these costs 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Little research has been done to determine the effects of these short-term financial burdens on fiscal health</a:t>
            </a:r>
          </a:p>
          <a:p>
            <a:pPr>
              <a:spcBef>
                <a:spcPct val="0"/>
              </a:spcBef>
              <a:buFont typeface="Wingdings" pitchFamily="2" charset="2"/>
              <a:buChar char="v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001000" cy="4953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 Research Objective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Using GDP and other economic indicators, evaluate the factors that drive the variation in the financial health of local governments in Louisiana.</a:t>
            </a:r>
          </a:p>
          <a:p>
            <a:pPr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Specific Research Objectives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(1) Develop and test methods of estimating local area GDP, to determine which method is the most appropriate form of estimation.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(2) Estimate the effect of selected economic indicators on the fiscal health of parish governments.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1 Methods</a:t>
            </a:r>
          </a:p>
        </p:txBody>
      </p:sp>
      <p:sp>
        <p:nvSpPr>
          <p:cNvPr id="8195" name="Subtitle 3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5344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GDP is the preferred metric because of its comprehensive nature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Three methods were developed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earnings was disclosed, we used first method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earnings not disclosed, we used second method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 1. Comparison across All Parishes, Industries, and Years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3469" y="4114800"/>
            <a:ext cx="5657063" cy="78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1 Results</a:t>
            </a:r>
          </a:p>
        </p:txBody>
      </p:sp>
      <p:sp>
        <p:nvSpPr>
          <p:cNvPr id="8195" name="Subtitle 3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534400" cy="46482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2. Identification of Highest Contributing Sectors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8931" y="1709735"/>
            <a:ext cx="4106138" cy="390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1 Limitations</a:t>
            </a:r>
          </a:p>
        </p:txBody>
      </p:sp>
      <p:sp>
        <p:nvSpPr>
          <p:cNvPr id="8195" name="Subtitle 3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5344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Most of the time, variation in the GDP estimates was driven by the state-wide average industrial productivity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parish industrial productivity varied greatly from statewide average, forecast accuracy was reduced. 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Otherwise, the variation in GDP estimates was driven by the variation in the industrial earnings mix of the parish.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corporate earnings varied greatly from statewide average, this would also reduce forecast accuracy. 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study requires very detailed data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Should these data sources become unavailable (or less detailed) in the future, estimating county-level GDP using the methods contained here will be limited.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</a:t>
            </a:r>
          </a:p>
        </p:txBody>
      </p:sp>
      <p:sp>
        <p:nvSpPr>
          <p:cNvPr id="9219" name="Subtitle 3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5344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Primary literature basis for research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(Wang, Dennis, and Tu, 2007)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(Cohen, 2008)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Literature shortcomings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Neither of the studies analyzed one-time events, such as hurricanes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Our research checks the relative sensitivity of the financial ratios to one-time events as well as to annual economic factors.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</a:t>
            </a:r>
          </a:p>
        </p:txBody>
      </p:sp>
      <p:sp>
        <p:nvSpPr>
          <p:cNvPr id="8195" name="Subtitle 3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5344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Ratio Analysis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Profitability ratios  - measure ability to efficiently utilize resources and finance growth (ROE, ROA)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Liquidity ratios - indicate an organization’s ability to meet its short-term financial obligations (CR)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Capital structure (or leverage) ratios - point toward how much an organization uses debt to fund its activities (D/E) 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Performance ratios -  relate revenues and expenses (AT, OR)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Taken together, these provide a good measure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47800"/>
            <a:ext cx="52006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2 Methods</a:t>
            </a:r>
          </a:p>
        </p:txBody>
      </p:sp>
      <p:sp>
        <p:nvSpPr>
          <p:cNvPr id="14339" name="Subtitle 3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534400" cy="4648200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Table 1: Ratio Formulas</a:t>
            </a:r>
            <a:r>
              <a:rPr lang="en-US" sz="1400" dirty="0" smtClean="0"/>
              <a:t> </a:t>
            </a:r>
            <a:endParaRPr lang="en-US" sz="2400" dirty="0" smtClean="0"/>
          </a:p>
          <a:p>
            <a:r>
              <a:rPr lang="en-US" sz="2000" dirty="0" smtClean="0"/>
              <a:t> 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hiteCropsLive2">
  <a:themeElements>
    <a:clrScheme name="1_WhiteCropsLive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WhiteCropsLiv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hiteCropsLiv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hiteCropsLive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hiteCropsLive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hiteCropsLive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hiteCropsLive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hiteCropsLive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teCropsLive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teCropsLive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teCropsLive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teCropsLive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teCropsLive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teCropsLive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hiteCropsLive2">
  <a:themeElements>
    <a:clrScheme name="WhiteCropsLive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hiteCropsLiv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hiteCropsLiv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CropsLive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CropsLive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CropsLive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CropsLive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CropsLive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CropsLive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CropsLive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CropsLive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CropsLive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CropsLive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CropsLive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WhiteCropsLive2">
  <a:themeElements>
    <a:clrScheme name="2_WhiteCropsLive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WhiteCropsLiv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WhiteCropsLiv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hiteCropsLive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hiteCropsLive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hiteCropsLive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hiteCropsLive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hiteCropsLive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teCropsLive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teCropsLive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teCropsLive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teCropsLive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teCropsLive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teCropsLive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WhiteCropsLive2">
  <a:themeElements>
    <a:clrScheme name="3_WhiteCropsLive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WhiteCropsLiv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WhiteCropsLiv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hiteCropsLive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hiteCropsLive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hiteCropsLive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hiteCropsLive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hiteCropsLive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hiteCropsLive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hiteCropsLive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hiteCropsLive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hiteCropsLive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hiteCropsLive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hiteCropsLive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MMS</Template>
  <TotalTime>3438</TotalTime>
  <Words>928</Words>
  <Application>Microsoft Office PowerPoint</Application>
  <PresentationFormat>On-screen Show (4:3)</PresentationFormat>
  <Paragraphs>106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1_WhiteCropsLive2</vt:lpstr>
      <vt:lpstr>WhiteCropsLive2</vt:lpstr>
      <vt:lpstr>2_WhiteCropsLive2</vt:lpstr>
      <vt:lpstr>3_WhiteCropsLive2</vt:lpstr>
      <vt:lpstr>      Measuring the Fiscal Health of Local Coastal Government Economies: Implications for Economic and Disaster Resiliency  John D. Barreca J. Matthew Fannin  CNREP May, 28, 2010  </vt:lpstr>
      <vt:lpstr>Problem</vt:lpstr>
      <vt:lpstr>Objectives</vt:lpstr>
      <vt:lpstr>Chapter 1 Methods</vt:lpstr>
      <vt:lpstr>Chapter 1 Results</vt:lpstr>
      <vt:lpstr>Chapter 1 Limitations</vt:lpstr>
      <vt:lpstr>Chapter 2</vt:lpstr>
      <vt:lpstr>Chapter 2</vt:lpstr>
      <vt:lpstr>Chapter 2 Methods</vt:lpstr>
      <vt:lpstr>Chapter 2 Results</vt:lpstr>
      <vt:lpstr>Chapter 2</vt:lpstr>
      <vt:lpstr>Chapter 2</vt:lpstr>
      <vt:lpstr>Chapter 2 Results</vt:lpstr>
      <vt:lpstr>Chapter 2 Results</vt:lpstr>
      <vt:lpstr>Chapter 2 Results</vt:lpstr>
      <vt:lpstr>Chapter 2 Concluding Statements</vt:lpstr>
      <vt:lpstr>Policy Implications</vt:lpstr>
      <vt:lpstr>Thank You</vt:lpstr>
    </vt:vector>
  </TitlesOfParts>
  <Company>Louisiana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Scatter Plots</dc:title>
  <dc:creator>aadhik2</dc:creator>
  <cp:lastModifiedBy>mfannin</cp:lastModifiedBy>
  <cp:revision>298</cp:revision>
  <dcterms:created xsi:type="dcterms:W3CDTF">2008-09-27T15:47:41Z</dcterms:created>
  <dcterms:modified xsi:type="dcterms:W3CDTF">2010-05-28T15:02:26Z</dcterms:modified>
</cp:coreProperties>
</file>