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6" r:id="rId2"/>
    <p:sldId id="257" r:id="rId3"/>
    <p:sldId id="258" r:id="rId4"/>
    <p:sldId id="259" r:id="rId5"/>
    <p:sldId id="260" r:id="rId6"/>
    <p:sldId id="262" r:id="rId7"/>
    <p:sldId id="263" r:id="rId8"/>
    <p:sldId id="261" r:id="rId9"/>
    <p:sldId id="264" r:id="rId10"/>
    <p:sldId id="266" r:id="rId11"/>
    <p:sldId id="265"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5pPr>
    <a:lvl6pPr marL="2286000" algn="l" defTabSz="914400" rtl="0" eaLnBrk="1" latinLnBrk="0" hangingPunct="1">
      <a:defRPr sz="2400" kern="1200">
        <a:solidFill>
          <a:schemeClr val="tx1"/>
        </a:solidFill>
        <a:latin typeface="Arial" charset="0"/>
        <a:ea typeface="ＭＳ Ｐゴシック" pitchFamily="121" charset="-128"/>
        <a:cs typeface="+mn-cs"/>
      </a:defRPr>
    </a:lvl6pPr>
    <a:lvl7pPr marL="2743200" algn="l" defTabSz="914400" rtl="0" eaLnBrk="1" latinLnBrk="0" hangingPunct="1">
      <a:defRPr sz="2400" kern="1200">
        <a:solidFill>
          <a:schemeClr val="tx1"/>
        </a:solidFill>
        <a:latin typeface="Arial" charset="0"/>
        <a:ea typeface="ＭＳ Ｐゴシック" pitchFamily="121" charset="-128"/>
        <a:cs typeface="+mn-cs"/>
      </a:defRPr>
    </a:lvl7pPr>
    <a:lvl8pPr marL="3200400" algn="l" defTabSz="914400" rtl="0" eaLnBrk="1" latinLnBrk="0" hangingPunct="1">
      <a:defRPr sz="2400" kern="1200">
        <a:solidFill>
          <a:schemeClr val="tx1"/>
        </a:solidFill>
        <a:latin typeface="Arial" charset="0"/>
        <a:ea typeface="ＭＳ Ｐゴシック" pitchFamily="121" charset="-128"/>
        <a:cs typeface="+mn-cs"/>
      </a:defRPr>
    </a:lvl8pPr>
    <a:lvl9pPr marL="3657600" algn="l" defTabSz="914400" rtl="0" eaLnBrk="1" latinLnBrk="0" hangingPunct="1">
      <a:defRPr sz="2400" kern="1200">
        <a:solidFill>
          <a:schemeClr val="tx1"/>
        </a:solidFill>
        <a:latin typeface="Arial" charset="0"/>
        <a:ea typeface="ＭＳ Ｐゴシック" pitchFamily="12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1" d="100"/>
          <a:sy n="71" d="100"/>
        </p:scale>
        <p:origin x="-8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1BD3A236-BB84-497E-AAB0-31FB0CF06BDC}"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2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2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2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2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2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6C1CCD-39CD-432C-A293-9F102735A055}" type="slidenum">
              <a:rPr lang="en-US"/>
              <a:pPr/>
              <a:t>1</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1" name="Picture 9" descr="LSUpp5a"/>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5" name="Rectangle 3"/>
          <p:cNvSpPr>
            <a:spLocks noGrp="1" noChangeArrowheads="1"/>
          </p:cNvSpPr>
          <p:nvPr>
            <p:ph type="ctrTitle"/>
          </p:nvPr>
        </p:nvSpPr>
        <p:spPr>
          <a:xfrm>
            <a:off x="381000" y="609600"/>
            <a:ext cx="8458200" cy="1143000"/>
          </a:xfrm>
        </p:spPr>
        <p:txBody>
          <a:bodyPr/>
          <a:lstStyle>
            <a:lvl1pPr algn="r">
              <a:defRPr/>
            </a:lvl1pPr>
          </a:lstStyle>
          <a:p>
            <a:r>
              <a:rPr lang="en-US" smtClean="0"/>
              <a:t>Click to edit Master title style</a:t>
            </a:r>
            <a:endParaRPr lang="en-US"/>
          </a:p>
        </p:txBody>
      </p:sp>
      <p:sp>
        <p:nvSpPr>
          <p:cNvPr id="3076" name="Rectangle 4"/>
          <p:cNvSpPr>
            <a:spLocks noGrp="1" noChangeArrowheads="1"/>
          </p:cNvSpPr>
          <p:nvPr>
            <p:ph type="subTitle" idx="1"/>
          </p:nvPr>
        </p:nvSpPr>
        <p:spPr>
          <a:xfrm>
            <a:off x="381000" y="2057400"/>
            <a:ext cx="8458200" cy="1219200"/>
          </a:xfrm>
        </p:spPr>
        <p:txBody>
          <a:bodyPr/>
          <a:lstStyle>
            <a:lvl1pPr marL="0" indent="0" algn="r">
              <a:buFontTx/>
              <a:buNone/>
              <a:defRPr sz="2400">
                <a:solidFill>
                  <a:schemeClr val="accent1"/>
                </a:solidFill>
              </a:defRPr>
            </a:lvl1pPr>
          </a:lstStyle>
          <a:p>
            <a:r>
              <a:rPr lang="en-US" smtClean="0"/>
              <a:t>Click to edit Master subtitle style</a:t>
            </a:r>
            <a:endParaRPr lang="en-US"/>
          </a:p>
        </p:txBody>
      </p:sp>
      <p:sp>
        <p:nvSpPr>
          <p:cNvPr id="3077" name="Rectangle 5"/>
          <p:cNvSpPr>
            <a:spLocks noGrp="1" noChangeArrowheads="1"/>
          </p:cNvSpPr>
          <p:nvPr>
            <p:ph type="dt" sz="half" idx="2"/>
          </p:nvPr>
        </p:nvSpPr>
        <p:spPr>
          <a:xfrm>
            <a:off x="381000" y="6248400"/>
            <a:ext cx="2209800" cy="457200"/>
          </a:xfrm>
        </p:spPr>
        <p:txBody>
          <a:bodyPr/>
          <a:lstStyle>
            <a:lvl1pPr>
              <a:defRPr>
                <a:solidFill>
                  <a:schemeClr val="accent1"/>
                </a:solidFill>
              </a:defRPr>
            </a:lvl1pPr>
          </a:lstStyle>
          <a:p>
            <a:endParaRPr lang="en-US" dirty="0"/>
          </a:p>
        </p:txBody>
      </p:sp>
      <p:sp>
        <p:nvSpPr>
          <p:cNvPr id="3078" name="Rectangle 6"/>
          <p:cNvSpPr>
            <a:spLocks noGrp="1" noChangeArrowheads="1"/>
          </p:cNvSpPr>
          <p:nvPr>
            <p:ph type="ftr" sz="quarter" idx="3"/>
          </p:nvPr>
        </p:nvSpPr>
        <p:spPr>
          <a:xfrm>
            <a:off x="2819400" y="6248400"/>
            <a:ext cx="3886200" cy="457200"/>
          </a:xfrm>
        </p:spPr>
        <p:txBody>
          <a:bodyPr/>
          <a:lstStyle>
            <a:lvl1pPr>
              <a:defRPr>
                <a:solidFill>
                  <a:schemeClr val="accent1"/>
                </a:solidFill>
              </a:defRPr>
            </a:lvl1pPr>
          </a:lstStyle>
          <a:p>
            <a:endParaRPr lang="en-US" dirty="0"/>
          </a:p>
        </p:txBody>
      </p:sp>
      <p:sp>
        <p:nvSpPr>
          <p:cNvPr id="3079" name="Rectangle 7"/>
          <p:cNvSpPr>
            <a:spLocks noGrp="1" noChangeArrowheads="1"/>
          </p:cNvSpPr>
          <p:nvPr>
            <p:ph type="sldNum" sz="quarter" idx="4"/>
          </p:nvPr>
        </p:nvSpPr>
        <p:spPr>
          <a:xfrm>
            <a:off x="6934200" y="6248400"/>
            <a:ext cx="1905000" cy="457200"/>
          </a:xfrm>
        </p:spPr>
        <p:txBody>
          <a:bodyPr/>
          <a:lstStyle>
            <a:lvl1pPr>
              <a:defRPr>
                <a:solidFill>
                  <a:schemeClr val="accent1"/>
                </a:solidFill>
              </a:defRPr>
            </a:lvl1pPr>
          </a:lstStyle>
          <a:p>
            <a:fld id="{ED66C520-4A67-4195-97CA-DEFFEE97E42B}"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4B8490D-9275-4D71-8B58-D9227EF94F3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FB9BA86-2E6F-49CD-A921-6A815AC6A5A2}"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D424F28-8094-4B16-8B2A-FD11E49F1230}"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93CF6D8-24B3-4966-8E34-56DF81F95A3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72F93CB-2D0B-499E-8E2E-AD450322DD91}"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A448588A-2DB1-44E5-8283-1031651B078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563E1387-5889-4EEB-87DC-643A6CEBE7D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9774AC3-6EEC-45E1-B994-EE2D1A5BD44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0D2B4C2-4E92-4918-8F90-DBBA001E680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9FE279E-E9A1-4137-840B-2DBA2129C67F}"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LSUpp5b"/>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286000" y="63246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solidFill>
                  <a:schemeClr val="bg2"/>
                </a:solidFill>
              </a:defRPr>
            </a:lvl1pPr>
          </a:lstStyle>
          <a:p>
            <a:endParaRPr lang="en-US" dirty="0"/>
          </a:p>
        </p:txBody>
      </p:sp>
      <p:sp>
        <p:nvSpPr>
          <p:cNvPr id="1029" name="Rectangle 5"/>
          <p:cNvSpPr>
            <a:spLocks noGrp="1" noChangeArrowheads="1"/>
          </p:cNvSpPr>
          <p:nvPr>
            <p:ph type="ftr" sz="quarter" idx="3"/>
          </p:nvPr>
        </p:nvSpPr>
        <p:spPr bwMode="auto">
          <a:xfrm>
            <a:off x="4419600" y="632460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defRPr sz="1200">
                <a:solidFill>
                  <a:schemeClr val="bg2"/>
                </a:solidFill>
              </a:defRPr>
            </a:lvl1pPr>
          </a:lstStyle>
          <a:p>
            <a:endParaRPr lang="en-US" dirty="0"/>
          </a:p>
        </p:txBody>
      </p:sp>
      <p:sp>
        <p:nvSpPr>
          <p:cNvPr id="1030" name="Rectangle 6"/>
          <p:cNvSpPr>
            <a:spLocks noGrp="1" noChangeArrowheads="1"/>
          </p:cNvSpPr>
          <p:nvPr>
            <p:ph type="sldNum" sz="quarter" idx="4"/>
          </p:nvPr>
        </p:nvSpPr>
        <p:spPr bwMode="auto">
          <a:xfrm>
            <a:off x="7467600" y="6324600"/>
            <a:ext cx="990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solidFill>
                  <a:schemeClr val="bg2"/>
                </a:solidFill>
              </a:defRPr>
            </a:lvl1pPr>
          </a:lstStyle>
          <a:p>
            <a:fld id="{7E807DBD-34C5-4604-9301-A54B51CC2851}"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ea typeface="ＭＳ Ｐゴシック" pitchFamily="121" charset="-128"/>
        </a:defRPr>
      </a:lvl2pPr>
      <a:lvl3pPr algn="l" rtl="0" eaLnBrk="1" fontAlgn="base" hangingPunct="1">
        <a:spcBef>
          <a:spcPct val="0"/>
        </a:spcBef>
        <a:spcAft>
          <a:spcPct val="0"/>
        </a:spcAft>
        <a:defRPr sz="4400">
          <a:solidFill>
            <a:schemeClr val="tx2"/>
          </a:solidFill>
          <a:latin typeface="Arial" charset="0"/>
          <a:ea typeface="ＭＳ Ｐゴシック" pitchFamily="121" charset="-128"/>
        </a:defRPr>
      </a:lvl3pPr>
      <a:lvl4pPr algn="l" rtl="0" eaLnBrk="1" fontAlgn="base" hangingPunct="1">
        <a:spcBef>
          <a:spcPct val="0"/>
        </a:spcBef>
        <a:spcAft>
          <a:spcPct val="0"/>
        </a:spcAft>
        <a:defRPr sz="4400">
          <a:solidFill>
            <a:schemeClr val="tx2"/>
          </a:solidFill>
          <a:latin typeface="Arial" charset="0"/>
          <a:ea typeface="ＭＳ Ｐゴシック" pitchFamily="121" charset="-128"/>
        </a:defRPr>
      </a:lvl4pPr>
      <a:lvl5pPr algn="l" rtl="0" eaLnBrk="1" fontAlgn="base" hangingPunct="1">
        <a:spcBef>
          <a:spcPct val="0"/>
        </a:spcBef>
        <a:spcAft>
          <a:spcPct val="0"/>
        </a:spcAft>
        <a:defRPr sz="4400">
          <a:solidFill>
            <a:schemeClr val="tx2"/>
          </a:solidFill>
          <a:latin typeface="Arial" charset="0"/>
          <a:ea typeface="ＭＳ Ｐゴシック" pitchFamily="121" charset="-128"/>
        </a:defRPr>
      </a:lvl5pPr>
      <a:lvl6pPr marL="457200" algn="l" rtl="0" eaLnBrk="1" fontAlgn="base" hangingPunct="1">
        <a:spcBef>
          <a:spcPct val="0"/>
        </a:spcBef>
        <a:spcAft>
          <a:spcPct val="0"/>
        </a:spcAft>
        <a:defRPr sz="4400">
          <a:solidFill>
            <a:schemeClr val="tx2"/>
          </a:solidFill>
          <a:latin typeface="Arial" charset="0"/>
          <a:ea typeface="ＭＳ Ｐゴシック" pitchFamily="121" charset="-128"/>
        </a:defRPr>
      </a:lvl6pPr>
      <a:lvl7pPr marL="914400" algn="l" rtl="0" eaLnBrk="1" fontAlgn="base" hangingPunct="1">
        <a:spcBef>
          <a:spcPct val="0"/>
        </a:spcBef>
        <a:spcAft>
          <a:spcPct val="0"/>
        </a:spcAft>
        <a:defRPr sz="4400">
          <a:solidFill>
            <a:schemeClr val="tx2"/>
          </a:solidFill>
          <a:latin typeface="Arial" charset="0"/>
          <a:ea typeface="ＭＳ Ｐゴシック" pitchFamily="121" charset="-128"/>
        </a:defRPr>
      </a:lvl7pPr>
      <a:lvl8pPr marL="1371600" algn="l" rtl="0" eaLnBrk="1" fontAlgn="base" hangingPunct="1">
        <a:spcBef>
          <a:spcPct val="0"/>
        </a:spcBef>
        <a:spcAft>
          <a:spcPct val="0"/>
        </a:spcAft>
        <a:defRPr sz="4400">
          <a:solidFill>
            <a:schemeClr val="tx2"/>
          </a:solidFill>
          <a:latin typeface="Arial" charset="0"/>
          <a:ea typeface="ＭＳ Ｐゴシック" pitchFamily="121" charset="-128"/>
        </a:defRPr>
      </a:lvl8pPr>
      <a:lvl9pPr marL="1828800" algn="l" rtl="0" eaLnBrk="1" fontAlgn="base" hangingPunct="1">
        <a:spcBef>
          <a:spcPct val="0"/>
        </a:spcBef>
        <a:spcAft>
          <a:spcPct val="0"/>
        </a:spcAft>
        <a:defRPr sz="4400">
          <a:solidFill>
            <a:schemeClr val="tx2"/>
          </a:solidFill>
          <a:latin typeface="Arial" charset="0"/>
          <a:ea typeface="ＭＳ Ｐゴシック" pitchFamily="12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US" sz="3800" dirty="0" smtClean="0"/>
              <a:t>Population Response to Employment Growth in the Gulf Coast Region: Assessing the Oil and Gas Related Employment on Population Change</a:t>
            </a:r>
            <a:endParaRPr lang="en-US" sz="3800" dirty="0"/>
          </a:p>
        </p:txBody>
      </p:sp>
      <p:sp>
        <p:nvSpPr>
          <p:cNvPr id="2051" name="Rectangle 3"/>
          <p:cNvSpPr>
            <a:spLocks noGrp="1" noChangeArrowheads="1"/>
          </p:cNvSpPr>
          <p:nvPr>
            <p:ph type="subTitle" idx="1"/>
          </p:nvPr>
        </p:nvSpPr>
        <p:spPr>
          <a:xfrm>
            <a:off x="381000" y="2362200"/>
            <a:ext cx="8458200" cy="1219200"/>
          </a:xfrm>
        </p:spPr>
        <p:txBody>
          <a:bodyPr/>
          <a:lstStyle/>
          <a:p>
            <a:pPr algn="ctr"/>
            <a:r>
              <a:rPr lang="en-US" b="1" dirty="0" smtClean="0"/>
              <a:t>Troy C. Blanchard</a:t>
            </a:r>
            <a:endParaRPr lang="en-US" b="1" i="1" dirty="0" smtClean="0"/>
          </a:p>
          <a:p>
            <a:pPr algn="ctr"/>
            <a:r>
              <a:rPr lang="en-US" b="1" dirty="0" smtClean="0"/>
              <a:t>Brett Lehman</a:t>
            </a:r>
          </a:p>
          <a:p>
            <a:pPr algn="ctr"/>
            <a:r>
              <a:rPr lang="en-US" b="1" i="1" dirty="0" smtClean="0"/>
              <a:t>Department of Sociology</a:t>
            </a:r>
            <a:endParaRPr lang="en-US"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 Disaggregated Models</a:t>
            </a:r>
            <a:endParaRPr lang="en-US" dirty="0"/>
          </a:p>
        </p:txBody>
      </p:sp>
      <p:graphicFrame>
        <p:nvGraphicFramePr>
          <p:cNvPr id="4" name="Content Placeholder 3"/>
          <p:cNvGraphicFramePr>
            <a:graphicFrameLocks noGrp="1"/>
          </p:cNvGraphicFramePr>
          <p:nvPr>
            <p:ph idx="1"/>
          </p:nvPr>
        </p:nvGraphicFramePr>
        <p:xfrm>
          <a:off x="228600" y="1219200"/>
          <a:ext cx="8763000" cy="5303520"/>
        </p:xfrm>
        <a:graphic>
          <a:graphicData uri="http://schemas.openxmlformats.org/drawingml/2006/table">
            <a:tbl>
              <a:tblPr firstRow="1" bandRow="1">
                <a:tableStyleId>{5C22544A-7EE6-4342-B048-85BDC9FD1C3A}</a:tableStyleId>
              </a:tblPr>
              <a:tblGrid>
                <a:gridCol w="1981200"/>
                <a:gridCol w="2743200"/>
                <a:gridCol w="1847850"/>
                <a:gridCol w="2190750"/>
              </a:tblGrid>
              <a:tr h="1178473">
                <a:tc>
                  <a:txBody>
                    <a:bodyPr/>
                    <a:lstStyle/>
                    <a:p>
                      <a:r>
                        <a:rPr lang="en-US" sz="3600" dirty="0" smtClean="0"/>
                        <a:t>Age Group</a:t>
                      </a:r>
                    </a:p>
                  </a:txBody>
                  <a:tcPr/>
                </a:tc>
                <a:tc>
                  <a:txBody>
                    <a:bodyPr/>
                    <a:lstStyle/>
                    <a:p>
                      <a:pPr algn="r"/>
                      <a:endParaRPr lang="en-US" sz="3600" dirty="0" smtClean="0"/>
                    </a:p>
                    <a:p>
                      <a:pPr algn="r"/>
                      <a:r>
                        <a:rPr lang="en-US" sz="3600" dirty="0" smtClean="0"/>
                        <a:t>Coefficient</a:t>
                      </a:r>
                      <a:endParaRPr lang="en-US" sz="3600" dirty="0"/>
                    </a:p>
                  </a:txBody>
                  <a:tcPr/>
                </a:tc>
                <a:tc>
                  <a:txBody>
                    <a:bodyPr/>
                    <a:lstStyle/>
                    <a:p>
                      <a:pPr algn="r"/>
                      <a:endParaRPr lang="en-US" sz="3600" dirty="0" smtClean="0"/>
                    </a:p>
                    <a:p>
                      <a:pPr algn="r"/>
                      <a:r>
                        <a:rPr lang="en-US" sz="3600" dirty="0" smtClean="0"/>
                        <a:t>p-value</a:t>
                      </a:r>
                      <a:endParaRPr lang="en-US" sz="3600" dirty="0"/>
                    </a:p>
                  </a:txBody>
                  <a:tcPr/>
                </a:tc>
                <a:tc>
                  <a:txBody>
                    <a:bodyPr/>
                    <a:lstStyle/>
                    <a:p>
                      <a:pPr algn="r"/>
                      <a:endParaRPr lang="en-US" sz="3600" dirty="0" smtClean="0"/>
                    </a:p>
                    <a:p>
                      <a:pPr algn="r"/>
                      <a:r>
                        <a:rPr lang="en-US" sz="3600" dirty="0" smtClean="0"/>
                        <a:t>R2</a:t>
                      </a:r>
                      <a:endParaRPr lang="en-US" sz="3600" dirty="0"/>
                    </a:p>
                  </a:txBody>
                  <a:tcPr/>
                </a:tc>
              </a:tr>
              <a:tr h="1178473">
                <a:tc>
                  <a:txBody>
                    <a:bodyPr/>
                    <a:lstStyle/>
                    <a:p>
                      <a:r>
                        <a:rPr lang="en-US" sz="3600" dirty="0" smtClean="0"/>
                        <a:t>Age</a:t>
                      </a:r>
                      <a:r>
                        <a:rPr lang="en-US" sz="3600" baseline="0" dirty="0" smtClean="0"/>
                        <a:t> </a:t>
                      </a:r>
                    </a:p>
                    <a:p>
                      <a:r>
                        <a:rPr lang="en-US" sz="3600" baseline="0" dirty="0" smtClean="0"/>
                        <a:t>0-19</a:t>
                      </a:r>
                      <a:endParaRPr lang="en-US" sz="3600" dirty="0"/>
                    </a:p>
                  </a:txBody>
                  <a:tcPr/>
                </a:tc>
                <a:tc>
                  <a:txBody>
                    <a:bodyPr/>
                    <a:lstStyle/>
                    <a:p>
                      <a:pPr algn="r"/>
                      <a:r>
                        <a:rPr lang="en-US" sz="3600" dirty="0" smtClean="0"/>
                        <a:t>2.091</a:t>
                      </a:r>
                      <a:endParaRPr lang="en-US" sz="3600" dirty="0"/>
                    </a:p>
                  </a:txBody>
                  <a:tcPr/>
                </a:tc>
                <a:tc>
                  <a:txBody>
                    <a:bodyPr/>
                    <a:lstStyle/>
                    <a:p>
                      <a:pPr algn="r"/>
                      <a:r>
                        <a:rPr lang="en-US" sz="3600" dirty="0" smtClean="0"/>
                        <a:t>.0018</a:t>
                      </a:r>
                      <a:endParaRPr lang="en-US" sz="3600" dirty="0"/>
                    </a:p>
                  </a:txBody>
                  <a:tcPr/>
                </a:tc>
                <a:tc>
                  <a:txBody>
                    <a:bodyPr/>
                    <a:lstStyle/>
                    <a:p>
                      <a:pPr algn="r"/>
                      <a:r>
                        <a:rPr lang="en-US" sz="3600" dirty="0" smtClean="0"/>
                        <a:t>.82</a:t>
                      </a:r>
                      <a:endParaRPr lang="en-US" sz="3600" dirty="0"/>
                    </a:p>
                  </a:txBody>
                  <a:tcPr/>
                </a:tc>
              </a:tr>
              <a:tr h="1178473">
                <a:tc>
                  <a:txBody>
                    <a:bodyPr/>
                    <a:lstStyle/>
                    <a:p>
                      <a:r>
                        <a:rPr lang="en-US" sz="3600" dirty="0" smtClean="0"/>
                        <a:t>Age </a:t>
                      </a:r>
                    </a:p>
                    <a:p>
                      <a:r>
                        <a:rPr lang="en-US" sz="3600" dirty="0" smtClean="0"/>
                        <a:t>20-64</a:t>
                      </a:r>
                    </a:p>
                  </a:txBody>
                  <a:tcPr/>
                </a:tc>
                <a:tc>
                  <a:txBody>
                    <a:bodyPr/>
                    <a:lstStyle/>
                    <a:p>
                      <a:pPr algn="r"/>
                      <a:r>
                        <a:rPr lang="en-US" sz="3600" dirty="0" smtClean="0"/>
                        <a:t>3.121</a:t>
                      </a:r>
                      <a:endParaRPr lang="en-US" sz="3600" dirty="0"/>
                    </a:p>
                  </a:txBody>
                  <a:tcPr/>
                </a:tc>
                <a:tc>
                  <a:txBody>
                    <a:bodyPr/>
                    <a:lstStyle/>
                    <a:p>
                      <a:pPr algn="r"/>
                      <a:r>
                        <a:rPr lang="en-US" sz="3600" dirty="0" smtClean="0"/>
                        <a:t>.0075</a:t>
                      </a:r>
                      <a:endParaRPr lang="en-US" sz="3600" dirty="0"/>
                    </a:p>
                  </a:txBody>
                  <a:tcPr/>
                </a:tc>
                <a:tc>
                  <a:txBody>
                    <a:bodyPr/>
                    <a:lstStyle/>
                    <a:p>
                      <a:pPr algn="r"/>
                      <a:r>
                        <a:rPr lang="en-US" sz="3600" dirty="0" smtClean="0"/>
                        <a:t>.88</a:t>
                      </a:r>
                      <a:endParaRPr lang="en-US" sz="3600" dirty="0"/>
                    </a:p>
                  </a:txBody>
                  <a:tcPr/>
                </a:tc>
              </a:tr>
              <a:tr h="1722382">
                <a:tc>
                  <a:txBody>
                    <a:bodyPr/>
                    <a:lstStyle/>
                    <a:p>
                      <a:r>
                        <a:rPr lang="en-US" sz="3600" dirty="0" smtClean="0"/>
                        <a:t>Age 65 and Over</a:t>
                      </a:r>
                      <a:endParaRPr lang="en-US" sz="3600" dirty="0"/>
                    </a:p>
                  </a:txBody>
                  <a:tcPr/>
                </a:tc>
                <a:tc>
                  <a:txBody>
                    <a:bodyPr/>
                    <a:lstStyle/>
                    <a:p>
                      <a:pPr algn="r"/>
                      <a:r>
                        <a:rPr lang="en-US" sz="3600" dirty="0" smtClean="0"/>
                        <a:t>0.262</a:t>
                      </a:r>
                      <a:endParaRPr lang="en-US" sz="3600" dirty="0"/>
                    </a:p>
                  </a:txBody>
                  <a:tcPr/>
                </a:tc>
                <a:tc>
                  <a:txBody>
                    <a:bodyPr/>
                    <a:lstStyle/>
                    <a:p>
                      <a:pPr algn="r"/>
                      <a:r>
                        <a:rPr lang="en-US" sz="3600" dirty="0" smtClean="0"/>
                        <a:t>.1353</a:t>
                      </a:r>
                      <a:endParaRPr lang="en-US" sz="3600" dirty="0"/>
                    </a:p>
                  </a:txBody>
                  <a:tcPr/>
                </a:tc>
                <a:tc>
                  <a:txBody>
                    <a:bodyPr/>
                    <a:lstStyle/>
                    <a:p>
                      <a:pPr algn="r"/>
                      <a:r>
                        <a:rPr lang="en-US" sz="3600" dirty="0" smtClean="0"/>
                        <a:t>.84</a:t>
                      </a:r>
                      <a:endParaRPr lang="en-US" sz="36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533400" y="1371600"/>
            <a:ext cx="8153400" cy="5486400"/>
          </a:xfrm>
        </p:spPr>
        <p:txBody>
          <a:bodyPr/>
          <a:lstStyle/>
          <a:p>
            <a:r>
              <a:rPr lang="en-US" sz="2800" dirty="0" smtClean="0"/>
              <a:t>Growth in oil and gas employment in Gulf Coast counties is associated with population </a:t>
            </a:r>
            <a:r>
              <a:rPr lang="en-US" sz="2800" dirty="0" smtClean="0"/>
              <a:t>growth of specific demographics segments (</a:t>
            </a:r>
            <a:r>
              <a:rPr lang="en-US" sz="2800" dirty="0" smtClean="0"/>
              <a:t>less than 65)</a:t>
            </a:r>
            <a:r>
              <a:rPr lang="en-US" sz="2800" dirty="0" smtClean="0"/>
              <a:t>.</a:t>
            </a:r>
            <a:endParaRPr lang="en-US" sz="2800" dirty="0" smtClean="0"/>
          </a:p>
          <a:p>
            <a:r>
              <a:rPr lang="en-US" sz="2800" dirty="0" smtClean="0"/>
              <a:t>Suggests that new jobs may be attracting new residents directly or by creating vacancies in existing jobs.</a:t>
            </a:r>
          </a:p>
          <a:p>
            <a:r>
              <a:rPr lang="en-US" sz="2800" dirty="0" smtClean="0"/>
              <a:t>Next steps:</a:t>
            </a:r>
          </a:p>
          <a:p>
            <a:pPr lvl="1"/>
            <a:r>
              <a:rPr lang="en-US" sz="2000" dirty="0" smtClean="0"/>
              <a:t>Use shift component of shift-share analysis of population change as dependent variable to isolate locally driven population change.</a:t>
            </a:r>
          </a:p>
          <a:p>
            <a:pPr lvl="1"/>
            <a:r>
              <a:rPr lang="en-US" sz="2000" dirty="0" smtClean="0"/>
              <a:t>Integrate better controls for commuting.</a:t>
            </a:r>
          </a:p>
          <a:p>
            <a:pPr lvl="1"/>
            <a:r>
              <a:rPr lang="en-US" sz="2000" dirty="0" smtClean="0"/>
              <a:t>Examine changes in commuting as an outcome using data from the Longitudinal Employment Dynamics data from the U.S. Census Bureau.</a:t>
            </a:r>
          </a:p>
          <a:p>
            <a:endParaRPr lang="en-US"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 of Funding</a:t>
            </a:r>
            <a:endParaRPr lang="en-US" dirty="0"/>
          </a:p>
        </p:txBody>
      </p:sp>
      <p:sp>
        <p:nvSpPr>
          <p:cNvPr id="3" name="Content Placeholder 2"/>
          <p:cNvSpPr>
            <a:spLocks noGrp="1"/>
          </p:cNvSpPr>
          <p:nvPr>
            <p:ph idx="1"/>
          </p:nvPr>
        </p:nvSpPr>
        <p:spPr/>
        <p:txBody>
          <a:bodyPr/>
          <a:lstStyle/>
          <a:p>
            <a:r>
              <a:rPr lang="en-US" dirty="0" smtClean="0"/>
              <a:t>This research is part of a larger project funded by a cooperative agreement with the Minerals and Management Coastal Marine Institute (MMS09HQPA0005).</a:t>
            </a:r>
          </a:p>
          <a:p>
            <a:r>
              <a:rPr lang="en-US" dirty="0" smtClean="0"/>
              <a:t>The project is designed to assess the potential demographic and economic impact of oil and gas activity on the Gulf Coast Region with special attention to Louisiana.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Responses to Change in Oil and Gas Activity</a:t>
            </a:r>
            <a:endParaRPr lang="en-US" dirty="0"/>
          </a:p>
        </p:txBody>
      </p:sp>
      <p:sp>
        <p:nvSpPr>
          <p:cNvPr id="3" name="Content Placeholder 2"/>
          <p:cNvSpPr>
            <a:spLocks noGrp="1"/>
          </p:cNvSpPr>
          <p:nvPr>
            <p:ph idx="1"/>
          </p:nvPr>
        </p:nvSpPr>
        <p:spPr>
          <a:xfrm>
            <a:off x="533400" y="1600200"/>
            <a:ext cx="8458200" cy="4953000"/>
          </a:xfrm>
        </p:spPr>
        <p:txBody>
          <a:bodyPr/>
          <a:lstStyle/>
          <a:p>
            <a:r>
              <a:rPr lang="en-US" sz="3000" dirty="0" smtClean="0"/>
              <a:t>Sociologists have a long standing interest in the social impacts of economic growth in the energy sector.</a:t>
            </a:r>
          </a:p>
          <a:p>
            <a:pPr lvl="1"/>
            <a:r>
              <a:rPr lang="en-US" sz="2600" dirty="0" smtClean="0"/>
              <a:t>For example, does rapid economic growth in energy-related employment cause decreases in noneconomic well-being (e.g. higher crime rates, poor public health)?</a:t>
            </a:r>
          </a:p>
          <a:p>
            <a:r>
              <a:rPr lang="en-US" sz="3000" dirty="0" smtClean="0"/>
              <a:t>The key mechanism is that employment growth attracts new residents.</a:t>
            </a:r>
          </a:p>
          <a:p>
            <a:pPr lvl="1"/>
            <a:r>
              <a:rPr lang="en-US" sz="2600" dirty="0" smtClean="0"/>
              <a:t>The community loses cohesiveness and ability to address local problems.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Responses to Change in Oil and Gas Activity</a:t>
            </a:r>
            <a:endParaRPr lang="en-US" dirty="0"/>
          </a:p>
        </p:txBody>
      </p:sp>
      <p:sp>
        <p:nvSpPr>
          <p:cNvPr id="3" name="Content Placeholder 2"/>
          <p:cNvSpPr>
            <a:spLocks noGrp="1"/>
          </p:cNvSpPr>
          <p:nvPr>
            <p:ph idx="1"/>
          </p:nvPr>
        </p:nvSpPr>
        <p:spPr>
          <a:xfrm>
            <a:off x="685800" y="1676400"/>
            <a:ext cx="8153400" cy="4876800"/>
          </a:xfrm>
        </p:spPr>
        <p:txBody>
          <a:bodyPr/>
          <a:lstStyle/>
          <a:p>
            <a:r>
              <a:rPr lang="en-US" dirty="0" smtClean="0"/>
              <a:t>Regional economists also focus on this relationship.</a:t>
            </a:r>
          </a:p>
          <a:p>
            <a:r>
              <a:rPr lang="en-US" dirty="0" smtClean="0"/>
              <a:t>Key question: Does job creation benefit local residents?</a:t>
            </a:r>
          </a:p>
          <a:p>
            <a:pPr lvl="1"/>
            <a:r>
              <a:rPr lang="en-US" dirty="0" smtClean="0"/>
              <a:t>The addition of jobs may increase population (i.e. new jobs are taken by in-migrants).</a:t>
            </a:r>
          </a:p>
          <a:p>
            <a:pPr lvl="1"/>
            <a:r>
              <a:rPr lang="en-US" dirty="0" smtClean="0"/>
              <a:t>The addition of jobs may increase commuting (i.e. new jobs are taken by residents of nearby communities via commuting)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Responses to Change in Oil and Gas Activity</a:t>
            </a:r>
            <a:endParaRPr lang="en-US" dirty="0"/>
          </a:p>
        </p:txBody>
      </p:sp>
      <p:sp>
        <p:nvSpPr>
          <p:cNvPr id="3" name="Content Placeholder 2"/>
          <p:cNvSpPr>
            <a:spLocks noGrp="1"/>
          </p:cNvSpPr>
          <p:nvPr>
            <p:ph idx="1"/>
          </p:nvPr>
        </p:nvSpPr>
        <p:spPr>
          <a:xfrm>
            <a:off x="685800" y="1676400"/>
            <a:ext cx="8229600" cy="4419600"/>
          </a:xfrm>
        </p:spPr>
        <p:txBody>
          <a:bodyPr/>
          <a:lstStyle/>
          <a:p>
            <a:r>
              <a:rPr lang="en-US" sz="3000" dirty="0" smtClean="0"/>
              <a:t>Although this issue has been addressed for local markets in selected states (Regional Economists) and for the energy sector in the West (Sociologists), much less is known about how this relationship may work in the Oil and Gas Sector in the Gulf Coast region.</a:t>
            </a:r>
          </a:p>
          <a:p>
            <a:r>
              <a:rPr lang="en-US" sz="3000" dirty="0" smtClean="0"/>
              <a:t>In this paper, we explore this relationship.</a:t>
            </a:r>
          </a:p>
          <a:p>
            <a:pPr lvl="1"/>
            <a:r>
              <a:rPr lang="en-US" sz="2600" dirty="0" smtClean="0"/>
              <a:t>Research Question: Are changes in oil and gas related employment associated with population change in Gulf Coast counties/parishes? </a:t>
            </a:r>
            <a:endParaRPr lang="en-US"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lstStyle/>
          <a:p>
            <a:r>
              <a:rPr lang="en-US" dirty="0" smtClean="0"/>
              <a:t>Key Variables:</a:t>
            </a:r>
          </a:p>
          <a:p>
            <a:pPr lvl="1"/>
            <a:r>
              <a:rPr lang="en-US" dirty="0" smtClean="0"/>
              <a:t>Oil and Gas Employment</a:t>
            </a:r>
          </a:p>
          <a:p>
            <a:pPr lvl="2"/>
            <a:r>
              <a:rPr lang="en-US" dirty="0" smtClean="0"/>
              <a:t>WholeData 2000 and 2004</a:t>
            </a:r>
          </a:p>
          <a:p>
            <a:pPr lvl="2"/>
            <a:r>
              <a:rPr lang="en-US" dirty="0" smtClean="0"/>
              <a:t>Raw Change=Employment 2004 – Employment 2000</a:t>
            </a:r>
          </a:p>
          <a:p>
            <a:pPr lvl="1"/>
            <a:r>
              <a:rPr lang="en-US" dirty="0" smtClean="0"/>
              <a:t>Population Change</a:t>
            </a:r>
          </a:p>
          <a:p>
            <a:pPr lvl="2"/>
            <a:r>
              <a:rPr lang="en-US" dirty="0" smtClean="0"/>
              <a:t>U.S. Census Population Estimates 2000 and 2004</a:t>
            </a:r>
          </a:p>
          <a:p>
            <a:pPr lvl="2"/>
            <a:r>
              <a:rPr lang="en-US" dirty="0" smtClean="0"/>
              <a:t>Raw Change=Population 2004 – Population 2000</a:t>
            </a:r>
          </a:p>
          <a:p>
            <a:pPr lvl="2"/>
            <a:endParaRPr lang="en-US" dirty="0" smtClean="0"/>
          </a:p>
          <a:p>
            <a:pPr lvl="2"/>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Analysis</a:t>
            </a:r>
            <a:endParaRPr lang="en-US" dirty="0"/>
          </a:p>
        </p:txBody>
      </p:sp>
      <p:sp>
        <p:nvSpPr>
          <p:cNvPr id="3" name="Content Placeholder 2"/>
          <p:cNvSpPr>
            <a:spLocks noGrp="1"/>
          </p:cNvSpPr>
          <p:nvPr>
            <p:ph idx="1"/>
          </p:nvPr>
        </p:nvSpPr>
        <p:spPr>
          <a:xfrm>
            <a:off x="685800" y="1295400"/>
            <a:ext cx="7772400" cy="5029200"/>
          </a:xfrm>
        </p:spPr>
        <p:txBody>
          <a:bodyPr/>
          <a:lstStyle/>
          <a:p>
            <a:r>
              <a:rPr lang="en-US" sz="3000" dirty="0" smtClean="0"/>
              <a:t>OLS Regression</a:t>
            </a:r>
          </a:p>
          <a:p>
            <a:r>
              <a:rPr lang="en-US" sz="3000" dirty="0" smtClean="0"/>
              <a:t>Independent Variables</a:t>
            </a:r>
            <a:r>
              <a:rPr lang="en-US" dirty="0" smtClean="0"/>
              <a:t>:</a:t>
            </a:r>
          </a:p>
          <a:p>
            <a:pPr lvl="1"/>
            <a:r>
              <a:rPr lang="en-US" sz="2400" dirty="0" smtClean="0"/>
              <a:t>Variables used in prior studies, Yeo and Holland (2004) and Bartik</a:t>
            </a:r>
            <a:r>
              <a:rPr lang="en-US" sz="2400" dirty="0"/>
              <a:t> </a:t>
            </a:r>
            <a:r>
              <a:rPr lang="en-US" sz="2400" dirty="0" smtClean="0"/>
              <a:t>(1993), drawn from the 2000 Census:</a:t>
            </a:r>
          </a:p>
          <a:p>
            <a:pPr lvl="3"/>
            <a:r>
              <a:rPr lang="en-US" dirty="0" smtClean="0"/>
              <a:t>County Population in 2000</a:t>
            </a:r>
          </a:p>
          <a:p>
            <a:pPr lvl="3"/>
            <a:r>
              <a:rPr lang="en-US" dirty="0" smtClean="0"/>
              <a:t>% of LF Working Outside of County</a:t>
            </a:r>
          </a:p>
          <a:p>
            <a:pPr lvl="3"/>
            <a:r>
              <a:rPr lang="en-US" dirty="0" smtClean="0"/>
              <a:t>% Rural</a:t>
            </a:r>
          </a:p>
          <a:p>
            <a:pPr lvl="3"/>
            <a:r>
              <a:rPr lang="en-US" dirty="0" smtClean="0"/>
              <a:t>% Age 25+ with Associate’s Degree or Better</a:t>
            </a:r>
          </a:p>
          <a:p>
            <a:pPr lvl="3"/>
            <a:r>
              <a:rPr lang="en-US" dirty="0" smtClean="0"/>
              <a:t>% Unemployed Age 16+</a:t>
            </a:r>
          </a:p>
          <a:p>
            <a:pPr lvl="3"/>
            <a:r>
              <a:rPr lang="en-US" dirty="0" smtClean="0"/>
              <a:t>Average Wage for Workers Age 16+ with Wage and Salary Income</a:t>
            </a:r>
          </a:p>
          <a:p>
            <a:pPr lvl="3"/>
            <a:r>
              <a:rPr lang="en-US" dirty="0" smtClean="0"/>
              <a:t>% Age 16+ Not in the Labor Force</a:t>
            </a:r>
          </a:p>
          <a:p>
            <a:pPr lvl="3"/>
            <a:r>
              <a:rPr lang="en-US" dirty="0" smtClean="0"/>
              <a:t>Binary variables for states</a:t>
            </a:r>
          </a:p>
          <a:p>
            <a:pPr lvl="2"/>
            <a:endParaRPr lang="en-US" dirty="0" smtClean="0"/>
          </a:p>
          <a:p>
            <a:pPr lvl="2"/>
            <a:endParaRPr lang="en-US" dirty="0" smtClean="0"/>
          </a:p>
          <a:p>
            <a:pPr lvl="2"/>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Content Placeholder 26" descr="Arc_popchange.jpg"/>
          <p:cNvPicPr>
            <a:picLocks noGrp="1" noChangeAspect="1"/>
          </p:cNvPicPr>
          <p:nvPr>
            <p:ph sz="half" idx="2"/>
          </p:nvPr>
        </p:nvPicPr>
        <p:blipFill>
          <a:blip r:embed="rId2" cstate="print"/>
          <a:stretch>
            <a:fillRect/>
          </a:stretch>
        </p:blipFill>
        <p:spPr>
          <a:xfrm>
            <a:off x="0" y="0"/>
            <a:ext cx="9144000" cy="7007628"/>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4000" y="0"/>
          <a:ext cx="6019799" cy="6857991"/>
        </p:xfrm>
        <a:graphic>
          <a:graphicData uri="http://schemas.openxmlformats.org/drawingml/2006/table">
            <a:tbl>
              <a:tblPr/>
              <a:tblGrid>
                <a:gridCol w="209904"/>
                <a:gridCol w="497546"/>
                <a:gridCol w="497546"/>
                <a:gridCol w="1648124"/>
                <a:gridCol w="909578"/>
                <a:gridCol w="272096"/>
                <a:gridCol w="855159"/>
                <a:gridCol w="1129846"/>
              </a:tblGrid>
              <a:tr h="501909">
                <a:tc gridSpan="7">
                  <a:txBody>
                    <a:bodyPr/>
                    <a:lstStyle/>
                    <a:p>
                      <a:pPr algn="l" fontAlgn="b"/>
                      <a:r>
                        <a:rPr lang="en-US" sz="1400" b="0" i="0" u="none" strike="noStrike" dirty="0">
                          <a:solidFill>
                            <a:srgbClr val="000000"/>
                          </a:solidFill>
                          <a:latin typeface="Calibri"/>
                        </a:rPr>
                        <a:t>OLS Regression Predicting Population Change, 2000-2004</a:t>
                      </a:r>
                    </a:p>
                  </a:txBody>
                  <a:tcPr marL="4160" marR="4160" marT="416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w="6350" cap="flat" cmpd="sng" algn="ctr">
                      <a:solidFill>
                        <a:srgbClr val="000000"/>
                      </a:solidFill>
                      <a:prstDash val="solid"/>
                      <a:round/>
                      <a:headEnd type="none" w="med" len="med"/>
                      <a:tailEnd type="none" w="med" len="med"/>
                    </a:lnB>
                  </a:tcPr>
                </a:tc>
              </a:tr>
              <a:tr h="509080">
                <a:tc>
                  <a:txBody>
                    <a:bodyPr/>
                    <a:lstStyle/>
                    <a:p>
                      <a:pPr algn="l" fontAlgn="b"/>
                      <a:r>
                        <a:rPr lang="en-US" sz="1400" b="0" i="0" u="none" strike="noStrike" dirty="0">
                          <a:solidFill>
                            <a:srgbClr val="000000"/>
                          </a:solidFill>
                          <a:latin typeface="Calibri"/>
                        </a:rPr>
                        <a:t> </a:t>
                      </a: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rgbClr val="000000"/>
                          </a:solidFill>
                          <a:latin typeface="Calibri"/>
                        </a:rPr>
                        <a:t> </a:t>
                      </a: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rgbClr val="000000"/>
                          </a:solidFill>
                          <a:latin typeface="Calibri"/>
                        </a:rPr>
                        <a:t> </a:t>
                      </a: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rgbClr val="000000"/>
                          </a:solidFill>
                          <a:latin typeface="Calibri"/>
                        </a:rPr>
                        <a:t> </a:t>
                      </a: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latin typeface="Calibri"/>
                        </a:rPr>
                        <a:t>b</a:t>
                      </a:r>
                    </a:p>
                  </a:txBody>
                  <a:tcPr marL="4160" marR="4160" marT="416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baseline="30000" dirty="0">
                          <a:solidFill>
                            <a:srgbClr val="000000"/>
                          </a:solidFill>
                          <a:latin typeface="Calibri"/>
                        </a:rPr>
                        <a:t> </a:t>
                      </a:r>
                      <a:endParaRPr lang="en-US" sz="1400" b="0" i="0" u="none" strike="noStrike" dirty="0">
                        <a:solidFill>
                          <a:srgbClr val="000000"/>
                        </a:solidFill>
                        <a:latin typeface="Calibri"/>
                      </a:endParaRPr>
                    </a:p>
                  </a:txBody>
                  <a:tcPr marL="4160" marR="4160" marT="416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s.e.</a:t>
                      </a:r>
                    </a:p>
                  </a:txBody>
                  <a:tcPr marL="4160" marR="4160" marT="416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Standardized Coefficient</a:t>
                      </a:r>
                    </a:p>
                  </a:txBody>
                  <a:tcPr marL="4160" marR="4160" marT="416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955">
                <a:tc gridSpan="4">
                  <a:txBody>
                    <a:bodyPr/>
                    <a:lstStyle/>
                    <a:p>
                      <a:pPr algn="l" fontAlgn="b"/>
                      <a:r>
                        <a:rPr lang="en-US" sz="1400" b="0" i="1" u="none" strike="noStrike" dirty="0">
                          <a:solidFill>
                            <a:srgbClr val="000000"/>
                          </a:solidFill>
                          <a:latin typeface="Calibri"/>
                        </a:rPr>
                        <a:t>Key Independent Variable</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r>
              <a:tr h="297689">
                <a:tc gridSpan="4">
                  <a:txBody>
                    <a:bodyPr/>
                    <a:lstStyle/>
                    <a:p>
                      <a:pPr algn="l" fontAlgn="b"/>
                      <a:r>
                        <a:rPr lang="en-US" sz="1400" b="0" i="0" u="none" strike="noStrike" dirty="0">
                          <a:solidFill>
                            <a:srgbClr val="000000"/>
                          </a:solidFill>
                          <a:latin typeface="Calibri"/>
                        </a:rPr>
                        <a:t>Employment Change, Oil and Gas</a:t>
                      </a:r>
                    </a:p>
                  </a:txBody>
                  <a:tcPr marL="4160" marR="4160" marT="4160" marB="0" anchor="b">
                    <a:lnL>
                      <a:noFill/>
                    </a:lnL>
                    <a:lnR>
                      <a:noFill/>
                    </a:lnR>
                    <a:lnT>
                      <a:noFill/>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4160" marR="4160" marT="4160" marB="0" anchor="b">
                    <a:lnL>
                      <a:noFill/>
                    </a:lnL>
                    <a:lnR>
                      <a:noFill/>
                    </a:lnR>
                    <a:lnT>
                      <a:noFill/>
                    </a:lnT>
                    <a:lnB>
                      <a:noFill/>
                    </a:lnB>
                    <a:solidFill>
                      <a:srgbClr val="FFFF00"/>
                    </a:solidFill>
                  </a:tcPr>
                </a:tc>
                <a:tc>
                  <a:txBody>
                    <a:bodyPr/>
                    <a:lstStyle/>
                    <a:p>
                      <a:endParaRPr lang="en-US" dirty="0"/>
                    </a:p>
                  </a:txBody>
                  <a:tcPr marL="4160" marR="4160" marT="4160" marB="0" anchor="b">
                    <a:lnL>
                      <a:noFill/>
                    </a:lnL>
                    <a:lnR>
                      <a:noFill/>
                    </a:lnR>
                    <a:lnT>
                      <a:noFill/>
                    </a:lnT>
                    <a:lnB>
                      <a:noFill/>
                    </a:lnB>
                    <a:solidFill>
                      <a:srgbClr val="FFFF00"/>
                    </a:solidFill>
                  </a:tcPr>
                </a:tc>
                <a:tc>
                  <a:txBody>
                    <a:bodyPr/>
                    <a:lstStyle/>
                    <a:p>
                      <a:endParaRPr lang="en-US" dirty="0"/>
                    </a:p>
                  </a:txBody>
                  <a:tcPr marL="4160" marR="4160" marT="4160" marB="0" anchor="b">
                    <a:lnL>
                      <a:noFill/>
                    </a:lnL>
                    <a:lnR>
                      <a:noFill/>
                    </a:lnR>
                    <a:lnT>
                      <a:noFill/>
                    </a:lnT>
                    <a:lnB>
                      <a:noFill/>
                    </a:lnB>
                    <a:solidFill>
                      <a:srgbClr val="FFFF00"/>
                    </a:solidFill>
                  </a:tcPr>
                </a:tc>
                <a:tc>
                  <a:txBody>
                    <a:bodyPr/>
                    <a:lstStyle/>
                    <a:p>
                      <a:endParaRPr lang="en-US" dirty="0"/>
                    </a:p>
                  </a:txBody>
                  <a:tcPr marL="4160" marR="4160" marT="4160" marB="0" anchor="b">
                    <a:lnL>
                      <a:noFill/>
                    </a:lnL>
                    <a:lnR>
                      <a:noFill/>
                    </a:lnR>
                    <a:lnT>
                      <a:noFill/>
                    </a:lnT>
                    <a:lnB>
                      <a:noFill/>
                    </a:lnB>
                    <a:solidFill>
                      <a:srgbClr val="FFFF00"/>
                    </a:solidFill>
                  </a:tcPr>
                </a:tc>
              </a:tr>
              <a:tr h="250955">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solidFill>
                      <a:srgbClr val="FFFF00"/>
                    </a:solidFill>
                  </a:tcPr>
                </a:tc>
                <a:tc gridSpan="3">
                  <a:txBody>
                    <a:bodyPr/>
                    <a:lstStyle/>
                    <a:p>
                      <a:pPr algn="l" fontAlgn="b"/>
                      <a:r>
                        <a:rPr lang="en-US" sz="1400" b="0" i="0" u="none" strike="noStrike" dirty="0">
                          <a:solidFill>
                            <a:srgbClr val="000000"/>
                          </a:solidFill>
                          <a:latin typeface="Calibri"/>
                        </a:rPr>
                        <a:t>Sector, 2000-2004</a:t>
                      </a:r>
                    </a:p>
                  </a:txBody>
                  <a:tcPr marL="4160" marR="4160" marT="4160" marB="0" anchor="b">
                    <a:lnL>
                      <a:noFill/>
                    </a:lnL>
                    <a:lnR>
                      <a:noFill/>
                    </a:lnR>
                    <a:lnT>
                      <a:noFill/>
                    </a:lnT>
                    <a:lnB>
                      <a:noFill/>
                    </a:lnB>
                    <a:solidFill>
                      <a:srgbClr val="FFFF00"/>
                    </a:solidFill>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dirty="0">
                          <a:solidFill>
                            <a:srgbClr val="000000"/>
                          </a:solidFill>
                          <a:latin typeface="Calibri"/>
                        </a:rPr>
                        <a:t>4.68</a:t>
                      </a:r>
                    </a:p>
                  </a:txBody>
                  <a:tcPr marL="4160" marR="4160" marT="4160" marB="0" anchor="b">
                    <a:lnL>
                      <a:noFill/>
                    </a:lnL>
                    <a:lnR>
                      <a:noFill/>
                    </a:lnR>
                    <a:lnT>
                      <a:noFill/>
                    </a:lnT>
                    <a:lnB>
                      <a:noFill/>
                    </a:lnB>
                    <a:solidFill>
                      <a:srgbClr val="FFFF00"/>
                    </a:solidFill>
                  </a:tcPr>
                </a:tc>
                <a:tc>
                  <a:txBody>
                    <a:bodyPr/>
                    <a:lstStyle/>
                    <a:p>
                      <a:pPr algn="l" fontAlgn="b"/>
                      <a:r>
                        <a:rPr lang="en-US" sz="1400" b="0" i="0" u="none" strike="noStrike" baseline="30000" dirty="0">
                          <a:solidFill>
                            <a:srgbClr val="000000"/>
                          </a:solidFill>
                          <a:latin typeface="Calibri"/>
                        </a:rPr>
                        <a:t>*</a:t>
                      </a:r>
                      <a:endParaRPr lang="en-US" sz="1400" b="0" i="0" u="none" strike="noStrike" dirty="0">
                        <a:solidFill>
                          <a:srgbClr val="000000"/>
                        </a:solidFill>
                        <a:latin typeface="Calibri"/>
                      </a:endParaRPr>
                    </a:p>
                  </a:txBody>
                  <a:tcPr marL="4160" marR="4160" marT="4160" marB="0" anchor="b">
                    <a:lnL>
                      <a:noFill/>
                    </a:lnL>
                    <a:lnR>
                      <a:noFill/>
                    </a:lnR>
                    <a:lnT>
                      <a:noFill/>
                    </a:lnT>
                    <a:lnB>
                      <a:noFill/>
                    </a:lnB>
                    <a:solidFill>
                      <a:srgbClr val="FFFF00"/>
                    </a:solidFill>
                  </a:tcPr>
                </a:tc>
                <a:tc>
                  <a:txBody>
                    <a:bodyPr/>
                    <a:lstStyle/>
                    <a:p>
                      <a:pPr algn="r" fontAlgn="b"/>
                      <a:r>
                        <a:rPr lang="en-US" sz="1400" b="0" i="0" u="none" strike="noStrike" dirty="0">
                          <a:solidFill>
                            <a:srgbClr val="000000"/>
                          </a:solidFill>
                          <a:latin typeface="Calibri"/>
                        </a:rPr>
                        <a:t>1.81</a:t>
                      </a:r>
                    </a:p>
                  </a:txBody>
                  <a:tcPr marL="4160" marR="4160" marT="4160" marB="0" anchor="b">
                    <a:lnL>
                      <a:noFill/>
                    </a:lnL>
                    <a:lnR>
                      <a:noFill/>
                    </a:lnR>
                    <a:lnT>
                      <a:noFill/>
                    </a:lnT>
                    <a:lnB>
                      <a:noFill/>
                    </a:lnB>
                    <a:solidFill>
                      <a:srgbClr val="FFFF00"/>
                    </a:solidFill>
                  </a:tcPr>
                </a:tc>
                <a:tc>
                  <a:txBody>
                    <a:bodyPr/>
                    <a:lstStyle/>
                    <a:p>
                      <a:pPr algn="r" fontAlgn="b"/>
                      <a:r>
                        <a:rPr lang="en-US" sz="1400" b="0" i="0" u="none" strike="noStrike" dirty="0">
                          <a:solidFill>
                            <a:srgbClr val="000000"/>
                          </a:solidFill>
                          <a:latin typeface="Calibri"/>
                        </a:rPr>
                        <a:t>0.18</a:t>
                      </a:r>
                    </a:p>
                  </a:txBody>
                  <a:tcPr marL="4160" marR="4160" marT="4160" marB="0" anchor="b">
                    <a:lnL>
                      <a:noFill/>
                    </a:lnL>
                    <a:lnR>
                      <a:noFill/>
                    </a:lnR>
                    <a:lnT>
                      <a:noFill/>
                    </a:lnT>
                    <a:lnB>
                      <a:noFill/>
                    </a:lnB>
                    <a:solidFill>
                      <a:srgbClr val="FFFF00"/>
                    </a:solidFill>
                  </a:tcPr>
                </a:tc>
              </a:tr>
              <a:tr h="250955">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r>
              <a:tr h="250955">
                <a:tc gridSpan="4">
                  <a:txBody>
                    <a:bodyPr/>
                    <a:lstStyle/>
                    <a:p>
                      <a:pPr algn="l" fontAlgn="b"/>
                      <a:r>
                        <a:rPr lang="en-US" sz="1400" b="0" i="1" u="none" strike="noStrike" dirty="0">
                          <a:solidFill>
                            <a:srgbClr val="000000"/>
                          </a:solidFill>
                          <a:latin typeface="Calibri"/>
                        </a:rPr>
                        <a:t>Control Variables, 2000 Census</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r>
              <a:tr h="250955">
                <a:tc gridSpan="4">
                  <a:txBody>
                    <a:bodyPr/>
                    <a:lstStyle/>
                    <a:p>
                      <a:pPr algn="l" fontAlgn="b"/>
                      <a:r>
                        <a:rPr lang="en-US" sz="1400" b="0" i="0" u="none" strike="noStrike" dirty="0">
                          <a:solidFill>
                            <a:srgbClr val="000000"/>
                          </a:solidFill>
                          <a:latin typeface="Calibri"/>
                        </a:rPr>
                        <a:t>Population Size</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dirty="0">
                          <a:solidFill>
                            <a:srgbClr val="000000"/>
                          </a:solidFill>
                          <a:latin typeface="Calibri"/>
                        </a:rPr>
                        <a:t>0.09</a:t>
                      </a:r>
                    </a:p>
                  </a:txBody>
                  <a:tcPr marL="4160" marR="4160" marT="4160" marB="0" anchor="b">
                    <a:lnL>
                      <a:noFill/>
                    </a:lnL>
                    <a:lnR>
                      <a:noFill/>
                    </a:lnR>
                    <a:lnT>
                      <a:noFill/>
                    </a:lnT>
                    <a:lnB>
                      <a:noFill/>
                    </a:lnB>
                  </a:tcPr>
                </a:tc>
                <a:tc>
                  <a:txBody>
                    <a:bodyPr/>
                    <a:lstStyle/>
                    <a:p>
                      <a:pPr algn="l" fontAlgn="b"/>
                      <a:r>
                        <a:rPr lang="en-US" sz="1400" b="0" i="0" u="none" strike="noStrike" baseline="30000" dirty="0">
                          <a:solidFill>
                            <a:srgbClr val="000000"/>
                          </a:solidFill>
                          <a:latin typeface="Calibri"/>
                        </a:rPr>
                        <a:t>***</a:t>
                      </a:r>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0.01</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1.05</a:t>
                      </a:r>
                    </a:p>
                  </a:txBody>
                  <a:tcPr marL="4160" marR="4160" marT="4160" marB="0" anchor="b">
                    <a:lnL>
                      <a:noFill/>
                    </a:lnL>
                    <a:lnR>
                      <a:noFill/>
                    </a:lnR>
                    <a:lnT>
                      <a:noFill/>
                    </a:lnT>
                    <a:lnB>
                      <a:noFill/>
                    </a:lnB>
                  </a:tcPr>
                </a:tc>
              </a:tr>
              <a:tr h="250955">
                <a:tc gridSpan="4">
                  <a:txBody>
                    <a:bodyPr/>
                    <a:lstStyle/>
                    <a:p>
                      <a:pPr algn="l" fontAlgn="b"/>
                      <a:r>
                        <a:rPr lang="en-US" sz="1400" b="0" i="0" u="none" strike="noStrike" dirty="0">
                          <a:solidFill>
                            <a:srgbClr val="000000"/>
                          </a:solidFill>
                          <a:latin typeface="Calibri"/>
                        </a:rPr>
                        <a:t>% of LF Working Outside of County</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dirty="0">
                          <a:solidFill>
                            <a:srgbClr val="000000"/>
                          </a:solidFill>
                          <a:latin typeface="Calibri"/>
                        </a:rPr>
                        <a:t>168.75</a:t>
                      </a: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105.02</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0.09</a:t>
                      </a:r>
                    </a:p>
                  </a:txBody>
                  <a:tcPr marL="4160" marR="4160" marT="4160" marB="0" anchor="b">
                    <a:lnL>
                      <a:noFill/>
                    </a:lnL>
                    <a:lnR>
                      <a:noFill/>
                    </a:lnR>
                    <a:lnT>
                      <a:noFill/>
                    </a:lnT>
                    <a:lnB>
                      <a:noFill/>
                    </a:lnB>
                  </a:tcPr>
                </a:tc>
              </a:tr>
              <a:tr h="250955">
                <a:tc gridSpan="2">
                  <a:txBody>
                    <a:bodyPr/>
                    <a:lstStyle/>
                    <a:p>
                      <a:pPr algn="l" fontAlgn="b"/>
                      <a:r>
                        <a:rPr lang="en-US" sz="1400" b="0" i="0" u="none" strike="noStrike" dirty="0">
                          <a:solidFill>
                            <a:srgbClr val="000000"/>
                          </a:solidFill>
                          <a:latin typeface="Calibri"/>
                        </a:rPr>
                        <a:t>% Rural</a:t>
                      </a:r>
                    </a:p>
                  </a:txBody>
                  <a:tcPr marL="4160" marR="4160" marT="4160" marB="0" anchor="b">
                    <a:lnL>
                      <a:noFill/>
                    </a:lnL>
                    <a:lnR>
                      <a:noFill/>
                    </a:lnR>
                    <a:lnT>
                      <a:noFill/>
                    </a:lnT>
                    <a:lnB>
                      <a:noFill/>
                    </a:lnB>
                  </a:tcPr>
                </a:tc>
                <a:tc hMerge="1">
                  <a:txBody>
                    <a:bodyPr/>
                    <a:lstStyle/>
                    <a:p>
                      <a:endParaRPr lang="en-US"/>
                    </a:p>
                  </a:txBody>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171.82</a:t>
                      </a:r>
                    </a:p>
                  </a:txBody>
                  <a:tcPr marL="4160" marR="4160" marT="4160" marB="0" anchor="b">
                    <a:lnL>
                      <a:noFill/>
                    </a:lnL>
                    <a:lnR>
                      <a:noFill/>
                    </a:lnR>
                    <a:lnT>
                      <a:noFill/>
                    </a:lnT>
                    <a:lnB>
                      <a:noFill/>
                    </a:lnB>
                  </a:tcPr>
                </a:tc>
                <a:tc>
                  <a:txBody>
                    <a:bodyPr/>
                    <a:lstStyle/>
                    <a:p>
                      <a:pPr algn="l" fontAlgn="b"/>
                      <a:r>
                        <a:rPr lang="en-US" sz="1400" b="0" i="0" u="none" strike="noStrike" baseline="30000" dirty="0">
                          <a:solidFill>
                            <a:srgbClr val="000000"/>
                          </a:solidFill>
                          <a:latin typeface="Calibri"/>
                        </a:rPr>
                        <a:t>*</a:t>
                      </a:r>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75.98</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0.15</a:t>
                      </a:r>
                    </a:p>
                  </a:txBody>
                  <a:tcPr marL="4160" marR="4160" marT="4160" marB="0" anchor="b">
                    <a:lnL>
                      <a:noFill/>
                    </a:lnL>
                    <a:lnR>
                      <a:noFill/>
                    </a:lnR>
                    <a:lnT>
                      <a:noFill/>
                    </a:lnT>
                    <a:lnB>
                      <a:noFill/>
                    </a:lnB>
                  </a:tcPr>
                </a:tc>
              </a:tr>
              <a:tr h="297689">
                <a:tc gridSpan="4">
                  <a:txBody>
                    <a:bodyPr/>
                    <a:lstStyle/>
                    <a:p>
                      <a:pPr algn="l" fontAlgn="b"/>
                      <a:r>
                        <a:rPr lang="en-US" sz="1400" b="0" i="0" u="none" strike="noStrike" dirty="0">
                          <a:solidFill>
                            <a:srgbClr val="000000"/>
                          </a:solidFill>
                          <a:latin typeface="Calibri"/>
                        </a:rPr>
                        <a:t>% Age 25+ with Associate’s</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4160" marR="4160" marT="4160" marB="0" anchor="b">
                    <a:lnL>
                      <a:noFill/>
                    </a:lnL>
                    <a:lnR>
                      <a:noFill/>
                    </a:lnR>
                    <a:lnT>
                      <a:noFill/>
                    </a:lnT>
                    <a:lnB>
                      <a:noFill/>
                    </a:lnB>
                  </a:tcPr>
                </a:tc>
                <a:tc>
                  <a:txBody>
                    <a:bodyPr/>
                    <a:lstStyle/>
                    <a:p>
                      <a:endParaRPr lang="en-US" dirty="0"/>
                    </a:p>
                  </a:txBody>
                  <a:tcPr marL="4160" marR="4160" marT="4160" marB="0" anchor="b">
                    <a:lnL>
                      <a:noFill/>
                    </a:lnL>
                    <a:lnR>
                      <a:noFill/>
                    </a:lnR>
                    <a:lnT>
                      <a:noFill/>
                    </a:lnT>
                    <a:lnB>
                      <a:noFill/>
                    </a:lnB>
                  </a:tcPr>
                </a:tc>
                <a:tc>
                  <a:txBody>
                    <a:bodyPr/>
                    <a:lstStyle/>
                    <a:p>
                      <a:endParaRPr lang="en-US" dirty="0"/>
                    </a:p>
                  </a:txBody>
                  <a:tcPr marL="4160" marR="4160" marT="4160" marB="0" anchor="b">
                    <a:lnL>
                      <a:noFill/>
                    </a:lnL>
                    <a:lnR>
                      <a:noFill/>
                    </a:lnR>
                    <a:lnT>
                      <a:noFill/>
                    </a:lnT>
                    <a:lnB>
                      <a:noFill/>
                    </a:lnB>
                  </a:tcPr>
                </a:tc>
                <a:tc>
                  <a:txBody>
                    <a:bodyPr/>
                    <a:lstStyle/>
                    <a:p>
                      <a:endParaRPr lang="en-US" dirty="0"/>
                    </a:p>
                  </a:txBody>
                  <a:tcPr marL="4160" marR="4160" marT="4160" marB="0" anchor="b">
                    <a:lnL>
                      <a:noFill/>
                    </a:lnL>
                    <a:lnR>
                      <a:noFill/>
                    </a:lnR>
                    <a:lnT>
                      <a:noFill/>
                    </a:lnT>
                    <a:lnB>
                      <a:noFill/>
                    </a:lnB>
                  </a:tcPr>
                </a:tc>
              </a:tr>
              <a:tr h="250955">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gridSpan="3">
                  <a:txBody>
                    <a:bodyPr/>
                    <a:lstStyle/>
                    <a:p>
                      <a:pPr algn="l" fontAlgn="b"/>
                      <a:r>
                        <a:rPr lang="en-US" sz="1400" b="0" i="0" u="none" strike="noStrike" dirty="0">
                          <a:solidFill>
                            <a:srgbClr val="000000"/>
                          </a:solidFill>
                          <a:latin typeface="Calibri"/>
                        </a:rPr>
                        <a:t>Degree or Better</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dirty="0">
                          <a:solidFill>
                            <a:srgbClr val="000000"/>
                          </a:solidFill>
                          <a:latin typeface="Calibri"/>
                        </a:rPr>
                        <a:t>-74.58</a:t>
                      </a: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393.59</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-0.02</a:t>
                      </a:r>
                    </a:p>
                  </a:txBody>
                  <a:tcPr marL="4160" marR="4160" marT="4160" marB="0" anchor="b">
                    <a:lnL>
                      <a:noFill/>
                    </a:lnL>
                    <a:lnR>
                      <a:noFill/>
                    </a:lnR>
                    <a:lnT>
                      <a:noFill/>
                    </a:lnT>
                    <a:lnB>
                      <a:noFill/>
                    </a:lnB>
                  </a:tcPr>
                </a:tc>
              </a:tr>
              <a:tr h="250955">
                <a:tc gridSpan="4">
                  <a:txBody>
                    <a:bodyPr/>
                    <a:lstStyle/>
                    <a:p>
                      <a:pPr algn="l" rtl="0" fontAlgn="b"/>
                      <a:r>
                        <a:rPr lang="en-US" sz="1400" b="0" i="0" u="none" strike="noStrike" dirty="0">
                          <a:solidFill>
                            <a:srgbClr val="000000"/>
                          </a:solidFill>
                          <a:latin typeface="Calibri"/>
                        </a:rPr>
                        <a:t>% Unemployed Age 16+</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dirty="0">
                          <a:solidFill>
                            <a:srgbClr val="000000"/>
                          </a:solidFill>
                          <a:latin typeface="Calibri"/>
                        </a:rPr>
                        <a:t>-670.33</a:t>
                      </a: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758.81</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-0.06</a:t>
                      </a:r>
                    </a:p>
                  </a:txBody>
                  <a:tcPr marL="4160" marR="4160" marT="4160" marB="0" anchor="b">
                    <a:lnL>
                      <a:noFill/>
                    </a:lnL>
                    <a:lnR>
                      <a:noFill/>
                    </a:lnR>
                    <a:lnT>
                      <a:noFill/>
                    </a:lnT>
                    <a:lnB>
                      <a:noFill/>
                    </a:lnB>
                  </a:tcPr>
                </a:tc>
              </a:tr>
              <a:tr h="250955">
                <a:tc gridSpan="4">
                  <a:txBody>
                    <a:bodyPr/>
                    <a:lstStyle/>
                    <a:p>
                      <a:pPr algn="l" rtl="0" fontAlgn="b"/>
                      <a:r>
                        <a:rPr lang="en-US" sz="1400" b="0" i="0" u="none" strike="noStrike" dirty="0">
                          <a:solidFill>
                            <a:srgbClr val="000000"/>
                          </a:solidFill>
                          <a:latin typeface="Calibri"/>
                        </a:rPr>
                        <a:t>Average Wage for Workers Age 16+</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r>
              <a:tr h="250955">
                <a:tc>
                  <a:txBody>
                    <a:bodyPr/>
                    <a:lstStyle/>
                    <a:p>
                      <a:pPr algn="l" rtl="0"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gridSpan="3">
                  <a:txBody>
                    <a:bodyPr/>
                    <a:lstStyle/>
                    <a:p>
                      <a:pPr algn="l" fontAlgn="b"/>
                      <a:r>
                        <a:rPr lang="en-US" sz="1400" b="0" i="0" u="none" strike="noStrike" dirty="0">
                          <a:solidFill>
                            <a:srgbClr val="000000"/>
                          </a:solidFill>
                          <a:latin typeface="Calibri"/>
                        </a:rPr>
                        <a:t>with Wage and Salary Income</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dirty="0">
                          <a:solidFill>
                            <a:srgbClr val="000000"/>
                          </a:solidFill>
                          <a:latin typeface="Calibri"/>
                        </a:rPr>
                        <a:t>1.82</a:t>
                      </a:r>
                    </a:p>
                  </a:txBody>
                  <a:tcPr marL="4160" marR="4160" marT="4160" marB="0" anchor="b">
                    <a:lnL>
                      <a:noFill/>
                    </a:lnL>
                    <a:lnR>
                      <a:noFill/>
                    </a:lnR>
                    <a:lnT>
                      <a:noFill/>
                    </a:lnT>
                    <a:lnB>
                      <a:noFill/>
                    </a:lnB>
                  </a:tcPr>
                </a:tc>
                <a:tc>
                  <a:txBody>
                    <a:bodyPr/>
                    <a:lstStyle/>
                    <a:p>
                      <a:pPr algn="l" fontAlgn="b"/>
                      <a:r>
                        <a:rPr lang="en-US" sz="1400" b="0" i="0" u="none" strike="noStrike" baseline="30000" dirty="0">
                          <a:solidFill>
                            <a:srgbClr val="000000"/>
                          </a:solidFill>
                          <a:latin typeface="Calibri"/>
                        </a:rPr>
                        <a:t>*</a:t>
                      </a:r>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0.70</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0.24</a:t>
                      </a:r>
                    </a:p>
                  </a:txBody>
                  <a:tcPr marL="4160" marR="4160" marT="4160" marB="0" anchor="b">
                    <a:lnL>
                      <a:noFill/>
                    </a:lnL>
                    <a:lnR>
                      <a:noFill/>
                    </a:lnR>
                    <a:lnT>
                      <a:noFill/>
                    </a:lnT>
                    <a:lnB>
                      <a:noFill/>
                    </a:lnB>
                  </a:tcPr>
                </a:tc>
              </a:tr>
              <a:tr h="250955">
                <a:tc gridSpan="3">
                  <a:txBody>
                    <a:bodyPr/>
                    <a:lstStyle/>
                    <a:p>
                      <a:pPr algn="l" fontAlgn="b"/>
                      <a:r>
                        <a:rPr lang="en-US" sz="1400" b="0" i="0" u="none" strike="noStrike" dirty="0">
                          <a:solidFill>
                            <a:srgbClr val="000000"/>
                          </a:solidFill>
                          <a:latin typeface="Calibri"/>
                        </a:rPr>
                        <a:t>% in Poverty</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1080.84</a:t>
                      </a:r>
                    </a:p>
                  </a:txBody>
                  <a:tcPr marL="4160" marR="4160" marT="4160" marB="0" anchor="b">
                    <a:lnL>
                      <a:noFill/>
                    </a:lnL>
                    <a:lnR>
                      <a:noFill/>
                    </a:lnR>
                    <a:lnT>
                      <a:noFill/>
                    </a:lnT>
                    <a:lnB>
                      <a:noFill/>
                    </a:lnB>
                  </a:tcPr>
                </a:tc>
                <a:tc>
                  <a:txBody>
                    <a:bodyPr/>
                    <a:lstStyle/>
                    <a:p>
                      <a:pPr algn="l" fontAlgn="b"/>
                      <a:r>
                        <a:rPr lang="en-US" sz="1400" b="0" i="0" u="none" strike="noStrike" baseline="30000" dirty="0">
                          <a:solidFill>
                            <a:srgbClr val="000000"/>
                          </a:solidFill>
                          <a:latin typeface="Calibri"/>
                        </a:rPr>
                        <a:t>*</a:t>
                      </a:r>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436.95</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0.25</a:t>
                      </a:r>
                    </a:p>
                  </a:txBody>
                  <a:tcPr marL="4160" marR="4160" marT="4160" marB="0" anchor="b">
                    <a:lnL>
                      <a:noFill/>
                    </a:lnL>
                    <a:lnR>
                      <a:noFill/>
                    </a:lnR>
                    <a:lnT>
                      <a:noFill/>
                    </a:lnT>
                    <a:lnB>
                      <a:noFill/>
                    </a:lnB>
                  </a:tcPr>
                </a:tc>
              </a:tr>
              <a:tr h="250955">
                <a:tc gridSpan="4">
                  <a:txBody>
                    <a:bodyPr/>
                    <a:lstStyle/>
                    <a:p>
                      <a:pPr algn="l" rtl="0" fontAlgn="b"/>
                      <a:r>
                        <a:rPr lang="en-US" sz="1400" b="0" i="0" u="none" strike="noStrike" dirty="0">
                          <a:solidFill>
                            <a:srgbClr val="000000"/>
                          </a:solidFill>
                          <a:latin typeface="Calibri"/>
                        </a:rPr>
                        <a:t>% Age 16+ Not in the Labor Force</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dirty="0">
                          <a:solidFill>
                            <a:srgbClr val="000000"/>
                          </a:solidFill>
                          <a:latin typeface="Calibri"/>
                        </a:rPr>
                        <a:t>-375.51</a:t>
                      </a: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375.91</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-0.07</a:t>
                      </a:r>
                    </a:p>
                  </a:txBody>
                  <a:tcPr marL="4160" marR="4160" marT="4160" marB="0" anchor="b">
                    <a:lnL>
                      <a:noFill/>
                    </a:lnL>
                    <a:lnR>
                      <a:noFill/>
                    </a:lnR>
                    <a:lnT>
                      <a:noFill/>
                    </a:lnT>
                    <a:lnB>
                      <a:noFill/>
                    </a:lnB>
                  </a:tcPr>
                </a:tc>
              </a:tr>
              <a:tr h="250955">
                <a:tc gridSpan="2">
                  <a:txBody>
                    <a:bodyPr/>
                    <a:lstStyle/>
                    <a:p>
                      <a:pPr algn="l" rtl="0" fontAlgn="b"/>
                      <a:r>
                        <a:rPr lang="en-US" sz="1400" b="0" i="0" u="none" strike="noStrike" dirty="0">
                          <a:solidFill>
                            <a:srgbClr val="000000"/>
                          </a:solidFill>
                          <a:latin typeface="Calibri"/>
                        </a:rPr>
                        <a:t>State</a:t>
                      </a:r>
                    </a:p>
                  </a:txBody>
                  <a:tcPr marL="4160" marR="4160" marT="4160" marB="0" anchor="b">
                    <a:lnL>
                      <a:noFill/>
                    </a:lnL>
                    <a:lnR>
                      <a:noFill/>
                    </a:lnR>
                    <a:lnT>
                      <a:noFill/>
                    </a:lnT>
                    <a:lnB>
                      <a:noFill/>
                    </a:lnB>
                  </a:tcPr>
                </a:tc>
                <a:tc hMerge="1">
                  <a:txBody>
                    <a:bodyPr/>
                    <a:lstStyle/>
                    <a:p>
                      <a:endParaRPr lang="en-US"/>
                    </a:p>
                  </a:txBody>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r>
              <a:tr h="250955">
                <a:tc>
                  <a:txBody>
                    <a:bodyPr/>
                    <a:lstStyle/>
                    <a:p>
                      <a:pPr algn="l" rtl="0"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gridSpan="2">
                  <a:txBody>
                    <a:bodyPr/>
                    <a:lstStyle/>
                    <a:p>
                      <a:pPr algn="l" fontAlgn="b"/>
                      <a:r>
                        <a:rPr lang="en-US" sz="1400" b="0" i="0" u="none" strike="noStrike" dirty="0">
                          <a:solidFill>
                            <a:srgbClr val="000000"/>
                          </a:solidFill>
                          <a:latin typeface="Calibri"/>
                        </a:rPr>
                        <a:t>Louisiana</a:t>
                      </a:r>
                    </a:p>
                  </a:txBody>
                  <a:tcPr marL="4160" marR="4160" marT="4160" marB="0" anchor="b">
                    <a:lnL>
                      <a:noFill/>
                    </a:lnL>
                    <a:lnR>
                      <a:noFill/>
                    </a:lnR>
                    <a:lnT>
                      <a:noFill/>
                    </a:lnT>
                    <a:lnB>
                      <a:noFill/>
                    </a:lnB>
                  </a:tcPr>
                </a:tc>
                <a:tc hMerge="1">
                  <a:txBody>
                    <a:bodyPr/>
                    <a:lstStyle/>
                    <a:p>
                      <a:endParaRPr lang="en-US"/>
                    </a:p>
                  </a:txBody>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-7068.94</a:t>
                      </a:r>
                    </a:p>
                  </a:txBody>
                  <a:tcPr marL="4160" marR="4160" marT="4160" marB="0" anchor="b">
                    <a:lnL>
                      <a:noFill/>
                    </a:lnL>
                    <a:lnR>
                      <a:noFill/>
                    </a:lnR>
                    <a:lnT>
                      <a:noFill/>
                    </a:lnT>
                    <a:lnB>
                      <a:noFill/>
                    </a:lnB>
                  </a:tcPr>
                </a:tc>
                <a:tc>
                  <a:txBody>
                    <a:bodyPr/>
                    <a:lstStyle/>
                    <a:p>
                      <a:pPr algn="l" fontAlgn="b"/>
                      <a:r>
                        <a:rPr lang="en-US" sz="1400" b="0" i="0" u="none" strike="noStrike" baseline="30000" dirty="0">
                          <a:solidFill>
                            <a:srgbClr val="000000"/>
                          </a:solidFill>
                          <a:latin typeface="Calibri"/>
                        </a:rPr>
                        <a:t>*</a:t>
                      </a:r>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2936.63</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-0.11</a:t>
                      </a:r>
                    </a:p>
                  </a:txBody>
                  <a:tcPr marL="4160" marR="4160" marT="4160" marB="0" anchor="b">
                    <a:lnL>
                      <a:noFill/>
                    </a:lnL>
                    <a:lnR>
                      <a:noFill/>
                    </a:lnR>
                    <a:lnT>
                      <a:noFill/>
                    </a:lnT>
                    <a:lnB>
                      <a:noFill/>
                    </a:lnB>
                  </a:tcPr>
                </a:tc>
              </a:tr>
              <a:tr h="250955">
                <a:tc>
                  <a:txBody>
                    <a:bodyPr/>
                    <a:lstStyle/>
                    <a:p>
                      <a:pPr algn="l" rtl="0"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gridSpan="2">
                  <a:txBody>
                    <a:bodyPr/>
                    <a:lstStyle/>
                    <a:p>
                      <a:pPr algn="l" fontAlgn="b"/>
                      <a:r>
                        <a:rPr lang="en-US" sz="1400" b="0" i="0" u="none" strike="noStrike" dirty="0">
                          <a:solidFill>
                            <a:srgbClr val="000000"/>
                          </a:solidFill>
                          <a:latin typeface="Calibri"/>
                        </a:rPr>
                        <a:t>Mississippi</a:t>
                      </a:r>
                    </a:p>
                  </a:txBody>
                  <a:tcPr marL="4160" marR="4160" marT="4160" marB="0" anchor="b">
                    <a:lnL>
                      <a:noFill/>
                    </a:lnL>
                    <a:lnR>
                      <a:noFill/>
                    </a:lnR>
                    <a:lnT>
                      <a:noFill/>
                    </a:lnT>
                    <a:lnB>
                      <a:noFill/>
                    </a:lnB>
                  </a:tcPr>
                </a:tc>
                <a:tc hMerge="1">
                  <a:txBody>
                    <a:bodyPr/>
                    <a:lstStyle/>
                    <a:p>
                      <a:endParaRPr lang="en-US"/>
                    </a:p>
                  </a:txBody>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-1307.16</a:t>
                      </a: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4915.29</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-0.01</a:t>
                      </a:r>
                    </a:p>
                  </a:txBody>
                  <a:tcPr marL="4160" marR="4160" marT="4160" marB="0" anchor="b">
                    <a:lnL>
                      <a:noFill/>
                    </a:lnL>
                    <a:lnR>
                      <a:noFill/>
                    </a:lnR>
                    <a:lnT>
                      <a:noFill/>
                    </a:lnT>
                    <a:lnB>
                      <a:noFill/>
                    </a:lnB>
                  </a:tcPr>
                </a:tc>
              </a:tr>
              <a:tr h="250955">
                <a:tc>
                  <a:txBody>
                    <a:bodyPr/>
                    <a:lstStyle/>
                    <a:p>
                      <a:pPr algn="l" rtl="0"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gridSpan="2">
                  <a:txBody>
                    <a:bodyPr/>
                    <a:lstStyle/>
                    <a:p>
                      <a:pPr algn="l" fontAlgn="b"/>
                      <a:r>
                        <a:rPr lang="en-US" sz="1400" b="0" i="0" u="none" strike="noStrike" dirty="0">
                          <a:solidFill>
                            <a:srgbClr val="000000"/>
                          </a:solidFill>
                          <a:latin typeface="Calibri"/>
                        </a:rPr>
                        <a:t>Alabama</a:t>
                      </a:r>
                    </a:p>
                  </a:txBody>
                  <a:tcPr marL="4160" marR="4160" marT="4160" marB="0" anchor="b">
                    <a:lnL>
                      <a:noFill/>
                    </a:lnL>
                    <a:lnR>
                      <a:noFill/>
                    </a:lnR>
                    <a:lnT>
                      <a:noFill/>
                    </a:lnT>
                    <a:lnB>
                      <a:noFill/>
                    </a:lnB>
                  </a:tcPr>
                </a:tc>
                <a:tc hMerge="1">
                  <a:txBody>
                    <a:bodyPr/>
                    <a:lstStyle/>
                    <a:p>
                      <a:endParaRPr lang="en-US"/>
                    </a:p>
                  </a:txBody>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-8205.47</a:t>
                      </a: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5328.34</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-0.07</a:t>
                      </a:r>
                    </a:p>
                  </a:txBody>
                  <a:tcPr marL="4160" marR="4160" marT="4160" marB="0" anchor="b">
                    <a:lnL>
                      <a:noFill/>
                    </a:lnL>
                    <a:lnR>
                      <a:noFill/>
                    </a:lnR>
                    <a:lnT>
                      <a:noFill/>
                    </a:lnT>
                    <a:lnB>
                      <a:noFill/>
                    </a:lnB>
                  </a:tcPr>
                </a:tc>
              </a:tr>
              <a:tr h="250955">
                <a:tc>
                  <a:txBody>
                    <a:bodyPr/>
                    <a:lstStyle/>
                    <a:p>
                      <a:pPr algn="l" rtl="0"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gridSpan="3">
                  <a:txBody>
                    <a:bodyPr/>
                    <a:lstStyle/>
                    <a:p>
                      <a:pPr algn="l" fontAlgn="b"/>
                      <a:r>
                        <a:rPr lang="en-US" sz="1400" b="0" i="0" u="none" strike="noStrike" dirty="0">
                          <a:solidFill>
                            <a:srgbClr val="000000"/>
                          </a:solidFill>
                          <a:latin typeface="Calibri"/>
                        </a:rPr>
                        <a:t>Texas (Excluded Category)</a:t>
                      </a:r>
                    </a:p>
                  </a:txBody>
                  <a:tcPr marL="4160" marR="4160" marT="416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dirty="0">
                          <a:solidFill>
                            <a:srgbClr val="000000"/>
                          </a:solidFill>
                          <a:latin typeface="Calibri"/>
                        </a:rPr>
                        <a:t>-----</a:t>
                      </a: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a:t>
                      </a:r>
                    </a:p>
                  </a:txBody>
                  <a:tcPr marL="4160" marR="4160" marT="4160"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a:t>
                      </a:r>
                    </a:p>
                  </a:txBody>
                  <a:tcPr marL="4160" marR="4160" marT="4160" marB="0" anchor="b">
                    <a:lnL>
                      <a:noFill/>
                    </a:lnL>
                    <a:lnR>
                      <a:noFill/>
                    </a:lnR>
                    <a:lnT>
                      <a:noFill/>
                    </a:lnT>
                    <a:lnB>
                      <a:noFill/>
                    </a:lnB>
                  </a:tcPr>
                </a:tc>
              </a:tr>
              <a:tr h="250955">
                <a:tc>
                  <a:txBody>
                    <a:bodyPr/>
                    <a:lstStyle/>
                    <a:p>
                      <a:pPr algn="l" rtl="0"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a:noFill/>
                    </a:lnT>
                    <a:lnB>
                      <a:noFill/>
                    </a:lnB>
                  </a:tcPr>
                </a:tc>
              </a:tr>
              <a:tr h="250955">
                <a:tc gridSpan="3">
                  <a:txBody>
                    <a:bodyPr/>
                    <a:lstStyle/>
                    <a:p>
                      <a:pPr algn="l" rtl="0" fontAlgn="b"/>
                      <a:r>
                        <a:rPr lang="en-US" sz="1400" b="0" i="0" u="none" strike="noStrike" dirty="0">
                          <a:solidFill>
                            <a:srgbClr val="000000"/>
                          </a:solidFill>
                          <a:latin typeface="Calibri"/>
                        </a:rPr>
                        <a:t>Intercept</a:t>
                      </a:r>
                    </a:p>
                  </a:txBody>
                  <a:tcPr marL="4160" marR="4160" marT="416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1400" b="0" i="0" u="none" strike="noStrike" dirty="0">
                          <a:solidFill>
                            <a:srgbClr val="000000"/>
                          </a:solidFill>
                          <a:latin typeface="Calibri"/>
                        </a:rPr>
                        <a:t> </a:t>
                      </a:r>
                    </a:p>
                  </a:txBody>
                  <a:tcPr marL="4160" marR="4160" marT="416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-59216.00</a:t>
                      </a:r>
                    </a:p>
                  </a:txBody>
                  <a:tcPr marL="4160" marR="4160" marT="416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baseline="30000" dirty="0">
                          <a:solidFill>
                            <a:srgbClr val="000000"/>
                          </a:solidFill>
                          <a:latin typeface="Calibri"/>
                        </a:rPr>
                        <a:t>*</a:t>
                      </a:r>
                      <a:endParaRPr lang="en-US" sz="1400" b="0" i="0" u="none" strike="noStrike" dirty="0">
                        <a:solidFill>
                          <a:srgbClr val="000000"/>
                        </a:solidFill>
                        <a:latin typeface="Calibri"/>
                      </a:endParaRPr>
                    </a:p>
                  </a:txBody>
                  <a:tcPr marL="4160" marR="4160" marT="416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23013.00</a:t>
                      </a:r>
                    </a:p>
                  </a:txBody>
                  <a:tcPr marL="4160" marR="4160" marT="416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latin typeface="Calibri"/>
                        </a:rPr>
                        <a:t>-----</a:t>
                      </a:r>
                    </a:p>
                  </a:txBody>
                  <a:tcPr marL="4160" marR="4160" marT="4160" marB="0" anchor="b">
                    <a:lnL>
                      <a:noFill/>
                    </a:lnL>
                    <a:lnR>
                      <a:noFill/>
                    </a:lnR>
                    <a:lnT>
                      <a:noFill/>
                    </a:lnT>
                    <a:lnB w="6350" cap="flat" cmpd="sng" algn="ctr">
                      <a:solidFill>
                        <a:srgbClr val="000000"/>
                      </a:solidFill>
                      <a:prstDash val="solid"/>
                      <a:round/>
                      <a:headEnd type="none" w="med" len="med"/>
                      <a:tailEnd type="none" w="med" len="med"/>
                    </a:lnB>
                  </a:tcPr>
                </a:tc>
              </a:tr>
              <a:tr h="232524">
                <a:tc gridSpan="4">
                  <a:txBody>
                    <a:bodyPr/>
                    <a:lstStyle/>
                    <a:p>
                      <a:pPr algn="l" rtl="0" fontAlgn="b"/>
                      <a:r>
                        <a:rPr lang="nn-NO" sz="1400" b="0" i="0" u="none" strike="noStrike">
                          <a:solidFill>
                            <a:srgbClr val="000000"/>
                          </a:solidFill>
                          <a:latin typeface="Calibri"/>
                        </a:rPr>
                        <a:t>* p&lt;.05, **p&lt;.01, ***p&lt;.001</a:t>
                      </a: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Calibri"/>
                      </a:endParaRPr>
                    </a:p>
                  </a:txBody>
                  <a:tcPr marL="4160" marR="4160" marT="416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SU5">
  <a:themeElements>
    <a:clrScheme name="">
      <a:dk1>
        <a:srgbClr val="461D7C"/>
      </a:dk1>
      <a:lt1>
        <a:srgbClr val="FFFFFF"/>
      </a:lt1>
      <a:dk2>
        <a:srgbClr val="461D7C"/>
      </a:dk2>
      <a:lt2>
        <a:srgbClr val="B5AFA3"/>
      </a:lt2>
      <a:accent1>
        <a:srgbClr val="80729D"/>
      </a:accent1>
      <a:accent2>
        <a:srgbClr val="CC9966"/>
      </a:accent2>
      <a:accent3>
        <a:srgbClr val="FFFFFF"/>
      </a:accent3>
      <a:accent4>
        <a:srgbClr val="3A1769"/>
      </a:accent4>
      <a:accent5>
        <a:srgbClr val="C0BCCC"/>
      </a:accent5>
      <a:accent6>
        <a:srgbClr val="B98A5C"/>
      </a:accent6>
      <a:hlink>
        <a:srgbClr val="AC3F4D"/>
      </a:hlink>
      <a:folHlink>
        <a:srgbClr val="E9B2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LSU5</Template>
  <TotalTime>2010</TotalTime>
  <Words>718</Words>
  <Application>Microsoft Office PowerPoint</Application>
  <PresentationFormat>On-screen Show (4:3)</PresentationFormat>
  <Paragraphs>152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LSU5</vt:lpstr>
      <vt:lpstr>Population Response to Employment Growth in the Gulf Coast Region: Assessing the Oil and Gas Related Employment on Population Change</vt:lpstr>
      <vt:lpstr>Acknowledgement of Funding</vt:lpstr>
      <vt:lpstr>Demographic Responses to Change in Oil and Gas Activity</vt:lpstr>
      <vt:lpstr>Demographic Responses to Change in Oil and Gas Activity</vt:lpstr>
      <vt:lpstr>Demographic Responses to Change in Oil and Gas Activity</vt:lpstr>
      <vt:lpstr>Data</vt:lpstr>
      <vt:lpstr>Regression Analysis</vt:lpstr>
      <vt:lpstr>Slide 8</vt:lpstr>
      <vt:lpstr>Slide 9</vt:lpstr>
      <vt:lpstr>Age Disaggregated Models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Response to Employment Growth in the Gulf Coast Region: Assessing the Oil and Gas Related Employment on Population Change</dc:title>
  <dc:creator>Troy</dc:creator>
  <cp:lastModifiedBy>Troy</cp:lastModifiedBy>
  <cp:revision>46</cp:revision>
  <dcterms:created xsi:type="dcterms:W3CDTF">2010-03-18T14:02:19Z</dcterms:created>
  <dcterms:modified xsi:type="dcterms:W3CDTF">2010-05-28T14:29:58Z</dcterms:modified>
</cp:coreProperties>
</file>