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2" r:id="rId7"/>
    <p:sldId id="263" r:id="rId8"/>
    <p:sldId id="261" r:id="rId9"/>
    <p:sldId id="264" r:id="rId10"/>
    <p:sldId id="266" r:id="rId11"/>
    <p:sldId id="265"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21" charset="-128"/>
        <a:cs typeface="+mn-cs"/>
      </a:defRPr>
    </a:lvl5pPr>
    <a:lvl6pPr marL="2286000" algn="l" defTabSz="914400" rtl="0" eaLnBrk="1" latinLnBrk="0" hangingPunct="1">
      <a:defRPr sz="2400" kern="1200">
        <a:solidFill>
          <a:schemeClr val="tx1"/>
        </a:solidFill>
        <a:latin typeface="Arial" charset="0"/>
        <a:ea typeface="ＭＳ Ｐゴシック" pitchFamily="121" charset="-128"/>
        <a:cs typeface="+mn-cs"/>
      </a:defRPr>
    </a:lvl6pPr>
    <a:lvl7pPr marL="2743200" algn="l" defTabSz="914400" rtl="0" eaLnBrk="1" latinLnBrk="0" hangingPunct="1">
      <a:defRPr sz="2400" kern="1200">
        <a:solidFill>
          <a:schemeClr val="tx1"/>
        </a:solidFill>
        <a:latin typeface="Arial" charset="0"/>
        <a:ea typeface="ＭＳ Ｐゴシック" pitchFamily="121" charset="-128"/>
        <a:cs typeface="+mn-cs"/>
      </a:defRPr>
    </a:lvl7pPr>
    <a:lvl8pPr marL="3200400" algn="l" defTabSz="914400" rtl="0" eaLnBrk="1" latinLnBrk="0" hangingPunct="1">
      <a:defRPr sz="2400" kern="1200">
        <a:solidFill>
          <a:schemeClr val="tx1"/>
        </a:solidFill>
        <a:latin typeface="Arial" charset="0"/>
        <a:ea typeface="ＭＳ Ｐゴシック" pitchFamily="121" charset="-128"/>
        <a:cs typeface="+mn-cs"/>
      </a:defRPr>
    </a:lvl8pPr>
    <a:lvl9pPr marL="3657600" algn="l" defTabSz="914400" rtl="0" eaLnBrk="1" latinLnBrk="0" hangingPunct="1">
      <a:defRPr sz="2400" kern="1200">
        <a:solidFill>
          <a:schemeClr val="tx1"/>
        </a:solidFill>
        <a:latin typeface="Arial" charset="0"/>
        <a:ea typeface="ＭＳ Ｐゴシック" pitchFamily="12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1" d="100"/>
          <a:sy n="71" d="100"/>
        </p:scale>
        <p:origin x="-86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1BD3A236-BB84-497E-AAB0-31FB0CF06BDC}"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2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2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2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2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2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6C1CCD-39CD-432C-A293-9F102735A055}" type="slidenum">
              <a:rPr lang="en-US"/>
              <a:pPr/>
              <a:t>1</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1" name="Picture 9" descr="LSUpp5a"/>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5" name="Rectangle 3"/>
          <p:cNvSpPr>
            <a:spLocks noGrp="1" noChangeArrowheads="1"/>
          </p:cNvSpPr>
          <p:nvPr>
            <p:ph type="ctrTitle"/>
          </p:nvPr>
        </p:nvSpPr>
        <p:spPr>
          <a:xfrm>
            <a:off x="381000" y="609600"/>
            <a:ext cx="8458200" cy="1143000"/>
          </a:xfrm>
        </p:spPr>
        <p:txBody>
          <a:bodyPr/>
          <a:lstStyle>
            <a:lvl1pPr algn="r">
              <a:defRPr/>
            </a:lvl1pPr>
          </a:lstStyle>
          <a:p>
            <a:r>
              <a:rPr lang="en-US" smtClean="0"/>
              <a:t>Click to edit Master title style</a:t>
            </a:r>
            <a:endParaRPr lang="en-US"/>
          </a:p>
        </p:txBody>
      </p:sp>
      <p:sp>
        <p:nvSpPr>
          <p:cNvPr id="3076" name="Rectangle 4"/>
          <p:cNvSpPr>
            <a:spLocks noGrp="1" noChangeArrowheads="1"/>
          </p:cNvSpPr>
          <p:nvPr>
            <p:ph type="subTitle" idx="1"/>
          </p:nvPr>
        </p:nvSpPr>
        <p:spPr>
          <a:xfrm>
            <a:off x="381000" y="2057400"/>
            <a:ext cx="8458200" cy="1219200"/>
          </a:xfrm>
        </p:spPr>
        <p:txBody>
          <a:bodyPr/>
          <a:lstStyle>
            <a:lvl1pPr marL="0" indent="0" algn="r">
              <a:buFontTx/>
              <a:buNone/>
              <a:defRPr sz="2400">
                <a:solidFill>
                  <a:schemeClr val="accent1"/>
                </a:solidFill>
              </a:defRPr>
            </a:lvl1pPr>
          </a:lstStyle>
          <a:p>
            <a:r>
              <a:rPr lang="en-US" smtClean="0"/>
              <a:t>Click to edit Master subtitle style</a:t>
            </a:r>
            <a:endParaRPr lang="en-US"/>
          </a:p>
        </p:txBody>
      </p:sp>
      <p:sp>
        <p:nvSpPr>
          <p:cNvPr id="3077" name="Rectangle 5"/>
          <p:cNvSpPr>
            <a:spLocks noGrp="1" noChangeArrowheads="1"/>
          </p:cNvSpPr>
          <p:nvPr>
            <p:ph type="dt" sz="half" idx="2"/>
          </p:nvPr>
        </p:nvSpPr>
        <p:spPr>
          <a:xfrm>
            <a:off x="381000" y="6248400"/>
            <a:ext cx="2209800" cy="457200"/>
          </a:xfrm>
        </p:spPr>
        <p:txBody>
          <a:bodyPr/>
          <a:lstStyle>
            <a:lvl1pPr>
              <a:defRPr>
                <a:solidFill>
                  <a:schemeClr val="accent1"/>
                </a:solidFill>
              </a:defRPr>
            </a:lvl1pPr>
          </a:lstStyle>
          <a:p>
            <a:endParaRPr lang="en-US" dirty="0"/>
          </a:p>
        </p:txBody>
      </p:sp>
      <p:sp>
        <p:nvSpPr>
          <p:cNvPr id="3078" name="Rectangle 6"/>
          <p:cNvSpPr>
            <a:spLocks noGrp="1" noChangeArrowheads="1"/>
          </p:cNvSpPr>
          <p:nvPr>
            <p:ph type="ftr" sz="quarter" idx="3"/>
          </p:nvPr>
        </p:nvSpPr>
        <p:spPr>
          <a:xfrm>
            <a:off x="2819400" y="6248400"/>
            <a:ext cx="3886200" cy="457200"/>
          </a:xfrm>
        </p:spPr>
        <p:txBody>
          <a:bodyPr/>
          <a:lstStyle>
            <a:lvl1pPr>
              <a:defRPr>
                <a:solidFill>
                  <a:schemeClr val="accent1"/>
                </a:solidFill>
              </a:defRPr>
            </a:lvl1pPr>
          </a:lstStyle>
          <a:p>
            <a:endParaRPr lang="en-US" dirty="0"/>
          </a:p>
        </p:txBody>
      </p:sp>
      <p:sp>
        <p:nvSpPr>
          <p:cNvPr id="3079" name="Rectangle 7"/>
          <p:cNvSpPr>
            <a:spLocks noGrp="1" noChangeArrowheads="1"/>
          </p:cNvSpPr>
          <p:nvPr>
            <p:ph type="sldNum" sz="quarter" idx="4"/>
          </p:nvPr>
        </p:nvSpPr>
        <p:spPr>
          <a:xfrm>
            <a:off x="6934200" y="6248400"/>
            <a:ext cx="1905000" cy="457200"/>
          </a:xfrm>
        </p:spPr>
        <p:txBody>
          <a:bodyPr/>
          <a:lstStyle>
            <a:lvl1pPr>
              <a:defRPr>
                <a:solidFill>
                  <a:schemeClr val="accent1"/>
                </a:solidFill>
              </a:defRPr>
            </a:lvl1pPr>
          </a:lstStyle>
          <a:p>
            <a:fld id="{ED66C520-4A67-4195-97CA-DEFFEE97E42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4B8490D-9275-4D71-8B58-D9227EF94F3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FB9BA86-2E6F-49CD-A921-6A815AC6A5A2}"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D424F28-8094-4B16-8B2A-FD11E49F1230}"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93CF6D8-24B3-4966-8E34-56DF81F95A3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72F93CB-2D0B-499E-8E2E-AD450322DD91}"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A448588A-2DB1-44E5-8283-1031651B078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563E1387-5889-4EEB-87DC-643A6CEBE7D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9774AC3-6EEC-45E1-B994-EE2D1A5BD44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0D2B4C2-4E92-4918-8F90-DBBA001E680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9FE279E-E9A1-4137-840B-2DBA2129C67F}"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LSUpp5b"/>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286000" y="632460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solidFill>
                  <a:schemeClr val="bg2"/>
                </a:solidFill>
              </a:defRPr>
            </a:lvl1pPr>
          </a:lstStyle>
          <a:p>
            <a:endParaRPr lang="en-US" dirty="0"/>
          </a:p>
        </p:txBody>
      </p:sp>
      <p:sp>
        <p:nvSpPr>
          <p:cNvPr id="1029" name="Rectangle 5"/>
          <p:cNvSpPr>
            <a:spLocks noGrp="1" noChangeArrowheads="1"/>
          </p:cNvSpPr>
          <p:nvPr>
            <p:ph type="ftr" sz="quarter" idx="3"/>
          </p:nvPr>
        </p:nvSpPr>
        <p:spPr bwMode="auto">
          <a:xfrm>
            <a:off x="4419600" y="632460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defRPr sz="1200">
                <a:solidFill>
                  <a:schemeClr val="bg2"/>
                </a:solidFill>
              </a:defRPr>
            </a:lvl1pPr>
          </a:lstStyle>
          <a:p>
            <a:endParaRPr lang="en-US" dirty="0"/>
          </a:p>
        </p:txBody>
      </p:sp>
      <p:sp>
        <p:nvSpPr>
          <p:cNvPr id="1030" name="Rectangle 6"/>
          <p:cNvSpPr>
            <a:spLocks noGrp="1" noChangeArrowheads="1"/>
          </p:cNvSpPr>
          <p:nvPr>
            <p:ph type="sldNum" sz="quarter" idx="4"/>
          </p:nvPr>
        </p:nvSpPr>
        <p:spPr bwMode="auto">
          <a:xfrm>
            <a:off x="7467600" y="6324600"/>
            <a:ext cx="990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solidFill>
                  <a:schemeClr val="bg2"/>
                </a:solidFill>
              </a:defRPr>
            </a:lvl1pPr>
          </a:lstStyle>
          <a:p>
            <a:fld id="{7E807DBD-34C5-4604-9301-A54B51CC2851}"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ea typeface="ＭＳ Ｐゴシック" pitchFamily="121" charset="-128"/>
        </a:defRPr>
      </a:lvl2pPr>
      <a:lvl3pPr algn="l" rtl="0" eaLnBrk="1" fontAlgn="base" hangingPunct="1">
        <a:spcBef>
          <a:spcPct val="0"/>
        </a:spcBef>
        <a:spcAft>
          <a:spcPct val="0"/>
        </a:spcAft>
        <a:defRPr sz="4400">
          <a:solidFill>
            <a:schemeClr val="tx2"/>
          </a:solidFill>
          <a:latin typeface="Arial" charset="0"/>
          <a:ea typeface="ＭＳ Ｐゴシック" pitchFamily="121" charset="-128"/>
        </a:defRPr>
      </a:lvl3pPr>
      <a:lvl4pPr algn="l" rtl="0" eaLnBrk="1" fontAlgn="base" hangingPunct="1">
        <a:spcBef>
          <a:spcPct val="0"/>
        </a:spcBef>
        <a:spcAft>
          <a:spcPct val="0"/>
        </a:spcAft>
        <a:defRPr sz="4400">
          <a:solidFill>
            <a:schemeClr val="tx2"/>
          </a:solidFill>
          <a:latin typeface="Arial" charset="0"/>
          <a:ea typeface="ＭＳ Ｐゴシック" pitchFamily="121" charset="-128"/>
        </a:defRPr>
      </a:lvl4pPr>
      <a:lvl5pPr algn="l" rtl="0" eaLnBrk="1" fontAlgn="base" hangingPunct="1">
        <a:spcBef>
          <a:spcPct val="0"/>
        </a:spcBef>
        <a:spcAft>
          <a:spcPct val="0"/>
        </a:spcAft>
        <a:defRPr sz="4400">
          <a:solidFill>
            <a:schemeClr val="tx2"/>
          </a:solidFill>
          <a:latin typeface="Arial" charset="0"/>
          <a:ea typeface="ＭＳ Ｐゴシック" pitchFamily="121" charset="-128"/>
        </a:defRPr>
      </a:lvl5pPr>
      <a:lvl6pPr marL="457200" algn="l" rtl="0" eaLnBrk="1" fontAlgn="base" hangingPunct="1">
        <a:spcBef>
          <a:spcPct val="0"/>
        </a:spcBef>
        <a:spcAft>
          <a:spcPct val="0"/>
        </a:spcAft>
        <a:defRPr sz="4400">
          <a:solidFill>
            <a:schemeClr val="tx2"/>
          </a:solidFill>
          <a:latin typeface="Arial" charset="0"/>
          <a:ea typeface="ＭＳ Ｐゴシック" pitchFamily="121" charset="-128"/>
        </a:defRPr>
      </a:lvl6pPr>
      <a:lvl7pPr marL="914400" algn="l" rtl="0" eaLnBrk="1" fontAlgn="base" hangingPunct="1">
        <a:spcBef>
          <a:spcPct val="0"/>
        </a:spcBef>
        <a:spcAft>
          <a:spcPct val="0"/>
        </a:spcAft>
        <a:defRPr sz="4400">
          <a:solidFill>
            <a:schemeClr val="tx2"/>
          </a:solidFill>
          <a:latin typeface="Arial" charset="0"/>
          <a:ea typeface="ＭＳ Ｐゴシック" pitchFamily="121" charset="-128"/>
        </a:defRPr>
      </a:lvl7pPr>
      <a:lvl8pPr marL="1371600" algn="l" rtl="0" eaLnBrk="1" fontAlgn="base" hangingPunct="1">
        <a:spcBef>
          <a:spcPct val="0"/>
        </a:spcBef>
        <a:spcAft>
          <a:spcPct val="0"/>
        </a:spcAft>
        <a:defRPr sz="4400">
          <a:solidFill>
            <a:schemeClr val="tx2"/>
          </a:solidFill>
          <a:latin typeface="Arial" charset="0"/>
          <a:ea typeface="ＭＳ Ｐゴシック" pitchFamily="121" charset="-128"/>
        </a:defRPr>
      </a:lvl8pPr>
      <a:lvl9pPr marL="1828800" algn="l" rtl="0" eaLnBrk="1" fontAlgn="base" hangingPunct="1">
        <a:spcBef>
          <a:spcPct val="0"/>
        </a:spcBef>
        <a:spcAft>
          <a:spcPct val="0"/>
        </a:spcAft>
        <a:defRPr sz="4400">
          <a:solidFill>
            <a:schemeClr val="tx2"/>
          </a:solidFill>
          <a:latin typeface="Arial" charset="0"/>
          <a:ea typeface="ＭＳ Ｐゴシック" pitchFamily="121"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n-US" sz="3800" dirty="0" smtClean="0"/>
              <a:t>Population Response to Employment Growth in the Gulf Coast Region: Assessing the Oil and Gas Related Employment on Population Change</a:t>
            </a:r>
            <a:endParaRPr lang="en-US" sz="3800" dirty="0"/>
          </a:p>
        </p:txBody>
      </p:sp>
      <p:sp>
        <p:nvSpPr>
          <p:cNvPr id="2051" name="Rectangle 3"/>
          <p:cNvSpPr>
            <a:spLocks noGrp="1" noChangeArrowheads="1"/>
          </p:cNvSpPr>
          <p:nvPr>
            <p:ph type="subTitle" idx="1"/>
          </p:nvPr>
        </p:nvSpPr>
        <p:spPr>
          <a:xfrm>
            <a:off x="381000" y="2362200"/>
            <a:ext cx="8458200" cy="1219200"/>
          </a:xfrm>
        </p:spPr>
        <p:txBody>
          <a:bodyPr/>
          <a:lstStyle/>
          <a:p>
            <a:pPr algn="ctr"/>
            <a:r>
              <a:rPr lang="en-US" b="1" dirty="0" smtClean="0"/>
              <a:t>Troy C. Blanchard</a:t>
            </a:r>
            <a:endParaRPr lang="en-US" b="1" i="1" dirty="0" smtClean="0"/>
          </a:p>
          <a:p>
            <a:pPr algn="ctr"/>
            <a:r>
              <a:rPr lang="en-US" b="1" dirty="0" smtClean="0"/>
              <a:t>Brett Lehman</a:t>
            </a:r>
          </a:p>
          <a:p>
            <a:pPr algn="ctr"/>
            <a:r>
              <a:rPr lang="en-US" b="1" i="1" dirty="0" smtClean="0"/>
              <a:t>Department of Sociology</a:t>
            </a:r>
            <a:endParaRPr lang="en-US"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 Disaggregated Models</a:t>
            </a:r>
            <a:endParaRPr lang="en-US" dirty="0"/>
          </a:p>
        </p:txBody>
      </p:sp>
      <p:graphicFrame>
        <p:nvGraphicFramePr>
          <p:cNvPr id="4" name="Content Placeholder 3"/>
          <p:cNvGraphicFramePr>
            <a:graphicFrameLocks noGrp="1"/>
          </p:cNvGraphicFramePr>
          <p:nvPr>
            <p:ph idx="1"/>
          </p:nvPr>
        </p:nvGraphicFramePr>
        <p:xfrm>
          <a:off x="228600" y="1219200"/>
          <a:ext cx="8763000" cy="5303520"/>
        </p:xfrm>
        <a:graphic>
          <a:graphicData uri="http://schemas.openxmlformats.org/drawingml/2006/table">
            <a:tbl>
              <a:tblPr firstRow="1" bandRow="1">
                <a:tableStyleId>{5C22544A-7EE6-4342-B048-85BDC9FD1C3A}</a:tableStyleId>
              </a:tblPr>
              <a:tblGrid>
                <a:gridCol w="1981200"/>
                <a:gridCol w="2743200"/>
                <a:gridCol w="1847850"/>
                <a:gridCol w="2190750"/>
              </a:tblGrid>
              <a:tr h="1178473">
                <a:tc>
                  <a:txBody>
                    <a:bodyPr/>
                    <a:lstStyle/>
                    <a:p>
                      <a:r>
                        <a:rPr lang="en-US" sz="3600" dirty="0" smtClean="0"/>
                        <a:t>Age Group</a:t>
                      </a:r>
                    </a:p>
                  </a:txBody>
                  <a:tcPr/>
                </a:tc>
                <a:tc>
                  <a:txBody>
                    <a:bodyPr/>
                    <a:lstStyle/>
                    <a:p>
                      <a:pPr algn="r"/>
                      <a:endParaRPr lang="en-US" sz="3600" dirty="0" smtClean="0"/>
                    </a:p>
                    <a:p>
                      <a:pPr algn="r"/>
                      <a:r>
                        <a:rPr lang="en-US" sz="3600" dirty="0" smtClean="0"/>
                        <a:t>Coefficient</a:t>
                      </a:r>
                      <a:endParaRPr lang="en-US" sz="3600" dirty="0"/>
                    </a:p>
                  </a:txBody>
                  <a:tcPr/>
                </a:tc>
                <a:tc>
                  <a:txBody>
                    <a:bodyPr/>
                    <a:lstStyle/>
                    <a:p>
                      <a:pPr algn="r"/>
                      <a:endParaRPr lang="en-US" sz="3600" dirty="0" smtClean="0"/>
                    </a:p>
                    <a:p>
                      <a:pPr algn="r"/>
                      <a:r>
                        <a:rPr lang="en-US" sz="3600" dirty="0" smtClean="0"/>
                        <a:t>p-value</a:t>
                      </a:r>
                      <a:endParaRPr lang="en-US" sz="3600" dirty="0"/>
                    </a:p>
                  </a:txBody>
                  <a:tcPr/>
                </a:tc>
                <a:tc>
                  <a:txBody>
                    <a:bodyPr/>
                    <a:lstStyle/>
                    <a:p>
                      <a:pPr algn="r"/>
                      <a:endParaRPr lang="en-US" sz="3600" dirty="0" smtClean="0"/>
                    </a:p>
                    <a:p>
                      <a:pPr algn="r"/>
                      <a:r>
                        <a:rPr lang="en-US" sz="3600" dirty="0" smtClean="0"/>
                        <a:t>R2</a:t>
                      </a:r>
                      <a:endParaRPr lang="en-US" sz="3600" dirty="0"/>
                    </a:p>
                  </a:txBody>
                  <a:tcPr/>
                </a:tc>
              </a:tr>
              <a:tr h="1178473">
                <a:tc>
                  <a:txBody>
                    <a:bodyPr/>
                    <a:lstStyle/>
                    <a:p>
                      <a:r>
                        <a:rPr lang="en-US" sz="3600" dirty="0" smtClean="0"/>
                        <a:t>Age</a:t>
                      </a:r>
                      <a:r>
                        <a:rPr lang="en-US" sz="3600" baseline="0" dirty="0" smtClean="0"/>
                        <a:t> </a:t>
                      </a:r>
                    </a:p>
                    <a:p>
                      <a:r>
                        <a:rPr lang="en-US" sz="3600" baseline="0" dirty="0" smtClean="0"/>
                        <a:t>0-19</a:t>
                      </a:r>
                      <a:endParaRPr lang="en-US" sz="3600" dirty="0"/>
                    </a:p>
                  </a:txBody>
                  <a:tcPr/>
                </a:tc>
                <a:tc>
                  <a:txBody>
                    <a:bodyPr/>
                    <a:lstStyle/>
                    <a:p>
                      <a:pPr algn="r"/>
                      <a:r>
                        <a:rPr lang="en-US" sz="3600" dirty="0" smtClean="0"/>
                        <a:t>2.091</a:t>
                      </a:r>
                      <a:endParaRPr lang="en-US" sz="3600" dirty="0"/>
                    </a:p>
                  </a:txBody>
                  <a:tcPr/>
                </a:tc>
                <a:tc>
                  <a:txBody>
                    <a:bodyPr/>
                    <a:lstStyle/>
                    <a:p>
                      <a:pPr algn="r"/>
                      <a:r>
                        <a:rPr lang="en-US" sz="3600" dirty="0" smtClean="0"/>
                        <a:t>.0018</a:t>
                      </a:r>
                      <a:endParaRPr lang="en-US" sz="3600" dirty="0"/>
                    </a:p>
                  </a:txBody>
                  <a:tcPr/>
                </a:tc>
                <a:tc>
                  <a:txBody>
                    <a:bodyPr/>
                    <a:lstStyle/>
                    <a:p>
                      <a:pPr algn="r"/>
                      <a:r>
                        <a:rPr lang="en-US" sz="3600" dirty="0" smtClean="0"/>
                        <a:t>.82</a:t>
                      </a:r>
                      <a:endParaRPr lang="en-US" sz="3600" dirty="0"/>
                    </a:p>
                  </a:txBody>
                  <a:tcPr/>
                </a:tc>
              </a:tr>
              <a:tr h="1178473">
                <a:tc>
                  <a:txBody>
                    <a:bodyPr/>
                    <a:lstStyle/>
                    <a:p>
                      <a:r>
                        <a:rPr lang="en-US" sz="3600" dirty="0" smtClean="0"/>
                        <a:t>Age </a:t>
                      </a:r>
                    </a:p>
                    <a:p>
                      <a:r>
                        <a:rPr lang="en-US" sz="3600" dirty="0" smtClean="0"/>
                        <a:t>20-64</a:t>
                      </a:r>
                    </a:p>
                  </a:txBody>
                  <a:tcPr/>
                </a:tc>
                <a:tc>
                  <a:txBody>
                    <a:bodyPr/>
                    <a:lstStyle/>
                    <a:p>
                      <a:pPr algn="r"/>
                      <a:r>
                        <a:rPr lang="en-US" sz="3600" dirty="0" smtClean="0"/>
                        <a:t>3.121</a:t>
                      </a:r>
                      <a:endParaRPr lang="en-US" sz="3600" dirty="0"/>
                    </a:p>
                  </a:txBody>
                  <a:tcPr/>
                </a:tc>
                <a:tc>
                  <a:txBody>
                    <a:bodyPr/>
                    <a:lstStyle/>
                    <a:p>
                      <a:pPr algn="r"/>
                      <a:r>
                        <a:rPr lang="en-US" sz="3600" dirty="0" smtClean="0"/>
                        <a:t>.0075</a:t>
                      </a:r>
                      <a:endParaRPr lang="en-US" sz="3600" dirty="0"/>
                    </a:p>
                  </a:txBody>
                  <a:tcPr/>
                </a:tc>
                <a:tc>
                  <a:txBody>
                    <a:bodyPr/>
                    <a:lstStyle/>
                    <a:p>
                      <a:pPr algn="r"/>
                      <a:r>
                        <a:rPr lang="en-US" sz="3600" dirty="0" smtClean="0"/>
                        <a:t>.88</a:t>
                      </a:r>
                      <a:endParaRPr lang="en-US" sz="3600" dirty="0"/>
                    </a:p>
                  </a:txBody>
                  <a:tcPr/>
                </a:tc>
              </a:tr>
              <a:tr h="1722382">
                <a:tc>
                  <a:txBody>
                    <a:bodyPr/>
                    <a:lstStyle/>
                    <a:p>
                      <a:r>
                        <a:rPr lang="en-US" sz="3600" dirty="0" smtClean="0"/>
                        <a:t>Age 65 and Over</a:t>
                      </a:r>
                      <a:endParaRPr lang="en-US" sz="3600" dirty="0"/>
                    </a:p>
                  </a:txBody>
                  <a:tcPr/>
                </a:tc>
                <a:tc>
                  <a:txBody>
                    <a:bodyPr/>
                    <a:lstStyle/>
                    <a:p>
                      <a:pPr algn="r"/>
                      <a:r>
                        <a:rPr lang="en-US" sz="3600" dirty="0" smtClean="0"/>
                        <a:t>0.262</a:t>
                      </a:r>
                      <a:endParaRPr lang="en-US" sz="3600" dirty="0"/>
                    </a:p>
                  </a:txBody>
                  <a:tcPr/>
                </a:tc>
                <a:tc>
                  <a:txBody>
                    <a:bodyPr/>
                    <a:lstStyle/>
                    <a:p>
                      <a:pPr algn="r"/>
                      <a:r>
                        <a:rPr lang="en-US" sz="3600" dirty="0" smtClean="0"/>
                        <a:t>.1353</a:t>
                      </a:r>
                      <a:endParaRPr lang="en-US" sz="3600" dirty="0"/>
                    </a:p>
                  </a:txBody>
                  <a:tcPr/>
                </a:tc>
                <a:tc>
                  <a:txBody>
                    <a:bodyPr/>
                    <a:lstStyle/>
                    <a:p>
                      <a:pPr algn="r"/>
                      <a:r>
                        <a:rPr lang="en-US" sz="3600" dirty="0" smtClean="0"/>
                        <a:t>.84</a:t>
                      </a:r>
                      <a:endParaRPr lang="en-US" sz="36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533400" y="1371600"/>
            <a:ext cx="8153400" cy="5486400"/>
          </a:xfrm>
        </p:spPr>
        <p:txBody>
          <a:bodyPr/>
          <a:lstStyle/>
          <a:p>
            <a:r>
              <a:rPr lang="en-US" sz="2800" dirty="0" smtClean="0"/>
              <a:t>Growth in oil and gas employment in Gulf Coast counties is associated with population </a:t>
            </a:r>
            <a:r>
              <a:rPr lang="en-US" sz="2800" dirty="0" smtClean="0"/>
              <a:t>growth of specific demographics segments (</a:t>
            </a:r>
            <a:r>
              <a:rPr lang="en-US" sz="2800" dirty="0" smtClean="0"/>
              <a:t>less than 65)</a:t>
            </a:r>
            <a:r>
              <a:rPr lang="en-US" sz="2800" dirty="0" smtClean="0"/>
              <a:t>.</a:t>
            </a:r>
            <a:endParaRPr lang="en-US" sz="2800" dirty="0" smtClean="0"/>
          </a:p>
          <a:p>
            <a:r>
              <a:rPr lang="en-US" sz="2800" dirty="0" smtClean="0"/>
              <a:t>Suggests that new jobs may be attracting new residents directly or by creating vacancies in existing jobs.</a:t>
            </a:r>
          </a:p>
          <a:p>
            <a:r>
              <a:rPr lang="en-US" sz="2800" dirty="0" smtClean="0"/>
              <a:t>Next steps:</a:t>
            </a:r>
          </a:p>
          <a:p>
            <a:pPr lvl="1"/>
            <a:r>
              <a:rPr lang="en-US" sz="2000" dirty="0" smtClean="0"/>
              <a:t>Use shift component of shift-share analysis of population change as dependent variable to isolate locally driven population change.</a:t>
            </a:r>
          </a:p>
          <a:p>
            <a:pPr lvl="1"/>
            <a:r>
              <a:rPr lang="en-US" sz="2000" dirty="0" smtClean="0"/>
              <a:t>Integrate better controls for commuting.</a:t>
            </a:r>
          </a:p>
          <a:p>
            <a:pPr lvl="1"/>
            <a:r>
              <a:rPr lang="en-US" sz="2000" dirty="0" smtClean="0"/>
              <a:t>Examine changes in commuting as an outcome using data from the Longitudinal Employment Dynamics data from the U.S. Census Bureau.</a:t>
            </a:r>
          </a:p>
          <a:p>
            <a:endParaRPr lang="en-US"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 of Funding</a:t>
            </a:r>
            <a:endParaRPr lang="en-US" dirty="0"/>
          </a:p>
        </p:txBody>
      </p:sp>
      <p:sp>
        <p:nvSpPr>
          <p:cNvPr id="3" name="Content Placeholder 2"/>
          <p:cNvSpPr>
            <a:spLocks noGrp="1"/>
          </p:cNvSpPr>
          <p:nvPr>
            <p:ph idx="1"/>
          </p:nvPr>
        </p:nvSpPr>
        <p:spPr/>
        <p:txBody>
          <a:bodyPr/>
          <a:lstStyle/>
          <a:p>
            <a:r>
              <a:rPr lang="en-US" dirty="0" smtClean="0"/>
              <a:t>This research is part of a larger project funded by a cooperative agreement with the Minerals and Management Coastal Marine Institute (MMS09HQPA0005).</a:t>
            </a:r>
          </a:p>
          <a:p>
            <a:r>
              <a:rPr lang="en-US" dirty="0" smtClean="0"/>
              <a:t>The project is designed to assess the potential demographic and economic impact of oil and gas activity on the Gulf Coast Region with special attention to Louisiana.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Responses to Change in Oil and Gas Activity</a:t>
            </a:r>
            <a:endParaRPr lang="en-US" dirty="0"/>
          </a:p>
        </p:txBody>
      </p:sp>
      <p:sp>
        <p:nvSpPr>
          <p:cNvPr id="3" name="Content Placeholder 2"/>
          <p:cNvSpPr>
            <a:spLocks noGrp="1"/>
          </p:cNvSpPr>
          <p:nvPr>
            <p:ph idx="1"/>
          </p:nvPr>
        </p:nvSpPr>
        <p:spPr>
          <a:xfrm>
            <a:off x="533400" y="1600200"/>
            <a:ext cx="8458200" cy="4953000"/>
          </a:xfrm>
        </p:spPr>
        <p:txBody>
          <a:bodyPr/>
          <a:lstStyle/>
          <a:p>
            <a:r>
              <a:rPr lang="en-US" sz="3000" dirty="0" smtClean="0"/>
              <a:t>Sociologists have a long standing interest in the social impacts of economic growth in the energy sector.</a:t>
            </a:r>
          </a:p>
          <a:p>
            <a:pPr lvl="1"/>
            <a:r>
              <a:rPr lang="en-US" sz="2600" dirty="0" smtClean="0"/>
              <a:t>For example, does rapid economic growth in energy-related employment cause decreases in noneconomic well-being (e.g. higher crime rates, poor public health)?</a:t>
            </a:r>
          </a:p>
          <a:p>
            <a:r>
              <a:rPr lang="en-US" sz="3000" dirty="0" smtClean="0"/>
              <a:t>The key mechanism is that employment growth attracts new residents.</a:t>
            </a:r>
          </a:p>
          <a:p>
            <a:pPr lvl="1"/>
            <a:r>
              <a:rPr lang="en-US" sz="2600" dirty="0" smtClean="0"/>
              <a:t>The community loses cohesiveness and ability to address local problems.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Responses to Change in Oil and Gas Activity</a:t>
            </a:r>
            <a:endParaRPr lang="en-US" dirty="0"/>
          </a:p>
        </p:txBody>
      </p:sp>
      <p:sp>
        <p:nvSpPr>
          <p:cNvPr id="3" name="Content Placeholder 2"/>
          <p:cNvSpPr>
            <a:spLocks noGrp="1"/>
          </p:cNvSpPr>
          <p:nvPr>
            <p:ph idx="1"/>
          </p:nvPr>
        </p:nvSpPr>
        <p:spPr>
          <a:xfrm>
            <a:off x="685800" y="1676400"/>
            <a:ext cx="8153400" cy="4876800"/>
          </a:xfrm>
        </p:spPr>
        <p:txBody>
          <a:bodyPr/>
          <a:lstStyle/>
          <a:p>
            <a:r>
              <a:rPr lang="en-US" dirty="0" smtClean="0"/>
              <a:t>Regional economists also focus on this relationship.</a:t>
            </a:r>
          </a:p>
          <a:p>
            <a:r>
              <a:rPr lang="en-US" dirty="0" smtClean="0"/>
              <a:t>Key question: Does job creation benefit local residents?</a:t>
            </a:r>
          </a:p>
          <a:p>
            <a:pPr lvl="1"/>
            <a:r>
              <a:rPr lang="en-US" dirty="0" smtClean="0"/>
              <a:t>The addition of jobs may increase population (i.e. new jobs are taken by in-migrants).</a:t>
            </a:r>
          </a:p>
          <a:p>
            <a:pPr lvl="1"/>
            <a:r>
              <a:rPr lang="en-US" dirty="0" smtClean="0"/>
              <a:t>The addition of jobs may increase commuting (i.e. new jobs are taken by residents of nearby communities via commuting)</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Responses to Change in Oil and Gas Activity</a:t>
            </a:r>
            <a:endParaRPr lang="en-US" dirty="0"/>
          </a:p>
        </p:txBody>
      </p:sp>
      <p:sp>
        <p:nvSpPr>
          <p:cNvPr id="3" name="Content Placeholder 2"/>
          <p:cNvSpPr>
            <a:spLocks noGrp="1"/>
          </p:cNvSpPr>
          <p:nvPr>
            <p:ph idx="1"/>
          </p:nvPr>
        </p:nvSpPr>
        <p:spPr>
          <a:xfrm>
            <a:off x="685800" y="1676400"/>
            <a:ext cx="8229600" cy="4419600"/>
          </a:xfrm>
        </p:spPr>
        <p:txBody>
          <a:bodyPr/>
          <a:lstStyle/>
          <a:p>
            <a:r>
              <a:rPr lang="en-US" sz="3000" dirty="0" smtClean="0"/>
              <a:t>Although this issue has been addressed for local markets in selected states (Regional Economists) and for the energy sector in the West (Sociologists), much less is known about how this relationship may work in the Oil and Gas Sector in the Gulf Coast region.</a:t>
            </a:r>
          </a:p>
          <a:p>
            <a:r>
              <a:rPr lang="en-US" sz="3000" dirty="0" smtClean="0"/>
              <a:t>In this paper, we explore this relationship.</a:t>
            </a:r>
          </a:p>
          <a:p>
            <a:pPr lvl="1"/>
            <a:r>
              <a:rPr lang="en-US" sz="2600" dirty="0" smtClean="0"/>
              <a:t>Research Question: Are changes in oil and gas related employment associated with population change in Gulf Coast counties/parishes? </a:t>
            </a:r>
            <a:endParaRPr lang="en-US"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p:txBody>
          <a:bodyPr/>
          <a:lstStyle/>
          <a:p>
            <a:r>
              <a:rPr lang="en-US" dirty="0" smtClean="0"/>
              <a:t>Key Variables:</a:t>
            </a:r>
          </a:p>
          <a:p>
            <a:pPr lvl="1"/>
            <a:r>
              <a:rPr lang="en-US" dirty="0" smtClean="0"/>
              <a:t>Oil and Gas Employment</a:t>
            </a:r>
          </a:p>
          <a:p>
            <a:pPr lvl="2"/>
            <a:r>
              <a:rPr lang="en-US" dirty="0" smtClean="0"/>
              <a:t>WholeData 2000 and 2004</a:t>
            </a:r>
          </a:p>
          <a:p>
            <a:pPr lvl="2"/>
            <a:r>
              <a:rPr lang="en-US" dirty="0" smtClean="0"/>
              <a:t>Raw Change=Employment 2004 – Employment 2000</a:t>
            </a:r>
          </a:p>
          <a:p>
            <a:pPr lvl="1"/>
            <a:r>
              <a:rPr lang="en-US" dirty="0" smtClean="0"/>
              <a:t>Population Change</a:t>
            </a:r>
          </a:p>
          <a:p>
            <a:pPr lvl="2"/>
            <a:r>
              <a:rPr lang="en-US" dirty="0" smtClean="0"/>
              <a:t>U.S. Census Population Estimates 2000 and 2004</a:t>
            </a:r>
          </a:p>
          <a:p>
            <a:pPr lvl="2"/>
            <a:r>
              <a:rPr lang="en-US" dirty="0" smtClean="0"/>
              <a:t>Raw Change=Population 2004 – Population 2000</a:t>
            </a:r>
          </a:p>
          <a:p>
            <a:pPr lvl="2"/>
            <a:endParaRPr lang="en-US" dirty="0" smtClean="0"/>
          </a:p>
          <a:p>
            <a:pPr lvl="2"/>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Analysis</a:t>
            </a:r>
            <a:endParaRPr lang="en-US" dirty="0"/>
          </a:p>
        </p:txBody>
      </p:sp>
      <p:sp>
        <p:nvSpPr>
          <p:cNvPr id="3" name="Content Placeholder 2"/>
          <p:cNvSpPr>
            <a:spLocks noGrp="1"/>
          </p:cNvSpPr>
          <p:nvPr>
            <p:ph idx="1"/>
          </p:nvPr>
        </p:nvSpPr>
        <p:spPr>
          <a:xfrm>
            <a:off x="685800" y="1295400"/>
            <a:ext cx="7772400" cy="5029200"/>
          </a:xfrm>
        </p:spPr>
        <p:txBody>
          <a:bodyPr/>
          <a:lstStyle/>
          <a:p>
            <a:r>
              <a:rPr lang="en-US" sz="3000" dirty="0" smtClean="0"/>
              <a:t>OLS Regression</a:t>
            </a:r>
          </a:p>
          <a:p>
            <a:r>
              <a:rPr lang="en-US" sz="3000" dirty="0" smtClean="0"/>
              <a:t>Independent Variables</a:t>
            </a:r>
            <a:r>
              <a:rPr lang="en-US" dirty="0" smtClean="0"/>
              <a:t>:</a:t>
            </a:r>
          </a:p>
          <a:p>
            <a:pPr lvl="1"/>
            <a:r>
              <a:rPr lang="en-US" sz="2400" dirty="0" smtClean="0"/>
              <a:t>Variables used in prior studies, Yeo and Holland (2004) and Bartik</a:t>
            </a:r>
            <a:r>
              <a:rPr lang="en-US" sz="2400" dirty="0"/>
              <a:t> </a:t>
            </a:r>
            <a:r>
              <a:rPr lang="en-US" sz="2400" dirty="0" smtClean="0"/>
              <a:t>(1993), drawn from the 2000 Census:</a:t>
            </a:r>
          </a:p>
          <a:p>
            <a:pPr lvl="3"/>
            <a:r>
              <a:rPr lang="en-US" dirty="0" smtClean="0"/>
              <a:t>County Population in 2000</a:t>
            </a:r>
          </a:p>
          <a:p>
            <a:pPr lvl="3"/>
            <a:r>
              <a:rPr lang="en-US" dirty="0" smtClean="0"/>
              <a:t>% of LF Working Outside of County</a:t>
            </a:r>
          </a:p>
          <a:p>
            <a:pPr lvl="3"/>
            <a:r>
              <a:rPr lang="en-US" dirty="0" smtClean="0"/>
              <a:t>% Rural</a:t>
            </a:r>
          </a:p>
          <a:p>
            <a:pPr lvl="3"/>
            <a:r>
              <a:rPr lang="en-US" dirty="0" smtClean="0"/>
              <a:t>% Age 25+ with Associate’s Degree or Better</a:t>
            </a:r>
          </a:p>
          <a:p>
            <a:pPr lvl="3"/>
            <a:r>
              <a:rPr lang="en-US" dirty="0" smtClean="0"/>
              <a:t>% Unemployed Age 16+</a:t>
            </a:r>
          </a:p>
          <a:p>
            <a:pPr lvl="3"/>
            <a:r>
              <a:rPr lang="en-US" dirty="0" smtClean="0"/>
              <a:t>Average Wage for Workers Age 16+ with Wage and Salary Income</a:t>
            </a:r>
          </a:p>
          <a:p>
            <a:pPr lvl="3"/>
            <a:r>
              <a:rPr lang="en-US" dirty="0" smtClean="0"/>
              <a:t>% Age 16+ Not in the Labor Force</a:t>
            </a:r>
          </a:p>
          <a:p>
            <a:pPr lvl="3"/>
            <a:r>
              <a:rPr lang="en-US" dirty="0" smtClean="0"/>
              <a:t>Binary variables for states</a:t>
            </a:r>
          </a:p>
          <a:p>
            <a:pPr lvl="2"/>
            <a:endParaRPr lang="en-US" dirty="0" smtClean="0"/>
          </a:p>
          <a:p>
            <a:pPr lvl="2"/>
            <a:endParaRPr lang="en-US" dirty="0" smtClean="0"/>
          </a:p>
          <a:p>
            <a:pPr lvl="2"/>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Content Placeholder 26" descr="Arc_popchange.jpg"/>
          <p:cNvPicPr>
            <a:picLocks noGrp="1" noChangeAspect="1"/>
          </p:cNvPicPr>
          <p:nvPr>
            <p:ph sz="half" idx="2"/>
          </p:nvPr>
        </p:nvPicPr>
        <p:blipFill>
          <a:blip r:embed="rId2" cstate="print"/>
          <a:stretch>
            <a:fillRect/>
          </a:stretch>
        </p:blipFill>
        <p:spPr>
          <a:xfrm>
            <a:off x="0" y="0"/>
            <a:ext cx="9144000" cy="7007628"/>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524000" y="0"/>
          <a:ext cx="6019799" cy="6857991"/>
        </p:xfrm>
        <a:graphic>
          <a:graphicData uri="http://schemas.openxmlformats.org/drawingml/2006/table">
            <a:tbl>
              <a:tblPr/>
              <a:tblGrid>
                <a:gridCol w="209904"/>
                <a:gridCol w="497546"/>
                <a:gridCol w="497546"/>
                <a:gridCol w="1648124"/>
                <a:gridCol w="909578"/>
                <a:gridCol w="272096"/>
                <a:gridCol w="855159"/>
                <a:gridCol w="1129846"/>
              </a:tblGrid>
              <a:tr h="501909">
                <a:tc gridSpan="7">
                  <a:txBody>
                    <a:bodyPr/>
                    <a:lstStyle/>
                    <a:p>
                      <a:pPr algn="l" fontAlgn="b"/>
                      <a:r>
                        <a:rPr lang="en-US" sz="1400" b="0" i="0" u="none" strike="noStrike" dirty="0">
                          <a:solidFill>
                            <a:srgbClr val="000000"/>
                          </a:solidFill>
                          <a:latin typeface="Calibri"/>
                        </a:rPr>
                        <a:t>OLS Regression Predicting Population Change, 2000-2004</a:t>
                      </a: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r>
              <a:tr h="509080">
                <a:tc>
                  <a:txBody>
                    <a:bodyPr/>
                    <a:lstStyle/>
                    <a:p>
                      <a:pPr algn="l" fontAlgn="b"/>
                      <a:r>
                        <a:rPr lang="en-US" sz="1400" b="0" i="0" u="none" strike="noStrike" dirty="0">
                          <a:solidFill>
                            <a:srgbClr val="000000"/>
                          </a:solidFill>
                          <a:latin typeface="Calibri"/>
                        </a:rPr>
                        <a:t> </a:t>
                      </a: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a:solidFill>
                            <a:srgbClr val="000000"/>
                          </a:solidFill>
                          <a:latin typeface="Calibri"/>
                        </a:rPr>
                        <a:t> </a:t>
                      </a: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a:solidFill>
                            <a:srgbClr val="000000"/>
                          </a:solidFill>
                          <a:latin typeface="Calibri"/>
                        </a:rPr>
                        <a:t> </a:t>
                      </a: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a:solidFill>
                            <a:srgbClr val="000000"/>
                          </a:solidFill>
                          <a:latin typeface="Calibri"/>
                        </a:rPr>
                        <a:t> </a:t>
                      </a: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dirty="0">
                          <a:solidFill>
                            <a:srgbClr val="000000"/>
                          </a:solidFill>
                          <a:latin typeface="Calibri"/>
                        </a:rPr>
                        <a:t>b</a:t>
                      </a:r>
                    </a:p>
                  </a:txBody>
                  <a:tcPr marL="4160" marR="4160" marT="416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baseline="30000" dirty="0">
                          <a:solidFill>
                            <a:srgbClr val="000000"/>
                          </a:solidFill>
                          <a:latin typeface="Calibri"/>
                        </a:rPr>
                        <a:t> </a:t>
                      </a:r>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s.e.</a:t>
                      </a:r>
                    </a:p>
                  </a:txBody>
                  <a:tcPr marL="4160" marR="4160" marT="416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Standardized Coefficient</a:t>
                      </a:r>
                    </a:p>
                  </a:txBody>
                  <a:tcPr marL="4160" marR="4160" marT="416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955">
                <a:tc gridSpan="4">
                  <a:txBody>
                    <a:bodyPr/>
                    <a:lstStyle/>
                    <a:p>
                      <a:pPr algn="l" fontAlgn="b"/>
                      <a:r>
                        <a:rPr lang="en-US" sz="1400" b="0" i="1" u="none" strike="noStrike" dirty="0">
                          <a:solidFill>
                            <a:srgbClr val="000000"/>
                          </a:solidFill>
                          <a:latin typeface="Calibri"/>
                        </a:rPr>
                        <a:t>Key Independent Variable</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r>
              <a:tr h="297689">
                <a:tc gridSpan="4">
                  <a:txBody>
                    <a:bodyPr/>
                    <a:lstStyle/>
                    <a:p>
                      <a:pPr algn="l" fontAlgn="b"/>
                      <a:r>
                        <a:rPr lang="en-US" sz="1400" b="0" i="0" u="none" strike="noStrike" dirty="0">
                          <a:solidFill>
                            <a:srgbClr val="000000"/>
                          </a:solidFill>
                          <a:latin typeface="Calibri"/>
                        </a:rPr>
                        <a:t>Employment Change, Oil and Gas</a:t>
                      </a:r>
                    </a:p>
                  </a:txBody>
                  <a:tcPr marL="4160" marR="4160" marT="4160" marB="0" anchor="b">
                    <a:lnL>
                      <a:noFill/>
                    </a:lnL>
                    <a:lnR>
                      <a:noFill/>
                    </a:lnR>
                    <a:lnT>
                      <a:noFill/>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dirty="0"/>
                    </a:p>
                  </a:txBody>
                  <a:tcPr marL="4160" marR="4160" marT="4160" marB="0" anchor="b">
                    <a:lnL>
                      <a:noFill/>
                    </a:lnL>
                    <a:lnR>
                      <a:noFill/>
                    </a:lnR>
                    <a:lnT>
                      <a:noFill/>
                    </a:lnT>
                    <a:lnB>
                      <a:noFill/>
                    </a:lnB>
                    <a:solidFill>
                      <a:srgbClr val="FFFF00"/>
                    </a:solidFill>
                  </a:tcPr>
                </a:tc>
                <a:tc>
                  <a:txBody>
                    <a:bodyPr/>
                    <a:lstStyle/>
                    <a:p>
                      <a:endParaRPr lang="en-US" dirty="0"/>
                    </a:p>
                  </a:txBody>
                  <a:tcPr marL="4160" marR="4160" marT="4160" marB="0" anchor="b">
                    <a:lnL>
                      <a:noFill/>
                    </a:lnL>
                    <a:lnR>
                      <a:noFill/>
                    </a:lnR>
                    <a:lnT>
                      <a:noFill/>
                    </a:lnT>
                    <a:lnB>
                      <a:noFill/>
                    </a:lnB>
                    <a:solidFill>
                      <a:srgbClr val="FFFF00"/>
                    </a:solidFill>
                  </a:tcPr>
                </a:tc>
                <a:tc>
                  <a:txBody>
                    <a:bodyPr/>
                    <a:lstStyle/>
                    <a:p>
                      <a:endParaRPr lang="en-US" dirty="0"/>
                    </a:p>
                  </a:txBody>
                  <a:tcPr marL="4160" marR="4160" marT="4160" marB="0" anchor="b">
                    <a:lnL>
                      <a:noFill/>
                    </a:lnL>
                    <a:lnR>
                      <a:noFill/>
                    </a:lnR>
                    <a:lnT>
                      <a:noFill/>
                    </a:lnT>
                    <a:lnB>
                      <a:noFill/>
                    </a:lnB>
                    <a:solidFill>
                      <a:srgbClr val="FFFF00"/>
                    </a:solidFill>
                  </a:tcPr>
                </a:tc>
                <a:tc>
                  <a:txBody>
                    <a:bodyPr/>
                    <a:lstStyle/>
                    <a:p>
                      <a:endParaRPr lang="en-US" dirty="0"/>
                    </a:p>
                  </a:txBody>
                  <a:tcPr marL="4160" marR="4160" marT="4160" marB="0" anchor="b">
                    <a:lnL>
                      <a:noFill/>
                    </a:lnL>
                    <a:lnR>
                      <a:noFill/>
                    </a:lnR>
                    <a:lnT>
                      <a:noFill/>
                    </a:lnT>
                    <a:lnB>
                      <a:noFill/>
                    </a:lnB>
                    <a:solidFill>
                      <a:srgbClr val="FFFF00"/>
                    </a:solidFill>
                  </a:tcPr>
                </a:tc>
              </a:tr>
              <a:tr h="250955">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solidFill>
                      <a:srgbClr val="FFFF00"/>
                    </a:solidFill>
                  </a:tcPr>
                </a:tc>
                <a:tc gridSpan="3">
                  <a:txBody>
                    <a:bodyPr/>
                    <a:lstStyle/>
                    <a:p>
                      <a:pPr algn="l" fontAlgn="b"/>
                      <a:r>
                        <a:rPr lang="en-US" sz="1400" b="0" i="0" u="none" strike="noStrike" dirty="0">
                          <a:solidFill>
                            <a:srgbClr val="000000"/>
                          </a:solidFill>
                          <a:latin typeface="Calibri"/>
                        </a:rPr>
                        <a:t>Sector, 2000-2004</a:t>
                      </a:r>
                    </a:p>
                  </a:txBody>
                  <a:tcPr marL="4160" marR="4160" marT="4160" marB="0" anchor="b">
                    <a:lnL>
                      <a:noFill/>
                    </a:lnL>
                    <a:lnR>
                      <a:noFill/>
                    </a:lnR>
                    <a:lnT>
                      <a:noFill/>
                    </a:lnT>
                    <a:lnB>
                      <a:noFill/>
                    </a:lnB>
                    <a:solidFill>
                      <a:srgbClr val="FFFF00"/>
                    </a:solidFill>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4.68</a:t>
                      </a:r>
                    </a:p>
                  </a:txBody>
                  <a:tcPr marL="4160" marR="4160" marT="4160" marB="0" anchor="b">
                    <a:lnL>
                      <a:noFill/>
                    </a:lnL>
                    <a:lnR>
                      <a:noFill/>
                    </a:lnR>
                    <a:lnT>
                      <a:noFill/>
                    </a:lnT>
                    <a:lnB>
                      <a:noFill/>
                    </a:lnB>
                    <a:solidFill>
                      <a:srgbClr val="FFFF00"/>
                    </a:solidFill>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a:noFill/>
                    </a:lnB>
                    <a:solidFill>
                      <a:srgbClr val="FFFF00"/>
                    </a:solidFill>
                  </a:tcPr>
                </a:tc>
                <a:tc>
                  <a:txBody>
                    <a:bodyPr/>
                    <a:lstStyle/>
                    <a:p>
                      <a:pPr algn="r" fontAlgn="b"/>
                      <a:r>
                        <a:rPr lang="en-US" sz="1400" b="0" i="0" u="none" strike="noStrike" dirty="0">
                          <a:solidFill>
                            <a:srgbClr val="000000"/>
                          </a:solidFill>
                          <a:latin typeface="Calibri"/>
                        </a:rPr>
                        <a:t>1.81</a:t>
                      </a:r>
                    </a:p>
                  </a:txBody>
                  <a:tcPr marL="4160" marR="4160" marT="4160" marB="0" anchor="b">
                    <a:lnL>
                      <a:noFill/>
                    </a:lnL>
                    <a:lnR>
                      <a:noFill/>
                    </a:lnR>
                    <a:lnT>
                      <a:noFill/>
                    </a:lnT>
                    <a:lnB>
                      <a:noFill/>
                    </a:lnB>
                    <a:solidFill>
                      <a:srgbClr val="FFFF00"/>
                    </a:solidFill>
                  </a:tcPr>
                </a:tc>
                <a:tc>
                  <a:txBody>
                    <a:bodyPr/>
                    <a:lstStyle/>
                    <a:p>
                      <a:pPr algn="r" fontAlgn="b"/>
                      <a:r>
                        <a:rPr lang="en-US" sz="1400" b="0" i="0" u="none" strike="noStrike" dirty="0">
                          <a:solidFill>
                            <a:srgbClr val="000000"/>
                          </a:solidFill>
                          <a:latin typeface="Calibri"/>
                        </a:rPr>
                        <a:t>0.18</a:t>
                      </a:r>
                    </a:p>
                  </a:txBody>
                  <a:tcPr marL="4160" marR="4160" marT="4160" marB="0" anchor="b">
                    <a:lnL>
                      <a:noFill/>
                    </a:lnL>
                    <a:lnR>
                      <a:noFill/>
                    </a:lnR>
                    <a:lnT>
                      <a:noFill/>
                    </a:lnT>
                    <a:lnB>
                      <a:noFill/>
                    </a:lnB>
                    <a:solidFill>
                      <a:srgbClr val="FFFF00"/>
                    </a:solidFill>
                  </a:tcPr>
                </a:tc>
              </a:tr>
              <a:tr h="250955">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r>
              <a:tr h="250955">
                <a:tc gridSpan="4">
                  <a:txBody>
                    <a:bodyPr/>
                    <a:lstStyle/>
                    <a:p>
                      <a:pPr algn="l" fontAlgn="b"/>
                      <a:r>
                        <a:rPr lang="en-US" sz="1400" b="0" i="1" u="none" strike="noStrike" dirty="0">
                          <a:solidFill>
                            <a:srgbClr val="000000"/>
                          </a:solidFill>
                          <a:latin typeface="Calibri"/>
                        </a:rPr>
                        <a:t>Control Variables, 2000 Census</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r>
              <a:tr h="250955">
                <a:tc gridSpan="4">
                  <a:txBody>
                    <a:bodyPr/>
                    <a:lstStyle/>
                    <a:p>
                      <a:pPr algn="l" fontAlgn="b"/>
                      <a:r>
                        <a:rPr lang="en-US" sz="1400" b="0" i="0" u="none" strike="noStrike" dirty="0">
                          <a:solidFill>
                            <a:srgbClr val="000000"/>
                          </a:solidFill>
                          <a:latin typeface="Calibri"/>
                        </a:rPr>
                        <a:t>Population Size</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0.09</a:t>
                      </a:r>
                    </a:p>
                  </a:txBody>
                  <a:tcPr marL="4160" marR="4160" marT="4160" marB="0" anchor="b">
                    <a:lnL>
                      <a:noFill/>
                    </a:lnL>
                    <a:lnR>
                      <a:noFill/>
                    </a:lnR>
                    <a:lnT>
                      <a:noFill/>
                    </a:lnT>
                    <a:lnB>
                      <a:noFill/>
                    </a:lnB>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0.01</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1.05</a:t>
                      </a:r>
                    </a:p>
                  </a:txBody>
                  <a:tcPr marL="4160" marR="4160" marT="4160" marB="0" anchor="b">
                    <a:lnL>
                      <a:noFill/>
                    </a:lnL>
                    <a:lnR>
                      <a:noFill/>
                    </a:lnR>
                    <a:lnT>
                      <a:noFill/>
                    </a:lnT>
                    <a:lnB>
                      <a:noFill/>
                    </a:lnB>
                  </a:tcPr>
                </a:tc>
              </a:tr>
              <a:tr h="250955">
                <a:tc gridSpan="4">
                  <a:txBody>
                    <a:bodyPr/>
                    <a:lstStyle/>
                    <a:p>
                      <a:pPr algn="l" fontAlgn="b"/>
                      <a:r>
                        <a:rPr lang="en-US" sz="1400" b="0" i="0" u="none" strike="noStrike" dirty="0">
                          <a:solidFill>
                            <a:srgbClr val="000000"/>
                          </a:solidFill>
                          <a:latin typeface="Calibri"/>
                        </a:rPr>
                        <a:t>% of LF Working Outside of County</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168.75</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105.02</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0.09</a:t>
                      </a:r>
                    </a:p>
                  </a:txBody>
                  <a:tcPr marL="4160" marR="4160" marT="4160" marB="0" anchor="b">
                    <a:lnL>
                      <a:noFill/>
                    </a:lnL>
                    <a:lnR>
                      <a:noFill/>
                    </a:lnR>
                    <a:lnT>
                      <a:noFill/>
                    </a:lnT>
                    <a:lnB>
                      <a:noFill/>
                    </a:lnB>
                  </a:tcPr>
                </a:tc>
              </a:tr>
              <a:tr h="250955">
                <a:tc gridSpan="2">
                  <a:txBody>
                    <a:bodyPr/>
                    <a:lstStyle/>
                    <a:p>
                      <a:pPr algn="l" fontAlgn="b"/>
                      <a:r>
                        <a:rPr lang="en-US" sz="1400" b="0" i="0" u="none" strike="noStrike" dirty="0">
                          <a:solidFill>
                            <a:srgbClr val="000000"/>
                          </a:solidFill>
                          <a:latin typeface="Calibri"/>
                        </a:rPr>
                        <a:t>% Rural</a:t>
                      </a:r>
                    </a:p>
                  </a:txBody>
                  <a:tcPr marL="4160" marR="4160" marT="416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171.82</a:t>
                      </a:r>
                    </a:p>
                  </a:txBody>
                  <a:tcPr marL="4160" marR="4160" marT="4160" marB="0" anchor="b">
                    <a:lnL>
                      <a:noFill/>
                    </a:lnL>
                    <a:lnR>
                      <a:noFill/>
                    </a:lnR>
                    <a:lnT>
                      <a:noFill/>
                    </a:lnT>
                    <a:lnB>
                      <a:noFill/>
                    </a:lnB>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75.98</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0.15</a:t>
                      </a:r>
                    </a:p>
                  </a:txBody>
                  <a:tcPr marL="4160" marR="4160" marT="4160" marB="0" anchor="b">
                    <a:lnL>
                      <a:noFill/>
                    </a:lnL>
                    <a:lnR>
                      <a:noFill/>
                    </a:lnR>
                    <a:lnT>
                      <a:noFill/>
                    </a:lnT>
                    <a:lnB>
                      <a:noFill/>
                    </a:lnB>
                  </a:tcPr>
                </a:tc>
              </a:tr>
              <a:tr h="297689">
                <a:tc gridSpan="4">
                  <a:txBody>
                    <a:bodyPr/>
                    <a:lstStyle/>
                    <a:p>
                      <a:pPr algn="l" fontAlgn="b"/>
                      <a:r>
                        <a:rPr lang="en-US" sz="1400" b="0" i="0" u="none" strike="noStrike" dirty="0">
                          <a:solidFill>
                            <a:srgbClr val="000000"/>
                          </a:solidFill>
                          <a:latin typeface="Calibri"/>
                        </a:rPr>
                        <a:t>% Age 25+ with Associate’s</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dirty="0"/>
                    </a:p>
                  </a:txBody>
                  <a:tcPr marL="4160" marR="4160" marT="4160" marB="0" anchor="b">
                    <a:lnL>
                      <a:noFill/>
                    </a:lnL>
                    <a:lnR>
                      <a:noFill/>
                    </a:lnR>
                    <a:lnT>
                      <a:noFill/>
                    </a:lnT>
                    <a:lnB>
                      <a:noFill/>
                    </a:lnB>
                  </a:tcPr>
                </a:tc>
                <a:tc>
                  <a:txBody>
                    <a:bodyPr/>
                    <a:lstStyle/>
                    <a:p>
                      <a:endParaRPr lang="en-US" dirty="0"/>
                    </a:p>
                  </a:txBody>
                  <a:tcPr marL="4160" marR="4160" marT="4160" marB="0" anchor="b">
                    <a:lnL>
                      <a:noFill/>
                    </a:lnL>
                    <a:lnR>
                      <a:noFill/>
                    </a:lnR>
                    <a:lnT>
                      <a:noFill/>
                    </a:lnT>
                    <a:lnB>
                      <a:noFill/>
                    </a:lnB>
                  </a:tcPr>
                </a:tc>
                <a:tc>
                  <a:txBody>
                    <a:bodyPr/>
                    <a:lstStyle/>
                    <a:p>
                      <a:endParaRPr lang="en-US" dirty="0"/>
                    </a:p>
                  </a:txBody>
                  <a:tcPr marL="4160" marR="4160" marT="4160" marB="0" anchor="b">
                    <a:lnL>
                      <a:noFill/>
                    </a:lnL>
                    <a:lnR>
                      <a:noFill/>
                    </a:lnR>
                    <a:lnT>
                      <a:noFill/>
                    </a:lnT>
                    <a:lnB>
                      <a:noFill/>
                    </a:lnB>
                  </a:tcPr>
                </a:tc>
                <a:tc>
                  <a:txBody>
                    <a:bodyPr/>
                    <a:lstStyle/>
                    <a:p>
                      <a:endParaRPr lang="en-US" dirty="0"/>
                    </a:p>
                  </a:txBody>
                  <a:tcPr marL="4160" marR="4160" marT="4160" marB="0" anchor="b">
                    <a:lnL>
                      <a:noFill/>
                    </a:lnL>
                    <a:lnR>
                      <a:noFill/>
                    </a:lnR>
                    <a:lnT>
                      <a:noFill/>
                    </a:lnT>
                    <a:lnB>
                      <a:noFill/>
                    </a:lnB>
                  </a:tcPr>
                </a:tc>
              </a:tr>
              <a:tr h="250955">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gridSpan="3">
                  <a:txBody>
                    <a:bodyPr/>
                    <a:lstStyle/>
                    <a:p>
                      <a:pPr algn="l" fontAlgn="b"/>
                      <a:r>
                        <a:rPr lang="en-US" sz="1400" b="0" i="0" u="none" strike="noStrike" dirty="0">
                          <a:solidFill>
                            <a:srgbClr val="000000"/>
                          </a:solidFill>
                          <a:latin typeface="Calibri"/>
                        </a:rPr>
                        <a:t>Degree or Better</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-74.58</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393.59</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-0.02</a:t>
                      </a:r>
                    </a:p>
                  </a:txBody>
                  <a:tcPr marL="4160" marR="4160" marT="4160" marB="0" anchor="b">
                    <a:lnL>
                      <a:noFill/>
                    </a:lnL>
                    <a:lnR>
                      <a:noFill/>
                    </a:lnR>
                    <a:lnT>
                      <a:noFill/>
                    </a:lnT>
                    <a:lnB>
                      <a:noFill/>
                    </a:lnB>
                  </a:tcPr>
                </a:tc>
              </a:tr>
              <a:tr h="250955">
                <a:tc gridSpan="4">
                  <a:txBody>
                    <a:bodyPr/>
                    <a:lstStyle/>
                    <a:p>
                      <a:pPr algn="l" rtl="0" fontAlgn="b"/>
                      <a:r>
                        <a:rPr lang="en-US" sz="1400" b="0" i="0" u="none" strike="noStrike" dirty="0">
                          <a:solidFill>
                            <a:srgbClr val="000000"/>
                          </a:solidFill>
                          <a:latin typeface="Calibri"/>
                        </a:rPr>
                        <a:t>% Unemployed Age 16+</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-670.33</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758.81</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-0.06</a:t>
                      </a:r>
                    </a:p>
                  </a:txBody>
                  <a:tcPr marL="4160" marR="4160" marT="4160" marB="0" anchor="b">
                    <a:lnL>
                      <a:noFill/>
                    </a:lnL>
                    <a:lnR>
                      <a:noFill/>
                    </a:lnR>
                    <a:lnT>
                      <a:noFill/>
                    </a:lnT>
                    <a:lnB>
                      <a:noFill/>
                    </a:lnB>
                  </a:tcPr>
                </a:tc>
              </a:tr>
              <a:tr h="250955">
                <a:tc gridSpan="4">
                  <a:txBody>
                    <a:bodyPr/>
                    <a:lstStyle/>
                    <a:p>
                      <a:pPr algn="l" rtl="0" fontAlgn="b"/>
                      <a:r>
                        <a:rPr lang="en-US" sz="1400" b="0" i="0" u="none" strike="noStrike" dirty="0">
                          <a:solidFill>
                            <a:srgbClr val="000000"/>
                          </a:solidFill>
                          <a:latin typeface="Calibri"/>
                        </a:rPr>
                        <a:t>Average Wage for Workers Age 16+</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r>
              <a:tr h="250955">
                <a:tc>
                  <a:txBody>
                    <a:bodyPr/>
                    <a:lstStyle/>
                    <a:p>
                      <a:pPr algn="l" rtl="0"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gridSpan="3">
                  <a:txBody>
                    <a:bodyPr/>
                    <a:lstStyle/>
                    <a:p>
                      <a:pPr algn="l" fontAlgn="b"/>
                      <a:r>
                        <a:rPr lang="en-US" sz="1400" b="0" i="0" u="none" strike="noStrike" dirty="0">
                          <a:solidFill>
                            <a:srgbClr val="000000"/>
                          </a:solidFill>
                          <a:latin typeface="Calibri"/>
                        </a:rPr>
                        <a:t>with Wage and Salary Income</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1.82</a:t>
                      </a:r>
                    </a:p>
                  </a:txBody>
                  <a:tcPr marL="4160" marR="4160" marT="4160" marB="0" anchor="b">
                    <a:lnL>
                      <a:noFill/>
                    </a:lnL>
                    <a:lnR>
                      <a:noFill/>
                    </a:lnR>
                    <a:lnT>
                      <a:noFill/>
                    </a:lnT>
                    <a:lnB>
                      <a:noFill/>
                    </a:lnB>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0.70</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0.24</a:t>
                      </a:r>
                    </a:p>
                  </a:txBody>
                  <a:tcPr marL="4160" marR="4160" marT="4160" marB="0" anchor="b">
                    <a:lnL>
                      <a:noFill/>
                    </a:lnL>
                    <a:lnR>
                      <a:noFill/>
                    </a:lnR>
                    <a:lnT>
                      <a:noFill/>
                    </a:lnT>
                    <a:lnB>
                      <a:noFill/>
                    </a:lnB>
                  </a:tcPr>
                </a:tc>
              </a:tr>
              <a:tr h="250955">
                <a:tc gridSpan="3">
                  <a:txBody>
                    <a:bodyPr/>
                    <a:lstStyle/>
                    <a:p>
                      <a:pPr algn="l" fontAlgn="b"/>
                      <a:r>
                        <a:rPr lang="en-US" sz="1400" b="0" i="0" u="none" strike="noStrike" dirty="0">
                          <a:solidFill>
                            <a:srgbClr val="000000"/>
                          </a:solidFill>
                          <a:latin typeface="Calibri"/>
                        </a:rPr>
                        <a:t>% in Poverty</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1080.84</a:t>
                      </a:r>
                    </a:p>
                  </a:txBody>
                  <a:tcPr marL="4160" marR="4160" marT="4160" marB="0" anchor="b">
                    <a:lnL>
                      <a:noFill/>
                    </a:lnL>
                    <a:lnR>
                      <a:noFill/>
                    </a:lnR>
                    <a:lnT>
                      <a:noFill/>
                    </a:lnT>
                    <a:lnB>
                      <a:noFill/>
                    </a:lnB>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436.95</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0.25</a:t>
                      </a:r>
                    </a:p>
                  </a:txBody>
                  <a:tcPr marL="4160" marR="4160" marT="4160" marB="0" anchor="b">
                    <a:lnL>
                      <a:noFill/>
                    </a:lnL>
                    <a:lnR>
                      <a:noFill/>
                    </a:lnR>
                    <a:lnT>
                      <a:noFill/>
                    </a:lnT>
                    <a:lnB>
                      <a:noFill/>
                    </a:lnB>
                  </a:tcPr>
                </a:tc>
              </a:tr>
              <a:tr h="250955">
                <a:tc gridSpan="4">
                  <a:txBody>
                    <a:bodyPr/>
                    <a:lstStyle/>
                    <a:p>
                      <a:pPr algn="l" rtl="0" fontAlgn="b"/>
                      <a:r>
                        <a:rPr lang="en-US" sz="1400" b="0" i="0" u="none" strike="noStrike" dirty="0">
                          <a:solidFill>
                            <a:srgbClr val="000000"/>
                          </a:solidFill>
                          <a:latin typeface="Calibri"/>
                        </a:rPr>
                        <a:t>% Age 16+ Not in the Labor Force</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-375.51</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375.91</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-0.07</a:t>
                      </a:r>
                    </a:p>
                  </a:txBody>
                  <a:tcPr marL="4160" marR="4160" marT="4160" marB="0" anchor="b">
                    <a:lnL>
                      <a:noFill/>
                    </a:lnL>
                    <a:lnR>
                      <a:noFill/>
                    </a:lnR>
                    <a:lnT>
                      <a:noFill/>
                    </a:lnT>
                    <a:lnB>
                      <a:noFill/>
                    </a:lnB>
                  </a:tcPr>
                </a:tc>
              </a:tr>
              <a:tr h="250955">
                <a:tc gridSpan="2">
                  <a:txBody>
                    <a:bodyPr/>
                    <a:lstStyle/>
                    <a:p>
                      <a:pPr algn="l" rtl="0" fontAlgn="b"/>
                      <a:r>
                        <a:rPr lang="en-US" sz="1400" b="0" i="0" u="none" strike="noStrike" dirty="0">
                          <a:solidFill>
                            <a:srgbClr val="000000"/>
                          </a:solidFill>
                          <a:latin typeface="Calibri"/>
                        </a:rPr>
                        <a:t>State</a:t>
                      </a:r>
                    </a:p>
                  </a:txBody>
                  <a:tcPr marL="4160" marR="4160" marT="416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r>
              <a:tr h="250955">
                <a:tc>
                  <a:txBody>
                    <a:bodyPr/>
                    <a:lstStyle/>
                    <a:p>
                      <a:pPr algn="l" rtl="0"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gridSpan="2">
                  <a:txBody>
                    <a:bodyPr/>
                    <a:lstStyle/>
                    <a:p>
                      <a:pPr algn="l" fontAlgn="b"/>
                      <a:r>
                        <a:rPr lang="en-US" sz="1400" b="0" i="0" u="none" strike="noStrike" dirty="0">
                          <a:solidFill>
                            <a:srgbClr val="000000"/>
                          </a:solidFill>
                          <a:latin typeface="Calibri"/>
                        </a:rPr>
                        <a:t>Louisiana</a:t>
                      </a:r>
                    </a:p>
                  </a:txBody>
                  <a:tcPr marL="4160" marR="4160" marT="416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-7068.94</a:t>
                      </a:r>
                    </a:p>
                  </a:txBody>
                  <a:tcPr marL="4160" marR="4160" marT="4160" marB="0" anchor="b">
                    <a:lnL>
                      <a:noFill/>
                    </a:lnL>
                    <a:lnR>
                      <a:noFill/>
                    </a:lnR>
                    <a:lnT>
                      <a:noFill/>
                    </a:lnT>
                    <a:lnB>
                      <a:noFill/>
                    </a:lnB>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2936.63</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-0.11</a:t>
                      </a:r>
                    </a:p>
                  </a:txBody>
                  <a:tcPr marL="4160" marR="4160" marT="4160" marB="0" anchor="b">
                    <a:lnL>
                      <a:noFill/>
                    </a:lnL>
                    <a:lnR>
                      <a:noFill/>
                    </a:lnR>
                    <a:lnT>
                      <a:noFill/>
                    </a:lnT>
                    <a:lnB>
                      <a:noFill/>
                    </a:lnB>
                  </a:tcPr>
                </a:tc>
              </a:tr>
              <a:tr h="250955">
                <a:tc>
                  <a:txBody>
                    <a:bodyPr/>
                    <a:lstStyle/>
                    <a:p>
                      <a:pPr algn="l" rtl="0"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gridSpan="2">
                  <a:txBody>
                    <a:bodyPr/>
                    <a:lstStyle/>
                    <a:p>
                      <a:pPr algn="l" fontAlgn="b"/>
                      <a:r>
                        <a:rPr lang="en-US" sz="1400" b="0" i="0" u="none" strike="noStrike" dirty="0">
                          <a:solidFill>
                            <a:srgbClr val="000000"/>
                          </a:solidFill>
                          <a:latin typeface="Calibri"/>
                        </a:rPr>
                        <a:t>Mississippi</a:t>
                      </a:r>
                    </a:p>
                  </a:txBody>
                  <a:tcPr marL="4160" marR="4160" marT="416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-1307.16</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4915.29</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-0.01</a:t>
                      </a:r>
                    </a:p>
                  </a:txBody>
                  <a:tcPr marL="4160" marR="4160" marT="4160" marB="0" anchor="b">
                    <a:lnL>
                      <a:noFill/>
                    </a:lnL>
                    <a:lnR>
                      <a:noFill/>
                    </a:lnR>
                    <a:lnT>
                      <a:noFill/>
                    </a:lnT>
                    <a:lnB>
                      <a:noFill/>
                    </a:lnB>
                  </a:tcPr>
                </a:tc>
              </a:tr>
              <a:tr h="250955">
                <a:tc>
                  <a:txBody>
                    <a:bodyPr/>
                    <a:lstStyle/>
                    <a:p>
                      <a:pPr algn="l" rtl="0"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gridSpan="2">
                  <a:txBody>
                    <a:bodyPr/>
                    <a:lstStyle/>
                    <a:p>
                      <a:pPr algn="l" fontAlgn="b"/>
                      <a:r>
                        <a:rPr lang="en-US" sz="1400" b="0" i="0" u="none" strike="noStrike" dirty="0">
                          <a:solidFill>
                            <a:srgbClr val="000000"/>
                          </a:solidFill>
                          <a:latin typeface="Calibri"/>
                        </a:rPr>
                        <a:t>Alabama</a:t>
                      </a:r>
                    </a:p>
                  </a:txBody>
                  <a:tcPr marL="4160" marR="4160" marT="4160" marB="0" anchor="b">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-8205.47</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5328.34</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-0.07</a:t>
                      </a:r>
                    </a:p>
                  </a:txBody>
                  <a:tcPr marL="4160" marR="4160" marT="4160" marB="0" anchor="b">
                    <a:lnL>
                      <a:noFill/>
                    </a:lnL>
                    <a:lnR>
                      <a:noFill/>
                    </a:lnR>
                    <a:lnT>
                      <a:noFill/>
                    </a:lnT>
                    <a:lnB>
                      <a:noFill/>
                    </a:lnB>
                  </a:tcPr>
                </a:tc>
              </a:tr>
              <a:tr h="250955">
                <a:tc>
                  <a:txBody>
                    <a:bodyPr/>
                    <a:lstStyle/>
                    <a:p>
                      <a:pPr algn="l" rtl="0"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gridSpan="3">
                  <a:txBody>
                    <a:bodyPr/>
                    <a:lstStyle/>
                    <a:p>
                      <a:pPr algn="l" fontAlgn="b"/>
                      <a:r>
                        <a:rPr lang="en-US" sz="1400" b="0" i="0" u="none" strike="noStrike" dirty="0">
                          <a:solidFill>
                            <a:srgbClr val="000000"/>
                          </a:solidFill>
                          <a:latin typeface="Calibri"/>
                        </a:rPr>
                        <a:t>Texas (Excluded Category)</a:t>
                      </a:r>
                    </a:p>
                  </a:txBody>
                  <a:tcPr marL="4160" marR="4160" marT="416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400" b="0" i="0" u="none" strike="noStrike" dirty="0">
                          <a:solidFill>
                            <a:srgbClr val="000000"/>
                          </a:solidFill>
                          <a:latin typeface="Calibri"/>
                        </a:rPr>
                        <a:t>-----</a:t>
                      </a: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a:t>
                      </a:r>
                    </a:p>
                  </a:txBody>
                  <a:tcPr marL="4160" marR="4160" marT="4160" marB="0" anchor="b">
                    <a:lnL>
                      <a:noFill/>
                    </a:lnL>
                    <a:lnR>
                      <a:noFill/>
                    </a:lnR>
                    <a:lnT>
                      <a:noFill/>
                    </a:lnT>
                    <a:lnB>
                      <a:noFill/>
                    </a:lnB>
                  </a:tcPr>
                </a:tc>
                <a:tc>
                  <a:txBody>
                    <a:bodyPr/>
                    <a:lstStyle/>
                    <a:p>
                      <a:pPr algn="r" fontAlgn="b"/>
                      <a:r>
                        <a:rPr lang="en-US" sz="1400" b="0" i="0" u="none" strike="noStrike" dirty="0">
                          <a:solidFill>
                            <a:srgbClr val="000000"/>
                          </a:solidFill>
                          <a:latin typeface="Calibri"/>
                        </a:rPr>
                        <a:t>-----</a:t>
                      </a:r>
                    </a:p>
                  </a:txBody>
                  <a:tcPr marL="4160" marR="4160" marT="4160" marB="0" anchor="b">
                    <a:lnL>
                      <a:noFill/>
                    </a:lnL>
                    <a:lnR>
                      <a:noFill/>
                    </a:lnR>
                    <a:lnT>
                      <a:noFill/>
                    </a:lnT>
                    <a:lnB>
                      <a:noFill/>
                    </a:lnB>
                  </a:tcPr>
                </a:tc>
              </a:tr>
              <a:tr h="250955">
                <a:tc>
                  <a:txBody>
                    <a:bodyPr/>
                    <a:lstStyle/>
                    <a:p>
                      <a:pPr algn="l" rtl="0"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a:noFill/>
                    </a:lnT>
                    <a:lnB>
                      <a:noFill/>
                    </a:lnB>
                  </a:tcPr>
                </a:tc>
              </a:tr>
              <a:tr h="250955">
                <a:tc gridSpan="3">
                  <a:txBody>
                    <a:bodyPr/>
                    <a:lstStyle/>
                    <a:p>
                      <a:pPr algn="l" rtl="0" fontAlgn="b"/>
                      <a:r>
                        <a:rPr lang="en-US" sz="1400" b="0" i="0" u="none" strike="noStrike" dirty="0">
                          <a:solidFill>
                            <a:srgbClr val="000000"/>
                          </a:solidFill>
                          <a:latin typeface="Calibri"/>
                        </a:rPr>
                        <a:t>Intercept</a:t>
                      </a: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1400" b="0" i="0" u="none" strike="noStrike" dirty="0">
                          <a:solidFill>
                            <a:srgbClr val="000000"/>
                          </a:solidFill>
                          <a:latin typeface="Calibri"/>
                        </a:rPr>
                        <a:t> </a:t>
                      </a: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-59216.00</a:t>
                      </a: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baseline="30000" dirty="0">
                          <a:solidFill>
                            <a:srgbClr val="000000"/>
                          </a:solidFill>
                          <a:latin typeface="Calibri"/>
                        </a:rPr>
                        <a:t>*</a:t>
                      </a:r>
                      <a:endParaRPr lang="en-US" sz="1400" b="0" i="0" u="none" strike="noStrike" dirty="0">
                        <a:solidFill>
                          <a:srgbClr val="000000"/>
                        </a:solidFill>
                        <a:latin typeface="Calibri"/>
                      </a:endParaRP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23013.00</a:t>
                      </a: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a:t>
                      </a:r>
                    </a:p>
                  </a:txBody>
                  <a:tcPr marL="4160" marR="4160" marT="4160" marB="0" anchor="b">
                    <a:lnL>
                      <a:noFill/>
                    </a:lnL>
                    <a:lnR>
                      <a:noFill/>
                    </a:lnR>
                    <a:lnT>
                      <a:noFill/>
                    </a:lnT>
                    <a:lnB w="6350" cap="flat" cmpd="sng" algn="ctr">
                      <a:solidFill>
                        <a:srgbClr val="000000"/>
                      </a:solidFill>
                      <a:prstDash val="solid"/>
                      <a:round/>
                      <a:headEnd type="none" w="med" len="med"/>
                      <a:tailEnd type="none" w="med" len="med"/>
                    </a:lnB>
                  </a:tcPr>
                </a:tc>
              </a:tr>
              <a:tr h="232524">
                <a:tc gridSpan="4">
                  <a:txBody>
                    <a:bodyPr/>
                    <a:lstStyle/>
                    <a:p>
                      <a:pPr algn="l" rtl="0" fontAlgn="b"/>
                      <a:r>
                        <a:rPr lang="nn-NO" sz="1400" b="0" i="0" u="none" strike="noStrike">
                          <a:solidFill>
                            <a:srgbClr val="000000"/>
                          </a:solidFill>
                          <a:latin typeface="Calibri"/>
                        </a:rPr>
                        <a:t>* p&lt;.05, **p&lt;.01, ***p&lt;.001</a:t>
                      </a: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Calibri"/>
                      </a:endParaRPr>
                    </a:p>
                  </a:txBody>
                  <a:tcPr marL="4160" marR="4160" marT="416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LSU5">
  <a:themeElements>
    <a:clrScheme name="">
      <a:dk1>
        <a:srgbClr val="461D7C"/>
      </a:dk1>
      <a:lt1>
        <a:srgbClr val="FFFFFF"/>
      </a:lt1>
      <a:dk2>
        <a:srgbClr val="461D7C"/>
      </a:dk2>
      <a:lt2>
        <a:srgbClr val="B5AFA3"/>
      </a:lt2>
      <a:accent1>
        <a:srgbClr val="80729D"/>
      </a:accent1>
      <a:accent2>
        <a:srgbClr val="CC9966"/>
      </a:accent2>
      <a:accent3>
        <a:srgbClr val="FFFFFF"/>
      </a:accent3>
      <a:accent4>
        <a:srgbClr val="3A1769"/>
      </a:accent4>
      <a:accent5>
        <a:srgbClr val="C0BCCC"/>
      </a:accent5>
      <a:accent6>
        <a:srgbClr val="B98A5C"/>
      </a:accent6>
      <a:hlink>
        <a:srgbClr val="AC3F4D"/>
      </a:hlink>
      <a:folHlink>
        <a:srgbClr val="E9B2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2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LSU5</Template>
  <TotalTime>2010</TotalTime>
  <Words>718</Words>
  <Application>Microsoft Office PowerPoint</Application>
  <PresentationFormat>On-screen Show (4:3)</PresentationFormat>
  <Paragraphs>152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LSU5</vt:lpstr>
      <vt:lpstr>Population Response to Employment Growth in the Gulf Coast Region: Assessing the Oil and Gas Related Employment on Population Change</vt:lpstr>
      <vt:lpstr>Acknowledgement of Funding</vt:lpstr>
      <vt:lpstr>Demographic Responses to Change in Oil and Gas Activity</vt:lpstr>
      <vt:lpstr>Demographic Responses to Change in Oil and Gas Activity</vt:lpstr>
      <vt:lpstr>Demographic Responses to Change in Oil and Gas Activity</vt:lpstr>
      <vt:lpstr>Data</vt:lpstr>
      <vt:lpstr>Regression Analysis</vt:lpstr>
      <vt:lpstr>Slide 8</vt:lpstr>
      <vt:lpstr>Slide 9</vt:lpstr>
      <vt:lpstr>Age Disaggregated Models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Response to Employment Growth in the Gulf Coast Region: Assessing the Oil and Gas Related Employment on Population Change</dc:title>
  <dc:creator>Troy</dc:creator>
  <cp:lastModifiedBy>Troy</cp:lastModifiedBy>
  <cp:revision>46</cp:revision>
  <dcterms:created xsi:type="dcterms:W3CDTF">2010-03-18T14:02:19Z</dcterms:created>
  <dcterms:modified xsi:type="dcterms:W3CDTF">2010-05-28T14:29:58Z</dcterms:modified>
</cp:coreProperties>
</file>