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9"/>
  </p:notesMasterIdLst>
  <p:sldIdLst>
    <p:sldId id="256" r:id="rId2"/>
    <p:sldId id="257" r:id="rId3"/>
    <p:sldId id="258" r:id="rId4"/>
    <p:sldId id="276" r:id="rId5"/>
    <p:sldId id="259" r:id="rId6"/>
    <p:sldId id="266" r:id="rId7"/>
    <p:sldId id="277" r:id="rId8"/>
    <p:sldId id="278" r:id="rId9"/>
    <p:sldId id="279" r:id="rId10"/>
    <p:sldId id="260" r:id="rId11"/>
    <p:sldId id="262" r:id="rId12"/>
    <p:sldId id="261" r:id="rId13"/>
    <p:sldId id="267" r:id="rId14"/>
    <p:sldId id="268" r:id="rId15"/>
    <p:sldId id="264" r:id="rId16"/>
    <p:sldId id="269" r:id="rId17"/>
    <p:sldId id="263" r:id="rId18"/>
    <p:sldId id="265" r:id="rId19"/>
    <p:sldId id="270" r:id="rId20"/>
    <p:sldId id="273" r:id="rId21"/>
    <p:sldId id="271" r:id="rId22"/>
    <p:sldId id="272" r:id="rId23"/>
    <p:sldId id="274" r:id="rId24"/>
    <p:sldId id="280" r:id="rId25"/>
    <p:sldId id="275" r:id="rId26"/>
    <p:sldId id="282" r:id="rId27"/>
    <p:sldId id="28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68" autoAdjust="0"/>
  </p:normalViewPr>
  <p:slideViewPr>
    <p:cSldViewPr>
      <p:cViewPr varScale="1">
        <p:scale>
          <a:sx n="62" d="100"/>
          <a:sy n="62" d="100"/>
        </p:scale>
        <p:origin x="-138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AVERAGE PARK VISITORS</c:v>
                </c:pt>
              </c:strCache>
            </c:strRef>
          </c:tx>
          <c:dLbls>
            <c:numFmt formatCode="#,##0" sourceLinked="0"/>
            <c:spPr>
              <a:solidFill>
                <a:schemeClr val="bg1"/>
              </a:solidFill>
            </c:spPr>
            <c:showVal val="1"/>
          </c:dLbls>
          <c:cat>
            <c:numRef>
              <c:f>Sheet1!$A$2:$A$9</c:f>
              <c:numCache>
                <c:formatCode>General</c:formatCode>
                <c:ptCount val="8"/>
                <c:pt idx="0">
                  <c:v>2001</c:v>
                </c:pt>
                <c:pt idx="1">
                  <c:v>2002</c:v>
                </c:pt>
                <c:pt idx="2">
                  <c:v>2003</c:v>
                </c:pt>
                <c:pt idx="3">
                  <c:v>2004</c:v>
                </c:pt>
                <c:pt idx="4">
                  <c:v>2005</c:v>
                </c:pt>
                <c:pt idx="5">
                  <c:v>2006</c:v>
                </c:pt>
                <c:pt idx="6">
                  <c:v>2007</c:v>
                </c:pt>
                <c:pt idx="7">
                  <c:v>2008</c:v>
                </c:pt>
              </c:numCache>
            </c:numRef>
          </c:cat>
          <c:val>
            <c:numRef>
              <c:f>Sheet1!$B$2:$B$9</c:f>
              <c:numCache>
                <c:formatCode>General</c:formatCode>
                <c:ptCount val="8"/>
                <c:pt idx="0">
                  <c:v>39172</c:v>
                </c:pt>
                <c:pt idx="1">
                  <c:v>46824</c:v>
                </c:pt>
                <c:pt idx="2">
                  <c:v>51158</c:v>
                </c:pt>
                <c:pt idx="3">
                  <c:v>39583</c:v>
                </c:pt>
                <c:pt idx="4">
                  <c:v>38084</c:v>
                </c:pt>
                <c:pt idx="5">
                  <c:v>20400</c:v>
                </c:pt>
                <c:pt idx="6">
                  <c:v>25192</c:v>
                </c:pt>
                <c:pt idx="7">
                  <c:v>28585</c:v>
                </c:pt>
              </c:numCache>
            </c:numRef>
          </c:val>
        </c:ser>
        <c:axId val="150504192"/>
        <c:axId val="150505728"/>
      </c:barChart>
      <c:catAx>
        <c:axId val="150504192"/>
        <c:scaling>
          <c:orientation val="minMax"/>
        </c:scaling>
        <c:axPos val="b"/>
        <c:numFmt formatCode="General" sourceLinked="1"/>
        <c:tickLblPos val="nextTo"/>
        <c:crossAx val="150505728"/>
        <c:crosses val="autoZero"/>
        <c:auto val="1"/>
        <c:lblAlgn val="ctr"/>
        <c:lblOffset val="100"/>
      </c:catAx>
      <c:valAx>
        <c:axId val="150505728"/>
        <c:scaling>
          <c:orientation val="minMax"/>
        </c:scaling>
        <c:axPos val="l"/>
        <c:majorGridlines/>
        <c:numFmt formatCode="#,##0" sourceLinked="0"/>
        <c:tickLblPos val="nextTo"/>
        <c:txPr>
          <a:bodyPr/>
          <a:lstStyle/>
          <a:p>
            <a:pPr>
              <a:defRPr sz="1000"/>
            </a:pPr>
            <a:endParaRPr lang="en-US"/>
          </a:p>
        </c:txPr>
        <c:crossAx val="150504192"/>
        <c:crosses val="autoZero"/>
        <c:crossBetween val="between"/>
      </c:valAx>
    </c:plotArea>
    <c:plotVisOnly val="1"/>
  </c:chart>
  <c:spPr>
    <a:solidFill>
      <a:schemeClr val="bg1"/>
    </a:solidFill>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EC14198-2992-4841-A913-2FF0B2064109}" type="datetimeFigureOut">
              <a:rPr lang="en-US"/>
              <a:pPr>
                <a:defRPr/>
              </a:pPr>
              <a:t>5/27/2010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2ED5BBB-E27B-4F8F-8420-BFE850F5EA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26B330-0811-4884-8C11-2A0C404FE977}" type="slidenum">
              <a:rPr lang="en-US"/>
              <a:pPr fontAlgn="base">
                <a:spcBef>
                  <a:spcPct val="0"/>
                </a:spcBef>
                <a:spcAft>
                  <a:spcPct val="0"/>
                </a:spcAft>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particular, the impacts on public park revenues by unanticipated and unintended public response to news media. </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10323E-58A0-42B7-850C-F4B873ED4124}" type="slidenum">
              <a:rPr lang="en-US"/>
              <a:pPr fontAlgn="base">
                <a:spcBef>
                  <a:spcPct val="0"/>
                </a:spcBef>
                <a:spcAft>
                  <a:spcPct val="0"/>
                </a:spcAft>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Role of technology in exposing humankind</a:t>
            </a:r>
            <a:r>
              <a:rPr lang="en-US" baseline="0" dirty="0" smtClean="0"/>
              <a:t> to natural disasters…</a:t>
            </a:r>
            <a:endParaRPr lang="en-US" dirty="0"/>
          </a:p>
        </p:txBody>
      </p:sp>
      <p:sp>
        <p:nvSpPr>
          <p:cNvPr id="4" name="Slide Number Placeholder 3"/>
          <p:cNvSpPr>
            <a:spLocks noGrp="1"/>
          </p:cNvSpPr>
          <p:nvPr>
            <p:ph type="sldNum" sz="quarter" idx="10"/>
          </p:nvPr>
        </p:nvSpPr>
        <p:spPr/>
        <p:txBody>
          <a:bodyPr/>
          <a:lstStyle/>
          <a:p>
            <a:pPr>
              <a:defRPr/>
            </a:pPr>
            <a:fld id="{D2ED5BBB-E27B-4F8F-8420-BFE850F5EA84}"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Lit review:</a:t>
            </a:r>
          </a:p>
          <a:p>
            <a:pPr lvl="1" fontAlgn="auto">
              <a:spcBef>
                <a:spcPts val="0"/>
              </a:spcBef>
              <a:spcAft>
                <a:spcPts val="0"/>
              </a:spcAft>
              <a:defRPr/>
            </a:pPr>
            <a:r>
              <a:rPr lang="en-US" dirty="0" smtClean="0"/>
              <a:t>Know media coverage of FL red tides has significant impact (source: Morgan et al., in submission, 2009) on park attendance at Gulf Coast FL park</a:t>
            </a:r>
          </a:p>
          <a:p>
            <a:pPr lvl="1" fontAlgn="auto">
              <a:spcBef>
                <a:spcPts val="0"/>
              </a:spcBef>
              <a:spcAft>
                <a:spcPts val="0"/>
              </a:spcAft>
              <a:defRPr/>
            </a:pPr>
            <a:endParaRPr lang="en-US" dirty="0" smtClean="0"/>
          </a:p>
          <a:p>
            <a:pPr lvl="1" fontAlgn="auto">
              <a:spcBef>
                <a:spcPts val="0"/>
              </a:spcBef>
              <a:spcAft>
                <a:spcPts val="0"/>
              </a:spcAft>
              <a:defRPr/>
            </a:pPr>
            <a:r>
              <a:rPr lang="en-US" dirty="0" smtClean="0"/>
              <a:t>Tourists to resident park visitors ratio is about 50/50 in FL state parks (pers. comm., Michael Hensley 020209.)</a:t>
            </a:r>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0AEEEE-A26F-4385-9EE8-18B8A277A41B}" type="slidenum">
              <a:rPr lang="en-US"/>
              <a:pPr fontAlgn="base">
                <a:spcBef>
                  <a:spcPct val="0"/>
                </a:spcBef>
                <a:spcAft>
                  <a:spcPct val="0"/>
                </a:spcAft>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Lit review:</a:t>
            </a:r>
          </a:p>
          <a:p>
            <a:pPr lvl="1" fontAlgn="auto">
              <a:spcBef>
                <a:spcPts val="0"/>
              </a:spcBef>
              <a:spcAft>
                <a:spcPts val="0"/>
              </a:spcAft>
              <a:defRPr/>
            </a:pPr>
            <a:r>
              <a:rPr lang="en-US" dirty="0" smtClean="0"/>
              <a:t>know expenditures by out-of-state visitors to state parks have positive economic impact on NC, SC, TN &amp; GA (Bergstrom et al., 1990);</a:t>
            </a:r>
          </a:p>
          <a:p>
            <a:pPr lvl="1" fontAlgn="auto">
              <a:spcBef>
                <a:spcPts val="0"/>
              </a:spcBef>
              <a:spcAft>
                <a:spcPts val="0"/>
              </a:spcAft>
              <a:defRPr/>
            </a:pPr>
            <a:endParaRPr lang="en-US" dirty="0" smtClean="0"/>
          </a:p>
          <a:p>
            <a:pPr lvl="1" fontAlgn="auto">
              <a:spcBef>
                <a:spcPts val="0"/>
              </a:spcBef>
              <a:spcAft>
                <a:spcPts val="0"/>
              </a:spcAft>
              <a:defRPr/>
            </a:pPr>
            <a:r>
              <a:rPr lang="en-US" dirty="0" smtClean="0"/>
              <a:t>Eagles, McLean &amp; </a:t>
            </a:r>
            <a:r>
              <a:rPr lang="en-US" dirty="0" err="1" smtClean="0"/>
              <a:t>Stabler</a:t>
            </a:r>
            <a:r>
              <a:rPr lang="en-US" dirty="0" smtClean="0"/>
              <a:t> (2000) concluded that “…the economic impact of parkland use and the value placed on it by society is large and underreported.”</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7B294-0A17-4EC3-B888-B35BD8905F60}" type="slidenum">
              <a:rPr lang="en-US"/>
              <a:pPr fontAlgn="base">
                <a:spcBef>
                  <a:spcPct val="0"/>
                </a:spcBef>
                <a:spcAft>
                  <a:spcPct val="0"/>
                </a:spcAft>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Lit review:</a:t>
            </a:r>
          </a:p>
          <a:p>
            <a:pPr lvl="1" fontAlgn="auto">
              <a:spcBef>
                <a:spcPts val="0"/>
              </a:spcBef>
              <a:spcAft>
                <a:spcPts val="0"/>
              </a:spcAft>
              <a:defRPr/>
            </a:pPr>
            <a:r>
              <a:rPr lang="en-US" dirty="0" smtClean="0"/>
              <a:t>Econometric model of annual SW U.S. national park visitation revealed that fire &amp; drought resulted in statistically significant reductions in attendance levels by 21% and 7%, respectively (</a:t>
            </a:r>
            <a:r>
              <a:rPr lang="en-US" dirty="0" err="1" smtClean="0"/>
              <a:t>Matzarakis</a:t>
            </a:r>
            <a:r>
              <a:rPr lang="en-US" dirty="0" smtClean="0"/>
              <a:t>, de </a:t>
            </a:r>
            <a:r>
              <a:rPr lang="en-US" dirty="0" err="1" smtClean="0"/>
              <a:t>Freitas</a:t>
            </a:r>
            <a:r>
              <a:rPr lang="en-US" dirty="0" smtClean="0"/>
              <a:t> and Scott, 2007).</a:t>
            </a:r>
          </a:p>
          <a:p>
            <a:pPr lvl="1" fontAlgn="auto">
              <a:spcBef>
                <a:spcPts val="0"/>
              </a:spcBef>
              <a:spcAft>
                <a:spcPts val="0"/>
              </a:spcAft>
              <a:defRPr/>
            </a:pPr>
            <a:r>
              <a:rPr lang="en-US" dirty="0" smtClean="0"/>
              <a:t> </a:t>
            </a:r>
          </a:p>
          <a:p>
            <a:pPr lvl="1" fontAlgn="auto">
              <a:spcBef>
                <a:spcPts val="0"/>
              </a:spcBef>
              <a:spcAft>
                <a:spcPts val="0"/>
              </a:spcAft>
              <a:defRPr/>
            </a:pPr>
            <a:r>
              <a:rPr lang="en-US" dirty="0" smtClean="0"/>
              <a:t>According to a 2003 article by de </a:t>
            </a:r>
            <a:r>
              <a:rPr lang="en-US" dirty="0" err="1" smtClean="0"/>
              <a:t>Freitas</a:t>
            </a:r>
            <a:r>
              <a:rPr lang="en-US" dirty="0" smtClean="0"/>
              <a:t> published in the International Journal of Biometeorology, “…a fundamental driver of tourism climatology is the identification and evaluation of environmental information for business planning and decision-making in the recreation and tourism industry</a:t>
            </a:r>
          </a:p>
          <a:p>
            <a:pPr fontAlgn="auto">
              <a:spcBef>
                <a:spcPts val="0"/>
              </a:spcBef>
              <a:spcAft>
                <a:spcPts val="0"/>
              </a:spcAft>
              <a:defRPr/>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4666AA-1E04-41AF-BCE3-11C2900C1EE1}" type="slidenum">
              <a:rPr lang="en-US"/>
              <a:pPr fontAlgn="base">
                <a:spcBef>
                  <a:spcPct val="0"/>
                </a:spcBef>
                <a:spcAft>
                  <a:spcPct val="0"/>
                </a:spcAft>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Lit review:</a:t>
            </a:r>
          </a:p>
          <a:p>
            <a:pPr lvl="1" fontAlgn="auto">
              <a:spcBef>
                <a:spcPts val="0"/>
              </a:spcBef>
              <a:spcAft>
                <a:spcPts val="0"/>
              </a:spcAft>
              <a:defRPr/>
            </a:pPr>
            <a:r>
              <a:rPr lang="en-US" dirty="0" smtClean="0"/>
              <a:t>The decline in per capita visits to US national parks since1988 was found to be significantly correlated with several electronic entertainment indicators, which were described as hours of television, movie attendance, video games and internet use (</a:t>
            </a:r>
            <a:r>
              <a:rPr lang="en-US" dirty="0" err="1" smtClean="0"/>
              <a:t>Pergams</a:t>
            </a:r>
            <a:r>
              <a:rPr lang="en-US" dirty="0" smtClean="0"/>
              <a:t> &amp; </a:t>
            </a:r>
            <a:r>
              <a:rPr lang="en-US" dirty="0" err="1" smtClean="0"/>
              <a:t>Zaradic</a:t>
            </a:r>
            <a:r>
              <a:rPr lang="en-US" dirty="0" smtClean="0"/>
              <a:t>, 2006)</a:t>
            </a:r>
          </a:p>
          <a:p>
            <a:pPr lvl="1" fontAlgn="auto">
              <a:spcBef>
                <a:spcPts val="0"/>
              </a:spcBef>
              <a:spcAft>
                <a:spcPts val="0"/>
              </a:spcAft>
              <a:defRPr/>
            </a:pPr>
            <a:endParaRPr lang="en-US" dirty="0" smtClean="0"/>
          </a:p>
          <a:p>
            <a:pPr lvl="1" fontAlgn="auto">
              <a:spcBef>
                <a:spcPts val="0"/>
              </a:spcBef>
              <a:spcAft>
                <a:spcPts val="0"/>
              </a:spcAft>
              <a:defRPr/>
            </a:pPr>
            <a:r>
              <a:rPr lang="en-US" dirty="0" err="1" smtClean="0"/>
              <a:t>Govers</a:t>
            </a:r>
            <a:r>
              <a:rPr lang="en-US" dirty="0" smtClean="0"/>
              <a:t>, Go &amp; Kumar (2007) used content analysis software to analyze survey responses and concluded that “… the media in general have a primary influence in destination image formation.”</a:t>
            </a:r>
          </a:p>
          <a:p>
            <a:pPr fontAlgn="auto">
              <a:spcBef>
                <a:spcPts val="0"/>
              </a:spcBef>
              <a:spcAft>
                <a:spcPts val="0"/>
              </a:spcAft>
              <a:defRPr/>
            </a:pP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7FF19-8BCB-4B4E-A994-417C79ABE5D2}" type="slidenum">
              <a:rPr lang="en-US"/>
              <a:pPr fontAlgn="base">
                <a:spcBef>
                  <a:spcPct val="0"/>
                </a:spcBef>
                <a:spcAft>
                  <a:spcPct val="0"/>
                </a:spcAft>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Pensacola, FL – Tarkiln Bayou (free), Perdido Key ($2/car - honor) &amp; Big Lagoon ($4/car)</a:t>
            </a:r>
          </a:p>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5C1197-083A-4C04-AD18-7E013BA83103}" type="slidenum">
              <a:rPr lang="en-US"/>
              <a:pPr fontAlgn="base">
                <a:spcBef>
                  <a:spcPct val="0"/>
                </a:spcBef>
                <a:spcAft>
                  <a:spcPct val="0"/>
                </a:spcAft>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Pensacola, FL – </a:t>
            </a:r>
            <a:r>
              <a:rPr lang="en-US" dirty="0" err="1" smtClean="0"/>
              <a:t>Tarkiln</a:t>
            </a:r>
            <a:r>
              <a:rPr lang="en-US" dirty="0" smtClean="0"/>
              <a:t> Bayou (free), </a:t>
            </a:r>
            <a:r>
              <a:rPr lang="en-US" dirty="0" err="1" smtClean="0"/>
              <a:t>Perdido</a:t>
            </a:r>
            <a:r>
              <a:rPr lang="en-US" dirty="0" smtClean="0"/>
              <a:t> Key ($2/car - honor) &amp; Big Lagoon ($4/car)</a:t>
            </a:r>
          </a:p>
          <a:p>
            <a:pPr>
              <a:spcBef>
                <a:spcPct val="0"/>
              </a:spcBef>
            </a:pP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82CCAA-5E2D-4884-8B62-01799F775057}" type="slidenum">
              <a:rPr lang="en-US"/>
              <a:pPr fontAlgn="base">
                <a:spcBef>
                  <a:spcPct val="0"/>
                </a:spcBef>
                <a:spcAft>
                  <a:spcPct val="0"/>
                </a:spcAft>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particular, the impacts on public park revenues by unanticipated and unintended public response to news media. </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5478F6-6FD5-4EAA-B177-98C6E351208E}" type="slidenum">
              <a:rPr lang="en-US"/>
              <a:pPr fontAlgn="base">
                <a:spcBef>
                  <a:spcPct val="0"/>
                </a:spcBef>
                <a:spcAft>
                  <a:spcPct val="0"/>
                </a:spcAft>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general, what factors other than seasonality and weather condition do you believe affect park attendance?</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5478F6-6FD5-4EAA-B177-98C6E351208E}" type="slidenum">
              <a:rPr lang="en-US"/>
              <a:pPr fontAlgn="base">
                <a:spcBef>
                  <a:spcPct val="0"/>
                </a:spcBef>
                <a:spcAft>
                  <a:spcPct val="0"/>
                </a:spcAft>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8" descr="circle"/>
          <p:cNvPicPr>
            <a:picLocks noChangeAspect="1" noChangeArrowheads="1"/>
          </p:cNvPicPr>
          <p:nvPr/>
        </p:nvPicPr>
        <p:blipFill>
          <a:blip r:embed="rId2" cstate="print"/>
          <a:srcRect/>
          <a:stretch>
            <a:fillRect/>
          </a:stretch>
        </p:blipFill>
        <p:spPr bwMode="auto">
          <a:xfrm>
            <a:off x="5413375" y="3938588"/>
            <a:ext cx="3730625" cy="2919412"/>
          </a:xfrm>
          <a:prstGeom prst="rect">
            <a:avLst/>
          </a:prstGeom>
          <a:noFill/>
          <a:ln w="9525">
            <a:noFill/>
            <a:miter lim="800000"/>
            <a:headEnd/>
            <a:tailEnd/>
          </a:ln>
        </p:spPr>
      </p:pic>
      <p:sp>
        <p:nvSpPr>
          <p:cNvPr id="4" name="Oval 24"/>
          <p:cNvSpPr>
            <a:spLocks noChangeArrowheads="1"/>
          </p:cNvSpPr>
          <p:nvPr/>
        </p:nvSpPr>
        <p:spPr bwMode="auto">
          <a:xfrm>
            <a:off x="250825" y="188913"/>
            <a:ext cx="1295400" cy="1295400"/>
          </a:xfrm>
          <a:prstGeom prst="ellipse">
            <a:avLst/>
          </a:prstGeom>
          <a:solidFill>
            <a:srgbClr val="000080"/>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sp>
        <p:nvSpPr>
          <p:cNvPr id="5" name="Rectangle 27"/>
          <p:cNvSpPr>
            <a:spLocks noChangeArrowheads="1"/>
          </p:cNvSpPr>
          <p:nvPr/>
        </p:nvSpPr>
        <p:spPr bwMode="auto">
          <a:xfrm>
            <a:off x="6400800" y="6096000"/>
            <a:ext cx="1365250" cy="2444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atin typeface="+mn-lt"/>
              </a:rPr>
              <a:t>www.company.com</a:t>
            </a:r>
            <a:endParaRPr lang="fr-FR">
              <a:latin typeface="+mn-lt"/>
            </a:endParaRPr>
          </a:p>
        </p:txBody>
      </p:sp>
      <p:sp>
        <p:nvSpPr>
          <p:cNvPr id="6" name="Text Box 30"/>
          <p:cNvSpPr txBox="1">
            <a:spLocks noChangeArrowheads="1"/>
          </p:cNvSpPr>
          <p:nvPr/>
        </p:nvSpPr>
        <p:spPr bwMode="auto">
          <a:xfrm>
            <a:off x="327025" y="546100"/>
            <a:ext cx="1143000" cy="58102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600">
                <a:latin typeface="+mn-lt"/>
              </a:rPr>
              <a:t>Company LOGO</a:t>
            </a:r>
            <a:endParaRPr lang="fr-FR" sz="1600">
              <a:latin typeface="+mn-lt"/>
            </a:endParaRPr>
          </a:p>
        </p:txBody>
      </p:sp>
      <p:sp>
        <p:nvSpPr>
          <p:cNvPr id="7" name="Rectangle 32"/>
          <p:cNvSpPr>
            <a:spLocks noChangeArrowheads="1"/>
          </p:cNvSpPr>
          <p:nvPr/>
        </p:nvSpPr>
        <p:spPr bwMode="auto">
          <a:xfrm>
            <a:off x="6400800" y="6096000"/>
            <a:ext cx="1365250" cy="2444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latin typeface="+mn-lt"/>
              </a:rPr>
              <a:t>www.company.com</a:t>
            </a:r>
            <a:endParaRPr lang="fr-FR">
              <a:latin typeface="+mn-lt"/>
            </a:endParaRPr>
          </a:p>
        </p:txBody>
      </p:sp>
      <p:sp>
        <p:nvSpPr>
          <p:cNvPr id="8197" name="Rectangle 5"/>
          <p:cNvSpPr>
            <a:spLocks noGrp="1" noChangeArrowheads="1"/>
          </p:cNvSpPr>
          <p:nvPr>
            <p:ph type="ctrTitle"/>
          </p:nvPr>
        </p:nvSpPr>
        <p:spPr>
          <a:xfrm>
            <a:off x="973138" y="2735263"/>
            <a:ext cx="7312025" cy="1074737"/>
          </a:xfrm>
          <a:solidFill>
            <a:schemeClr val="bg1"/>
          </a:solidFill>
        </p:spPr>
        <p:txBody>
          <a:bodyPr/>
          <a:lstStyle>
            <a:lvl1pPr algn="ctr">
              <a:defRPr sz="4000">
                <a:solidFill>
                  <a:srgbClr val="003399"/>
                </a:solidFill>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7275" y="327025"/>
            <a:ext cx="1736725" cy="5249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7100" y="327025"/>
            <a:ext cx="5057775" cy="5249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798763" y="1538288"/>
            <a:ext cx="6165850" cy="4038600"/>
          </a:xfrm>
        </p:spPr>
        <p:txBody>
          <a:bodyPr/>
          <a:lstStyle/>
          <a:p>
            <a:pPr lvl="0"/>
            <a:r>
              <a:rPr lang="en-US" noProof="0" smtClean="0"/>
              <a:t>Click icon to add chart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7100" y="327025"/>
            <a:ext cx="6946900" cy="10175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798763" y="1538288"/>
            <a:ext cx="3006725"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7888" y="1538288"/>
            <a:ext cx="3006725"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95600" y="2438400"/>
            <a:ext cx="5791200" cy="1143000"/>
          </a:xfrm>
        </p:spPr>
        <p:txBody>
          <a:bodyPr/>
          <a:lstStyle>
            <a:lvl1pPr>
              <a:defRPr b="1"/>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2895600" y="3733800"/>
            <a:ext cx="5029200" cy="1752600"/>
          </a:xfrm>
        </p:spPr>
        <p:txBody>
          <a:bodyPr/>
          <a:lstStyle>
            <a:lvl1pPr marL="0" indent="0">
              <a:buFont typeface="Wingdings" pitchFamily="-112" charset="2"/>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0" y="6248400"/>
            <a:ext cx="1600200" cy="457200"/>
          </a:xfrm>
          <a:prstGeom prst="rect">
            <a:avLst/>
          </a:prstGeom>
        </p:spPr>
        <p:txBody>
          <a:bodyPr/>
          <a:lstStyle>
            <a:lvl1pPr fontAlgn="auto">
              <a:spcBef>
                <a:spcPts val="0"/>
              </a:spcBef>
              <a:spcAft>
                <a:spcPts val="0"/>
              </a:spcAft>
              <a:defRPr smtClean="0">
                <a:latin typeface="+mn-lt"/>
              </a:defRPr>
            </a:lvl1pPr>
          </a:lstStyle>
          <a:p>
            <a:pPr>
              <a:defRPr/>
            </a:pPr>
            <a:fld id="{1E3899E6-2305-4E00-A783-6D1727340830}" type="datetimeFigureOut">
              <a:rPr lang="en-US"/>
              <a:pPr>
                <a:defRPr/>
              </a:pPr>
              <a:t>5/27/2010</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98763" y="1538288"/>
            <a:ext cx="3006725"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7888" y="1538288"/>
            <a:ext cx="3006725"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4" descr="circle2"/>
          <p:cNvPicPr>
            <a:picLocks noChangeAspect="1" noChangeArrowheads="1"/>
          </p:cNvPicPr>
          <p:nvPr/>
        </p:nvPicPr>
        <p:blipFill>
          <a:blip r:embed="rId16" cstate="print"/>
          <a:srcRect/>
          <a:stretch>
            <a:fillRect/>
          </a:stretch>
        </p:blipFill>
        <p:spPr bwMode="auto">
          <a:xfrm>
            <a:off x="0" y="3890963"/>
            <a:ext cx="3810000" cy="2981325"/>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2798763" y="1538288"/>
            <a:ext cx="616585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1028" name="Rectangle 2"/>
          <p:cNvSpPr>
            <a:spLocks noGrp="1" noChangeArrowheads="1"/>
          </p:cNvSpPr>
          <p:nvPr>
            <p:ph type="title"/>
          </p:nvPr>
        </p:nvSpPr>
        <p:spPr bwMode="auto">
          <a:xfrm>
            <a:off x="2197100" y="327025"/>
            <a:ext cx="6946900" cy="1017588"/>
          </a:xfrm>
          <a:prstGeom prst="rect">
            <a:avLst/>
          </a:prstGeom>
          <a:solidFill>
            <a:srgbClr val="000080"/>
          </a:solid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fr-FR" smtClean="0"/>
          </a:p>
        </p:txBody>
      </p:sp>
      <p:sp>
        <p:nvSpPr>
          <p:cNvPr id="1060" name="Rectangle 36"/>
          <p:cNvSpPr>
            <a:spLocks noChangeArrowheads="1"/>
          </p:cNvSpPr>
          <p:nvPr/>
        </p:nvSpPr>
        <p:spPr bwMode="auto">
          <a:xfrm>
            <a:off x="1371600" y="6324600"/>
            <a:ext cx="1365250" cy="244475"/>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a:solidFill>
                  <a:srgbClr val="003399"/>
                </a:solidFill>
                <a:latin typeface="+mn-lt"/>
              </a:rPr>
              <a:t>www.company.com</a:t>
            </a:r>
            <a:endParaRPr lang="fr-FR">
              <a:solidFill>
                <a:srgbClr val="003399"/>
              </a:solidFill>
              <a:latin typeface="+mn-lt"/>
            </a:endParaRPr>
          </a:p>
        </p:txBody>
      </p:sp>
      <p:sp>
        <p:nvSpPr>
          <p:cNvPr id="1061" name="Oval 37"/>
          <p:cNvSpPr>
            <a:spLocks noChangeArrowheads="1"/>
          </p:cNvSpPr>
          <p:nvPr/>
        </p:nvSpPr>
        <p:spPr bwMode="auto">
          <a:xfrm>
            <a:off x="250825" y="188913"/>
            <a:ext cx="1295400" cy="1295400"/>
          </a:xfrm>
          <a:prstGeom prst="ellipse">
            <a:avLst/>
          </a:prstGeom>
          <a:solidFill>
            <a:srgbClr val="000080"/>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sp>
        <p:nvSpPr>
          <p:cNvPr id="1062" name="Text Box 38"/>
          <p:cNvSpPr txBox="1">
            <a:spLocks noChangeArrowheads="1"/>
          </p:cNvSpPr>
          <p:nvPr/>
        </p:nvSpPr>
        <p:spPr bwMode="auto">
          <a:xfrm>
            <a:off x="327025" y="546100"/>
            <a:ext cx="1143000" cy="581025"/>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600">
                <a:latin typeface="+mn-lt"/>
              </a:rPr>
              <a:t>Company LOGO</a:t>
            </a:r>
            <a:endParaRPr lang="fr-FR" sz="1600">
              <a:latin typeface="+mn-lt"/>
            </a:endParaRPr>
          </a:p>
        </p:txBody>
      </p:sp>
    </p:spTree>
  </p:cSld>
  <p:clrMap bg1="lt1" tx1="dk1" bg2="lt2" tx2="dk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40" r:id="rId14"/>
  </p:sldLayoutIdLst>
  <p:txStyles>
    <p:titleStyle>
      <a:lvl1pPr algn="l" rtl="0" fontAlgn="base">
        <a:spcBef>
          <a:spcPct val="50000"/>
        </a:spcBef>
        <a:spcAft>
          <a:spcPct val="0"/>
        </a:spcAft>
        <a:defRPr sz="2800" b="1">
          <a:solidFill>
            <a:schemeClr val="bg1"/>
          </a:solidFill>
          <a:latin typeface="+mj-lt"/>
          <a:ea typeface="+mj-ea"/>
          <a:cs typeface="+mj-cs"/>
        </a:defRPr>
      </a:lvl1pPr>
      <a:lvl2pPr algn="l" rtl="0" fontAlgn="base">
        <a:spcBef>
          <a:spcPct val="50000"/>
        </a:spcBef>
        <a:spcAft>
          <a:spcPct val="0"/>
        </a:spcAft>
        <a:defRPr sz="2800" b="1">
          <a:solidFill>
            <a:schemeClr val="bg1"/>
          </a:solidFill>
          <a:latin typeface="Arial" charset="0"/>
        </a:defRPr>
      </a:lvl2pPr>
      <a:lvl3pPr algn="l" rtl="0" fontAlgn="base">
        <a:spcBef>
          <a:spcPct val="50000"/>
        </a:spcBef>
        <a:spcAft>
          <a:spcPct val="0"/>
        </a:spcAft>
        <a:defRPr sz="2800" b="1">
          <a:solidFill>
            <a:schemeClr val="bg1"/>
          </a:solidFill>
          <a:latin typeface="Arial" charset="0"/>
        </a:defRPr>
      </a:lvl3pPr>
      <a:lvl4pPr algn="l" rtl="0" fontAlgn="base">
        <a:spcBef>
          <a:spcPct val="50000"/>
        </a:spcBef>
        <a:spcAft>
          <a:spcPct val="0"/>
        </a:spcAft>
        <a:defRPr sz="2800" b="1">
          <a:solidFill>
            <a:schemeClr val="bg1"/>
          </a:solidFill>
          <a:latin typeface="Arial" charset="0"/>
        </a:defRPr>
      </a:lvl4pPr>
      <a:lvl5pPr algn="l" rtl="0" fontAlgn="base">
        <a:spcBef>
          <a:spcPct val="50000"/>
        </a:spcBef>
        <a:spcAft>
          <a:spcPct val="0"/>
        </a:spcAft>
        <a:defRPr sz="2800" b="1">
          <a:solidFill>
            <a:schemeClr val="bg1"/>
          </a:solidFill>
          <a:latin typeface="Arial" charset="0"/>
        </a:defRPr>
      </a:lvl5pPr>
      <a:lvl6pPr marL="457200" algn="l" rtl="0" eaLnBrk="1" fontAlgn="base" hangingPunct="1">
        <a:spcBef>
          <a:spcPct val="50000"/>
        </a:spcBef>
        <a:spcAft>
          <a:spcPct val="0"/>
        </a:spcAft>
        <a:defRPr sz="2800" b="1">
          <a:solidFill>
            <a:schemeClr val="bg1"/>
          </a:solidFill>
          <a:latin typeface="Arial" charset="0"/>
        </a:defRPr>
      </a:lvl6pPr>
      <a:lvl7pPr marL="914400" algn="l" rtl="0" eaLnBrk="1" fontAlgn="base" hangingPunct="1">
        <a:spcBef>
          <a:spcPct val="50000"/>
        </a:spcBef>
        <a:spcAft>
          <a:spcPct val="0"/>
        </a:spcAft>
        <a:defRPr sz="2800" b="1">
          <a:solidFill>
            <a:schemeClr val="bg1"/>
          </a:solidFill>
          <a:latin typeface="Arial" charset="0"/>
        </a:defRPr>
      </a:lvl7pPr>
      <a:lvl8pPr marL="1371600" algn="l" rtl="0" eaLnBrk="1" fontAlgn="base" hangingPunct="1">
        <a:spcBef>
          <a:spcPct val="50000"/>
        </a:spcBef>
        <a:spcAft>
          <a:spcPct val="0"/>
        </a:spcAft>
        <a:defRPr sz="2800" b="1">
          <a:solidFill>
            <a:schemeClr val="bg1"/>
          </a:solidFill>
          <a:latin typeface="Arial" charset="0"/>
        </a:defRPr>
      </a:lvl8pPr>
      <a:lvl9pPr marL="1828800" algn="l" rtl="0" eaLnBrk="1" fontAlgn="base" hangingPunct="1">
        <a:spcBef>
          <a:spcPct val="5000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rgbClr val="99CC00"/>
        </a:buClr>
        <a:buSzPct val="150000"/>
        <a:buChar char="•"/>
        <a:defRPr sz="2400">
          <a:solidFill>
            <a:srgbClr val="003399"/>
          </a:solidFill>
          <a:latin typeface="+mn-lt"/>
          <a:ea typeface="+mn-ea"/>
          <a:cs typeface="+mn-cs"/>
        </a:defRPr>
      </a:lvl1pPr>
      <a:lvl2pPr marL="742950" indent="-285750" algn="l" rtl="0" fontAlgn="base">
        <a:spcBef>
          <a:spcPct val="20000"/>
        </a:spcBef>
        <a:spcAft>
          <a:spcPct val="0"/>
        </a:spcAft>
        <a:buClr>
          <a:srgbClr val="99CC00"/>
        </a:buClr>
        <a:buSzPct val="150000"/>
        <a:buChar char="•"/>
        <a:defRPr sz="2000">
          <a:solidFill>
            <a:srgbClr val="003399"/>
          </a:solidFill>
          <a:latin typeface="+mn-lt"/>
        </a:defRPr>
      </a:lvl2pPr>
      <a:lvl3pPr marL="1143000" indent="-228600" algn="l" rtl="0" fontAlgn="base">
        <a:spcBef>
          <a:spcPct val="20000"/>
        </a:spcBef>
        <a:spcAft>
          <a:spcPct val="0"/>
        </a:spcAft>
        <a:buClr>
          <a:srgbClr val="99CC00"/>
        </a:buClr>
        <a:buSzPct val="150000"/>
        <a:buChar char="•"/>
        <a:defRPr>
          <a:solidFill>
            <a:srgbClr val="003399"/>
          </a:solidFill>
          <a:latin typeface="+mn-lt"/>
        </a:defRPr>
      </a:lvl3pPr>
      <a:lvl4pPr marL="1600200" indent="-228600" algn="l" rtl="0" fontAlgn="base">
        <a:spcBef>
          <a:spcPct val="20000"/>
        </a:spcBef>
        <a:spcAft>
          <a:spcPct val="0"/>
        </a:spcAft>
        <a:buClr>
          <a:srgbClr val="99CC00"/>
        </a:buClr>
        <a:buChar char="–"/>
        <a:defRPr sz="1600">
          <a:solidFill>
            <a:srgbClr val="003399"/>
          </a:solidFill>
          <a:latin typeface="+mn-lt"/>
        </a:defRPr>
      </a:lvl4pPr>
      <a:lvl5pPr marL="2057400" indent="-228600" algn="l" rtl="0" fontAlgn="base">
        <a:spcBef>
          <a:spcPct val="20000"/>
        </a:spcBef>
        <a:spcAft>
          <a:spcPct val="0"/>
        </a:spcAft>
        <a:buClr>
          <a:srgbClr val="99CC00"/>
        </a:buClr>
        <a:buChar char="»"/>
        <a:defRPr sz="1600">
          <a:solidFill>
            <a:srgbClr val="003399"/>
          </a:solidFill>
          <a:latin typeface="+mn-lt"/>
        </a:defRPr>
      </a:lvl5pPr>
      <a:lvl6pPr marL="2514600" indent="-228600" algn="l" rtl="0" eaLnBrk="1" fontAlgn="base" hangingPunct="1">
        <a:spcBef>
          <a:spcPct val="20000"/>
        </a:spcBef>
        <a:spcAft>
          <a:spcPct val="0"/>
        </a:spcAft>
        <a:buClr>
          <a:srgbClr val="99CC00"/>
        </a:buClr>
        <a:buChar char="»"/>
        <a:defRPr sz="1600">
          <a:solidFill>
            <a:srgbClr val="003399"/>
          </a:solidFill>
          <a:latin typeface="+mn-lt"/>
        </a:defRPr>
      </a:lvl6pPr>
      <a:lvl7pPr marL="2971800" indent="-228600" algn="l" rtl="0" eaLnBrk="1" fontAlgn="base" hangingPunct="1">
        <a:spcBef>
          <a:spcPct val="20000"/>
        </a:spcBef>
        <a:spcAft>
          <a:spcPct val="0"/>
        </a:spcAft>
        <a:buClr>
          <a:srgbClr val="99CC00"/>
        </a:buClr>
        <a:buChar char="»"/>
        <a:defRPr sz="1600">
          <a:solidFill>
            <a:srgbClr val="003399"/>
          </a:solidFill>
          <a:latin typeface="+mn-lt"/>
        </a:defRPr>
      </a:lvl7pPr>
      <a:lvl8pPr marL="3429000" indent="-228600" algn="l" rtl="0" eaLnBrk="1" fontAlgn="base" hangingPunct="1">
        <a:spcBef>
          <a:spcPct val="20000"/>
        </a:spcBef>
        <a:spcAft>
          <a:spcPct val="0"/>
        </a:spcAft>
        <a:buClr>
          <a:srgbClr val="99CC00"/>
        </a:buClr>
        <a:buChar char="»"/>
        <a:defRPr sz="1600">
          <a:solidFill>
            <a:srgbClr val="003399"/>
          </a:solidFill>
          <a:latin typeface="+mn-lt"/>
        </a:defRPr>
      </a:lvl8pPr>
      <a:lvl9pPr marL="3886200" indent="-228600" algn="l" rtl="0" eaLnBrk="1" fontAlgn="base" hangingPunct="1">
        <a:spcBef>
          <a:spcPct val="20000"/>
        </a:spcBef>
        <a:spcAft>
          <a:spcPct val="0"/>
        </a:spcAft>
        <a:buClr>
          <a:srgbClr val="99CC00"/>
        </a:buClr>
        <a:buChar char="»"/>
        <a:defRPr sz="16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228600" y="1295400"/>
            <a:ext cx="8763000" cy="2209800"/>
          </a:xfrm>
          <a:prstGeom prst="roundRect">
            <a:avLst>
              <a:gd name="adj" fmla="val 16667"/>
            </a:avLst>
          </a:prstGeom>
        </p:spPr>
        <p:txBody>
          <a:bodyPr/>
          <a:lstStyle/>
          <a:p>
            <a:pPr algn="ctr"/>
            <a:r>
              <a:rPr lang="en-US" dirty="0" smtClean="0"/>
              <a:t/>
            </a:r>
            <a:br>
              <a:rPr lang="en-US" dirty="0" smtClean="0"/>
            </a:br>
            <a:r>
              <a:rPr lang="en-US" dirty="0" smtClean="0"/>
              <a:t>Impacts of Media Coverage of Coastal Weather Events on Attendance Levels at Northern Gulf State Parks</a:t>
            </a:r>
          </a:p>
        </p:txBody>
      </p:sp>
      <p:sp>
        <p:nvSpPr>
          <p:cNvPr id="3" name="Subtitle 2"/>
          <p:cNvSpPr>
            <a:spLocks noGrp="1"/>
          </p:cNvSpPr>
          <p:nvPr>
            <p:ph type="subTitle" idx="1"/>
          </p:nvPr>
        </p:nvSpPr>
        <p:spPr>
          <a:xfrm>
            <a:off x="0" y="3733800"/>
            <a:ext cx="9144000" cy="1752600"/>
          </a:xfrm>
        </p:spPr>
        <p:txBody>
          <a:bodyPr>
            <a:normAutofit/>
          </a:bodyPr>
          <a:lstStyle/>
          <a:p>
            <a:pPr algn="ctr">
              <a:defRPr/>
            </a:pPr>
            <a:r>
              <a:rPr lang="en-US" dirty="0" smtClean="0">
                <a:effectLst>
                  <a:outerShdw blurRad="38100" dist="38100" dir="2700000" algn="tl">
                    <a:srgbClr val="000000">
                      <a:alpha val="43137"/>
                    </a:srgbClr>
                  </a:outerShdw>
                </a:effectLst>
              </a:rPr>
              <a:t>By Kimberly L. Morgan</a:t>
            </a:r>
          </a:p>
          <a:p>
            <a:pPr algn="ctr">
              <a:defRPr/>
            </a:pPr>
            <a:r>
              <a:rPr lang="en-US" dirty="0" smtClean="0">
                <a:effectLst>
                  <a:outerShdw blurRad="38100" dist="38100" dir="2700000" algn="tl">
                    <a:srgbClr val="000000">
                      <a:alpha val="43137"/>
                    </a:srgbClr>
                  </a:outerShdw>
                </a:effectLst>
              </a:rPr>
              <a:t>CNREP </a:t>
            </a:r>
            <a:r>
              <a:rPr lang="en-US" dirty="0" smtClean="0">
                <a:effectLst>
                  <a:outerShdw blurRad="38100" dist="38100" dir="2700000" algn="tl">
                    <a:srgbClr val="000000">
                      <a:alpha val="43137"/>
                    </a:srgbClr>
                  </a:outerShdw>
                </a:effectLst>
              </a:rPr>
              <a:t>2010, New Orleans, LA</a:t>
            </a:r>
          </a:p>
          <a:p>
            <a:pPr algn="ctr">
              <a:defRPr/>
            </a:pPr>
            <a:r>
              <a:rPr lang="en-US" dirty="0" smtClean="0">
                <a:effectLst>
                  <a:outerShdw blurRad="38100" dist="38100" dir="2700000" algn="tl">
                    <a:srgbClr val="000000">
                      <a:alpha val="43137"/>
                    </a:srgbClr>
                  </a:outerShdw>
                </a:effectLst>
              </a:rPr>
              <a:t>27 May 2010</a:t>
            </a:r>
            <a:endParaRPr lang="en-US" dirty="0">
              <a:effectLst>
                <a:outerShdw blurRad="38100" dist="38100" dir="2700000" algn="tl">
                  <a:srgbClr val="000000">
                    <a:alpha val="43137"/>
                  </a:srgbClr>
                </a:outerShdw>
              </a:effectLst>
            </a:endParaRPr>
          </a:p>
        </p:txBody>
      </p:sp>
      <p:grpSp>
        <p:nvGrpSpPr>
          <p:cNvPr id="4100" name="Group 3"/>
          <p:cNvGrpSpPr>
            <a:grpSpLocks/>
          </p:cNvGrpSpPr>
          <p:nvPr/>
        </p:nvGrpSpPr>
        <p:grpSpPr bwMode="auto">
          <a:xfrm>
            <a:off x="6172200" y="6096000"/>
            <a:ext cx="2590800" cy="533400"/>
            <a:chOff x="26316175" y="41910000"/>
            <a:chExt cx="5028093" cy="1143000"/>
          </a:xfrm>
        </p:grpSpPr>
        <p:pic>
          <p:nvPicPr>
            <p:cNvPr id="5" name="Picture 4" descr="msuSeal"/>
            <p:cNvPicPr>
              <a:picLocks noChangeAspect="1" noChangeArrowheads="1"/>
            </p:cNvPicPr>
            <p:nvPr/>
          </p:nvPicPr>
          <p:blipFill>
            <a:blip r:embed="rId2" cstate="print"/>
            <a:stretch>
              <a:fillRect/>
            </a:stretch>
          </p:blipFill>
          <p:spPr bwMode="auto">
            <a:xfrm>
              <a:off x="26316175" y="41910000"/>
              <a:ext cx="964335" cy="1143000"/>
            </a:xfrm>
            <a:prstGeom prst="rect">
              <a:avLst/>
            </a:prstGeom>
            <a:ln>
              <a:noFill/>
            </a:ln>
            <a:effectLst>
              <a:outerShdw blurRad="292100" dist="139700" dir="2700000" algn="tl" rotWithShape="0">
                <a:srgbClr val="333333">
                  <a:alpha val="65000"/>
                </a:srgbClr>
              </a:outerShdw>
            </a:effectLst>
          </p:spPr>
        </p:pic>
        <p:pic>
          <p:nvPicPr>
            <p:cNvPr id="6" name="Picture 5" descr="wordmark_monw_500"/>
            <p:cNvPicPr>
              <a:picLocks noChangeAspect="1" noChangeArrowheads="1"/>
            </p:cNvPicPr>
            <p:nvPr/>
          </p:nvPicPr>
          <p:blipFill>
            <a:blip r:embed="rId3" cstate="print"/>
            <a:stretch>
              <a:fillRect/>
            </a:stretch>
          </p:blipFill>
          <p:spPr bwMode="auto">
            <a:xfrm>
              <a:off x="27585522" y="41910000"/>
              <a:ext cx="3758746" cy="1143000"/>
            </a:xfrm>
            <a:prstGeom prst="rect">
              <a:avLst/>
            </a:prstGeom>
            <a:ln>
              <a:noFill/>
            </a:ln>
            <a:effectLst>
              <a:outerShdw blurRad="292100" dist="139700" dir="2700000" algn="tl" rotWithShape="0">
                <a:srgbClr val="333333">
                  <a:alpha val="65000"/>
                </a:srgbClr>
              </a:outerShdw>
            </a:effectLst>
          </p:spPr>
        </p:pic>
      </p:grpSp>
      <p:pic>
        <p:nvPicPr>
          <p:cNvPr id="7" name="Picture 2"/>
          <p:cNvPicPr>
            <a:picLocks noChangeAspect="1" noChangeArrowheads="1"/>
          </p:cNvPicPr>
          <p:nvPr/>
        </p:nvPicPr>
        <p:blipFill>
          <a:blip r:embed="rId4" cstate="print"/>
          <a:srcRect/>
          <a:stretch>
            <a:fillRect/>
          </a:stretch>
        </p:blipFill>
        <p:spPr bwMode="auto">
          <a:xfrm>
            <a:off x="381000" y="6019800"/>
            <a:ext cx="4191000" cy="6556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prstGeom prst="roundRect">
            <a:avLst>
              <a:gd name="adj" fmla="val 16667"/>
            </a:avLst>
          </a:prstGeom>
        </p:spPr>
        <p:txBody>
          <a:bodyPr/>
          <a:lstStyle/>
          <a:p>
            <a:r>
              <a:rPr lang="en-US" smtClean="0"/>
              <a:t>STUDY REGIONS</a:t>
            </a:r>
          </a:p>
        </p:txBody>
      </p:sp>
      <p:sp>
        <p:nvSpPr>
          <p:cNvPr id="3" name="Content Placeholder 2"/>
          <p:cNvSpPr>
            <a:spLocks noGrp="1"/>
          </p:cNvSpPr>
          <p:nvPr>
            <p:ph idx="1"/>
          </p:nvPr>
        </p:nvSpPr>
        <p:spPr>
          <a:xfrm>
            <a:off x="304800" y="1524000"/>
            <a:ext cx="8680450" cy="1219200"/>
          </a:xfrm>
        </p:spPr>
        <p:txBody>
          <a:bodyPr/>
          <a:lstStyle/>
          <a:p>
            <a:pPr marL="514350" indent="-457200">
              <a:buSzPct val="95000"/>
              <a:buFontTx/>
              <a:buNone/>
            </a:pPr>
            <a:r>
              <a:rPr lang="en-US" b="1" smtClean="0"/>
              <a:t>PENSACOLA, FLORIDA AREA</a:t>
            </a:r>
          </a:p>
          <a:p>
            <a:pPr marL="914400" lvl="1" indent="-457200">
              <a:buSzPct val="95000"/>
              <a:buFontTx/>
              <a:buAutoNum type="arabicPeriod"/>
            </a:pPr>
            <a:r>
              <a:rPr lang="en-US" smtClean="0"/>
              <a:t>Tarkiln Bayou</a:t>
            </a:r>
          </a:p>
          <a:p>
            <a:pPr marL="914400" lvl="1" indent="-457200">
              <a:buSzPct val="95000"/>
              <a:buFontTx/>
              <a:buAutoNum type="arabicPeriod"/>
            </a:pPr>
            <a:r>
              <a:rPr lang="en-US" smtClean="0"/>
              <a:t>Perdido Key</a:t>
            </a:r>
          </a:p>
          <a:p>
            <a:pPr marL="914400" lvl="1" indent="-457200">
              <a:buSzPct val="95000"/>
              <a:buFontTx/>
              <a:buAutoNum type="arabicPeriod"/>
            </a:pPr>
            <a:r>
              <a:rPr lang="en-US" smtClean="0"/>
              <a:t>Big Lagoon</a:t>
            </a:r>
          </a:p>
        </p:txBody>
      </p:sp>
      <p:pic>
        <p:nvPicPr>
          <p:cNvPr id="22" name="Picture 8"/>
          <p:cNvPicPr>
            <a:picLocks noChangeAspect="1" noChangeArrowheads="1"/>
          </p:cNvPicPr>
          <p:nvPr/>
        </p:nvPicPr>
        <p:blipFill>
          <a:blip r:embed="rId3" cstate="print"/>
          <a:srcRect/>
          <a:stretch>
            <a:fillRect/>
          </a:stretch>
        </p:blipFill>
        <p:spPr bwMode="auto">
          <a:xfrm>
            <a:off x="303213" y="3124200"/>
            <a:ext cx="2973387" cy="2892425"/>
          </a:xfrm>
          <a:prstGeom prst="rect">
            <a:avLst/>
          </a:prstGeom>
          <a:ln>
            <a:noFill/>
          </a:ln>
          <a:effectLst>
            <a:outerShdw blurRad="292100" dist="139700" dir="2700000" algn="tl" rotWithShape="0">
              <a:srgbClr val="333333">
                <a:alpha val="65000"/>
              </a:srgbClr>
            </a:outerShdw>
          </a:effectLst>
        </p:spPr>
      </p:pic>
      <p:pic>
        <p:nvPicPr>
          <p:cNvPr id="23" name="Picture 4"/>
          <p:cNvPicPr>
            <a:picLocks noChangeAspect="1" noChangeArrowheads="1"/>
          </p:cNvPicPr>
          <p:nvPr/>
        </p:nvPicPr>
        <p:blipFill>
          <a:blip r:embed="rId4" cstate="print"/>
          <a:srcRect/>
          <a:stretch>
            <a:fillRect/>
          </a:stretch>
        </p:blipFill>
        <p:spPr bwMode="auto">
          <a:xfrm>
            <a:off x="3429000" y="2819400"/>
            <a:ext cx="5562600" cy="3200400"/>
          </a:xfrm>
          <a:prstGeom prst="rect">
            <a:avLst/>
          </a:prstGeom>
          <a:ln>
            <a:noFill/>
          </a:ln>
          <a:effectLst>
            <a:outerShdw blurRad="292100" dist="139700" dir="2700000" algn="tl" rotWithShape="0">
              <a:srgbClr val="333333">
                <a:alpha val="65000"/>
              </a:srgbClr>
            </a:outerShdw>
          </a:effectLst>
        </p:spPr>
      </p:pic>
      <p:sp>
        <p:nvSpPr>
          <p:cNvPr id="30" name="Oval 29"/>
          <p:cNvSpPr/>
          <p:nvPr/>
        </p:nvSpPr>
        <p:spPr bwMode="auto">
          <a:xfrm>
            <a:off x="304800" y="3124200"/>
            <a:ext cx="609600" cy="6096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r">
              <a:defRPr/>
            </a:pPr>
            <a:endParaRPr lang="en-US" sz="1000" b="1">
              <a:solidFill>
                <a:schemeClr val="bg1"/>
              </a:solidFill>
            </a:endParaRPr>
          </a:p>
        </p:txBody>
      </p:sp>
      <p:sp>
        <p:nvSpPr>
          <p:cNvPr id="31" name="5-Point Star 30"/>
          <p:cNvSpPr/>
          <p:nvPr/>
        </p:nvSpPr>
        <p:spPr bwMode="auto">
          <a:xfrm>
            <a:off x="4419600" y="39624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3</a:t>
            </a:r>
          </a:p>
        </p:txBody>
      </p:sp>
      <p:sp>
        <p:nvSpPr>
          <p:cNvPr id="32" name="5-Point Star 31"/>
          <p:cNvSpPr/>
          <p:nvPr/>
        </p:nvSpPr>
        <p:spPr bwMode="auto">
          <a:xfrm>
            <a:off x="3733800" y="44196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2</a:t>
            </a:r>
          </a:p>
        </p:txBody>
      </p:sp>
      <p:sp>
        <p:nvSpPr>
          <p:cNvPr id="33" name="5-Point Star 32"/>
          <p:cNvSpPr/>
          <p:nvPr/>
        </p:nvSpPr>
        <p:spPr bwMode="auto">
          <a:xfrm>
            <a:off x="3886200" y="35052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1</a:t>
            </a:r>
          </a:p>
        </p:txBody>
      </p:sp>
      <p:sp>
        <p:nvSpPr>
          <p:cNvPr id="11" name="TextBox 10"/>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prstGeom prst="roundRect">
            <a:avLst>
              <a:gd name="adj" fmla="val 16667"/>
            </a:avLst>
          </a:prstGeom>
        </p:spPr>
        <p:txBody>
          <a:bodyPr/>
          <a:lstStyle/>
          <a:p>
            <a:r>
              <a:rPr lang="en-US" smtClean="0"/>
              <a:t>STUDY REGIONS</a:t>
            </a:r>
          </a:p>
        </p:txBody>
      </p:sp>
      <p:sp>
        <p:nvSpPr>
          <p:cNvPr id="3" name="Content Placeholder 2"/>
          <p:cNvSpPr>
            <a:spLocks noGrp="1"/>
          </p:cNvSpPr>
          <p:nvPr>
            <p:ph idx="1"/>
          </p:nvPr>
        </p:nvSpPr>
        <p:spPr>
          <a:xfrm>
            <a:off x="304800" y="1524000"/>
            <a:ext cx="8680450" cy="1219200"/>
          </a:xfrm>
        </p:spPr>
        <p:txBody>
          <a:bodyPr/>
          <a:lstStyle/>
          <a:p>
            <a:pPr marL="514350" indent="-457200">
              <a:buSzPct val="95000"/>
              <a:buFontTx/>
              <a:buNone/>
            </a:pPr>
            <a:r>
              <a:rPr lang="en-US" b="1" smtClean="0"/>
              <a:t>GREATER NEW ORLEANS, LOUISIANA</a:t>
            </a:r>
            <a:endParaRPr lang="en-US" smtClean="0"/>
          </a:p>
          <a:p>
            <a:pPr marL="914400" lvl="1" indent="-457200">
              <a:buSzPct val="95000"/>
              <a:buFontTx/>
              <a:buAutoNum type="arabicPeriod"/>
            </a:pPr>
            <a:r>
              <a:rPr lang="en-US" smtClean="0"/>
              <a:t>St. Bernard</a:t>
            </a:r>
          </a:p>
          <a:p>
            <a:pPr marL="914400" lvl="1" indent="-457200">
              <a:buSzPct val="95000"/>
              <a:buFontTx/>
              <a:buAutoNum type="arabicPeriod"/>
            </a:pPr>
            <a:r>
              <a:rPr lang="en-US" smtClean="0"/>
              <a:t>Bayou Signette</a:t>
            </a:r>
          </a:p>
          <a:p>
            <a:pPr marL="914400" lvl="1" indent="-457200">
              <a:buSzPct val="95000"/>
              <a:buFontTx/>
              <a:buAutoNum type="arabicPeriod"/>
            </a:pPr>
            <a:r>
              <a:rPr lang="en-US" smtClean="0"/>
              <a:t>Grand Isle (re-opened 01 May 2009 after Gustav)</a:t>
            </a:r>
          </a:p>
        </p:txBody>
      </p:sp>
      <p:pic>
        <p:nvPicPr>
          <p:cNvPr id="12" name="Picture 9"/>
          <p:cNvPicPr>
            <a:picLocks noChangeAspect="1" noChangeArrowheads="1"/>
          </p:cNvPicPr>
          <p:nvPr/>
        </p:nvPicPr>
        <p:blipFill>
          <a:blip r:embed="rId2" cstate="print"/>
          <a:srcRect/>
          <a:stretch>
            <a:fillRect/>
          </a:stretch>
        </p:blipFill>
        <p:spPr bwMode="auto">
          <a:xfrm>
            <a:off x="457200" y="3124200"/>
            <a:ext cx="3017838" cy="3060700"/>
          </a:xfrm>
          <a:prstGeom prst="rect">
            <a:avLst/>
          </a:prstGeom>
          <a:ln>
            <a:noFill/>
          </a:ln>
          <a:effectLst>
            <a:outerShdw blurRad="292100" dist="139700" dir="2700000" algn="tl" rotWithShape="0">
              <a:srgbClr val="333333">
                <a:alpha val="65000"/>
              </a:srgbClr>
            </a:outerShdw>
          </a:effectLst>
        </p:spPr>
      </p:pic>
      <p:sp>
        <p:nvSpPr>
          <p:cNvPr id="14" name="Oval 13"/>
          <p:cNvSpPr/>
          <p:nvPr/>
        </p:nvSpPr>
        <p:spPr bwMode="auto">
          <a:xfrm>
            <a:off x="2743200" y="5334000"/>
            <a:ext cx="609600" cy="609600"/>
          </a:xfrm>
          <a:prstGeom prst="ellipse">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r">
              <a:defRPr/>
            </a:pPr>
            <a:endParaRPr lang="en-US" sz="1000" b="1">
              <a:solidFill>
                <a:schemeClr val="bg1"/>
              </a:solidFill>
            </a:endParaRPr>
          </a:p>
        </p:txBody>
      </p:sp>
      <p:grpSp>
        <p:nvGrpSpPr>
          <p:cNvPr id="14343" name="Group 20"/>
          <p:cNvGrpSpPr>
            <a:grpSpLocks/>
          </p:cNvGrpSpPr>
          <p:nvPr/>
        </p:nvGrpSpPr>
        <p:grpSpPr bwMode="auto">
          <a:xfrm>
            <a:off x="4038600" y="3124200"/>
            <a:ext cx="3968750" cy="3673475"/>
            <a:chOff x="4038600" y="3124200"/>
            <a:chExt cx="3968516" cy="3673645"/>
          </a:xfrm>
        </p:grpSpPr>
        <p:grpSp>
          <p:nvGrpSpPr>
            <p:cNvPr id="14344" name="Group 17"/>
            <p:cNvGrpSpPr>
              <a:grpSpLocks/>
            </p:cNvGrpSpPr>
            <p:nvPr/>
          </p:nvGrpSpPr>
          <p:grpSpPr bwMode="auto">
            <a:xfrm>
              <a:off x="4038600" y="3124200"/>
              <a:ext cx="3968516" cy="3673645"/>
              <a:chOff x="4038600" y="3124200"/>
              <a:chExt cx="3968516" cy="3673645"/>
            </a:xfrm>
          </p:grpSpPr>
          <p:pic>
            <p:nvPicPr>
              <p:cNvPr id="13" name="Picture 13"/>
              <p:cNvPicPr>
                <a:picLocks noChangeAspect="1" noChangeArrowheads="1"/>
              </p:cNvPicPr>
              <p:nvPr/>
            </p:nvPicPr>
            <p:blipFill>
              <a:blip r:embed="rId3" cstate="print"/>
              <a:srcRect/>
              <a:stretch>
                <a:fillRect/>
              </a:stretch>
            </p:blipFill>
            <p:spPr bwMode="auto">
              <a:xfrm>
                <a:off x="4038600" y="3124200"/>
                <a:ext cx="3968516" cy="3673645"/>
              </a:xfrm>
              <a:prstGeom prst="rect">
                <a:avLst/>
              </a:prstGeom>
              <a:ln>
                <a:noFill/>
              </a:ln>
              <a:effectLst>
                <a:outerShdw blurRad="292100" dist="139700" dir="2700000" algn="tl" rotWithShape="0">
                  <a:srgbClr val="333333">
                    <a:alpha val="65000"/>
                  </a:srgbClr>
                </a:outerShdw>
              </a:effectLst>
            </p:spPr>
          </p:pic>
          <p:sp>
            <p:nvSpPr>
              <p:cNvPr id="15" name="5-Point Star 14"/>
              <p:cNvSpPr/>
              <p:nvPr/>
            </p:nvSpPr>
            <p:spPr bwMode="auto">
              <a:xfrm>
                <a:off x="6629400" y="59436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3</a:t>
                </a:r>
              </a:p>
            </p:txBody>
          </p:sp>
        </p:grpSp>
        <p:sp>
          <p:nvSpPr>
            <p:cNvPr id="19" name="5-Point Star 18"/>
            <p:cNvSpPr/>
            <p:nvPr/>
          </p:nvSpPr>
          <p:spPr bwMode="auto">
            <a:xfrm>
              <a:off x="6705600" y="54864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2</a:t>
              </a:r>
            </a:p>
          </p:txBody>
        </p:sp>
        <p:sp>
          <p:nvSpPr>
            <p:cNvPr id="20" name="5-Point Star 19"/>
            <p:cNvSpPr/>
            <p:nvPr/>
          </p:nvSpPr>
          <p:spPr bwMode="auto">
            <a:xfrm>
              <a:off x="7010400" y="5105400"/>
              <a:ext cx="533400" cy="533400"/>
            </a:xfrm>
            <a:prstGeom prst="star5">
              <a:avLst>
                <a:gd name="adj" fmla="val 26696"/>
                <a:gd name="hf" fmla="val 105146"/>
                <a:gd name="vf" fmla="val 110557"/>
              </a:avLst>
            </a:prstGeom>
            <a:solidFill>
              <a:schemeClr val="accent2">
                <a:lumMod val="20000"/>
                <a:lumOff val="80000"/>
              </a:schemeClr>
            </a:solidFill>
            <a:ln>
              <a:headEnd type="none" w="med" len="med"/>
              <a:tailEnd type="none" w="med" len="med"/>
            </a:ln>
            <a:effectLst>
              <a:glow rad="1397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lstStyle/>
            <a:p>
              <a:pPr algn="ctr">
                <a:defRPr/>
              </a:pPr>
              <a:r>
                <a:rPr lang="en-US" sz="1400" b="1" dirty="0">
                  <a:solidFill>
                    <a:schemeClr val="tx1"/>
                  </a:solidFill>
                </a:rPr>
                <a:t>1</a:t>
              </a:r>
            </a:p>
          </p:txBody>
        </p:sp>
      </p:grpSp>
      <p:sp>
        <p:nvSpPr>
          <p:cNvPr id="16" name="TextBox 15"/>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prstGeom prst="roundRect">
            <a:avLst>
              <a:gd name="adj" fmla="val 16667"/>
            </a:avLst>
          </a:prstGeom>
        </p:spPr>
        <p:txBody>
          <a:bodyPr/>
          <a:lstStyle/>
          <a:p>
            <a:r>
              <a:rPr lang="en-US" smtClean="0"/>
              <a:t>DATA</a:t>
            </a:r>
          </a:p>
        </p:txBody>
      </p:sp>
      <p:sp>
        <p:nvSpPr>
          <p:cNvPr id="15363" name="Content Placeholder 2"/>
          <p:cNvSpPr>
            <a:spLocks noGrp="1"/>
          </p:cNvSpPr>
          <p:nvPr>
            <p:ph idx="1"/>
          </p:nvPr>
        </p:nvSpPr>
        <p:spPr>
          <a:xfrm>
            <a:off x="2209800" y="1538288"/>
            <a:ext cx="6754813" cy="4038600"/>
          </a:xfrm>
        </p:spPr>
        <p:txBody>
          <a:bodyPr/>
          <a:lstStyle/>
          <a:p>
            <a:r>
              <a:rPr lang="en-US" dirty="0" smtClean="0"/>
              <a:t>Monthly visitor data were collected July 2001 through September 2008</a:t>
            </a:r>
          </a:p>
          <a:p>
            <a:r>
              <a:rPr lang="en-US" dirty="0" smtClean="0"/>
              <a:t>Park attendance was measured as number of vehicles that paid admission fees (managers estimate an average ~ 2 persons per car)</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cstate="print"/>
          <a:srcRect/>
          <a:stretch>
            <a:fillRect/>
          </a:stretch>
        </p:blipFill>
        <p:spPr bwMode="auto">
          <a:xfrm>
            <a:off x="0" y="990600"/>
            <a:ext cx="9144000" cy="6118225"/>
          </a:xfrm>
          <a:prstGeom prst="rect">
            <a:avLst/>
          </a:prstGeom>
          <a:noFill/>
          <a:ln w="9525">
            <a:noFill/>
            <a:miter lim="800000"/>
            <a:headEnd/>
            <a:tailEnd/>
          </a:ln>
        </p:spPr>
      </p:pic>
      <p:sp>
        <p:nvSpPr>
          <p:cNvPr id="16387" name="Title 1"/>
          <p:cNvSpPr>
            <a:spLocks noGrp="1"/>
          </p:cNvSpPr>
          <p:nvPr>
            <p:ph type="title"/>
          </p:nvPr>
        </p:nvSpPr>
        <p:spPr>
          <a:xfrm>
            <a:off x="1828800" y="228600"/>
            <a:ext cx="6946900" cy="914400"/>
          </a:xfrm>
          <a:prstGeom prst="roundRect">
            <a:avLst>
              <a:gd name="adj" fmla="val 16667"/>
            </a:avLst>
          </a:prstGeom>
        </p:spPr>
        <p:txBody>
          <a:bodyPr/>
          <a:lstStyle/>
          <a:p>
            <a:pPr algn="ctr"/>
            <a:r>
              <a:rPr lang="en-US" sz="2000" dirty="0" smtClean="0"/>
              <a:t>AVERAGE NUMBER OF PARK VISITORS, BY MONTH, 2001-08, GREATER NEW ORLEANS, LA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1828800" y="457200"/>
            <a:ext cx="6946900" cy="815975"/>
          </a:xfrm>
          <a:prstGeom prst="roundRect">
            <a:avLst>
              <a:gd name="adj" fmla="val 16667"/>
            </a:avLst>
          </a:prstGeom>
        </p:spPr>
        <p:txBody>
          <a:bodyPr/>
          <a:lstStyle/>
          <a:p>
            <a:pPr algn="ctr"/>
            <a:r>
              <a:rPr lang="en-US" sz="2000" dirty="0" smtClean="0"/>
              <a:t>AVERAGE NUMBER OF PARK VISITORS, BY YEAR, 2001-08, GREATER NEW ORLEANS, LA</a:t>
            </a:r>
          </a:p>
        </p:txBody>
      </p:sp>
      <p:sp>
        <p:nvSpPr>
          <p:cNvPr id="4" name="TextBox 3"/>
          <p:cNvSpPr txBox="1"/>
          <p:nvPr/>
        </p:nvSpPr>
        <p:spPr>
          <a:xfrm>
            <a:off x="3810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r>
              <a:rPr lang="en-US" sz="1600" dirty="0">
                <a:solidFill>
                  <a:schemeClr val="accent4">
                    <a:lumMod val="75000"/>
                  </a:schemeClr>
                </a:solidFill>
                <a:latin typeface="+mn-lt"/>
              </a:rPr>
              <a:t>morgan@agecon.msstate.ed</a:t>
            </a:r>
            <a:r>
              <a:rPr lang="en-US" sz="1600" dirty="0">
                <a:latin typeface="+mn-lt"/>
              </a:rPr>
              <a:t>u</a:t>
            </a:r>
          </a:p>
        </p:txBody>
      </p:sp>
      <p:graphicFrame>
        <p:nvGraphicFramePr>
          <p:cNvPr id="5" name="Chart 4"/>
          <p:cNvGraphicFramePr/>
          <p:nvPr/>
        </p:nvGraphicFramePr>
        <p:xfrm>
          <a:off x="0" y="1524000"/>
          <a:ext cx="89916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prstGeom prst="roundRect">
            <a:avLst>
              <a:gd name="adj" fmla="val 16667"/>
            </a:avLst>
          </a:prstGeom>
        </p:spPr>
        <p:txBody>
          <a:bodyPr/>
          <a:lstStyle/>
          <a:p>
            <a:r>
              <a:rPr lang="en-US" smtClean="0"/>
              <a:t>DATA</a:t>
            </a:r>
          </a:p>
        </p:txBody>
      </p:sp>
      <p:sp>
        <p:nvSpPr>
          <p:cNvPr id="18435" name="Content Placeholder 2"/>
          <p:cNvSpPr>
            <a:spLocks noGrp="1"/>
          </p:cNvSpPr>
          <p:nvPr>
            <p:ph idx="1"/>
          </p:nvPr>
        </p:nvSpPr>
        <p:spPr>
          <a:xfrm>
            <a:off x="2209800" y="1447800"/>
            <a:ext cx="6754813" cy="4038600"/>
          </a:xfrm>
        </p:spPr>
        <p:txBody>
          <a:bodyPr/>
          <a:lstStyle/>
          <a:p>
            <a:r>
              <a:rPr lang="en-US" dirty="0" smtClean="0"/>
              <a:t>Weather events that resulted in financial property damages (Sources: National Climatic Data Center stations at Pensacola, FL and New Orleans, LA international airports)</a:t>
            </a:r>
          </a:p>
          <a:p>
            <a:r>
              <a:rPr lang="en-US" dirty="0" smtClean="0"/>
              <a:t>Flash floods, coastal floods, hail, heavy surf, high winds, hurricane, lightning, storm surge, thunderstorm, tornado &amp; tropical storm winds</a:t>
            </a:r>
          </a:p>
        </p:txBody>
      </p:sp>
      <p:sp>
        <p:nvSpPr>
          <p:cNvPr id="4" name="TextBox 3"/>
          <p:cNvSpPr txBox="1"/>
          <p:nvPr/>
        </p:nvSpPr>
        <p:spPr>
          <a:xfrm>
            <a:off x="3810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r>
              <a:rPr lang="en-US" sz="1600" dirty="0" smtClean="0">
                <a:solidFill>
                  <a:schemeClr val="accent4">
                    <a:lumMod val="75000"/>
                  </a:schemeClr>
                </a:solidFill>
                <a:latin typeface="+mn-lt"/>
              </a:rPr>
              <a:t>moran@agecon.msstate.ed</a:t>
            </a:r>
            <a:r>
              <a:rPr lang="en-US" sz="1600" dirty="0" smtClean="0">
                <a:latin typeface="+mn-lt"/>
              </a:rPr>
              <a:t>u</a:t>
            </a:r>
            <a:endParaRPr lang="en-US" sz="1600" dirty="0">
              <a:latin typeface="+mn-lt"/>
            </a:endParaRPr>
          </a:p>
        </p:txBody>
      </p:sp>
      <p:grpSp>
        <p:nvGrpSpPr>
          <p:cNvPr id="18437" name="Group 16"/>
          <p:cNvGrpSpPr>
            <a:grpSpLocks/>
          </p:cNvGrpSpPr>
          <p:nvPr/>
        </p:nvGrpSpPr>
        <p:grpSpPr bwMode="auto">
          <a:xfrm>
            <a:off x="2667000" y="4267200"/>
            <a:ext cx="6019800" cy="1828800"/>
            <a:chOff x="2667000" y="4267200"/>
            <a:chExt cx="6019800" cy="1828800"/>
          </a:xfrm>
        </p:grpSpPr>
        <p:grpSp>
          <p:nvGrpSpPr>
            <p:cNvPr id="18441" name="Group 4"/>
            <p:cNvGrpSpPr>
              <a:grpSpLocks/>
            </p:cNvGrpSpPr>
            <p:nvPr/>
          </p:nvGrpSpPr>
          <p:grpSpPr bwMode="auto">
            <a:xfrm>
              <a:off x="2667000" y="4267200"/>
              <a:ext cx="1828800" cy="1828800"/>
              <a:chOff x="14994" y="3314662"/>
              <a:chExt cx="4648274" cy="4648274"/>
            </a:xfrm>
          </p:grpSpPr>
          <p:sp>
            <p:nvSpPr>
              <p:cNvPr id="15" name="Oval 14"/>
              <p:cNvSpPr/>
              <p:nvPr/>
            </p:nvSpPr>
            <p:spPr>
              <a:xfrm>
                <a:off x="14994" y="3314662"/>
                <a:ext cx="4648274" cy="4648274"/>
              </a:xfrm>
              <a:prstGeom prst="ellipse">
                <a:avLst/>
              </a:prstGeom>
              <a:blipFill rotWithShape="0">
                <a:blip r:embed="rId2" cstate="print"/>
                <a:stretch>
                  <a:fillRect/>
                </a:stretch>
              </a:blipFill>
              <a:effectLst>
                <a:glow rad="635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6" name="Oval 4"/>
              <p:cNvSpPr/>
              <p:nvPr/>
            </p:nvSpPr>
            <p:spPr>
              <a:xfrm>
                <a:off x="696904" y="3996572"/>
                <a:ext cx="3284457" cy="3284457"/>
              </a:xfrm>
              <a:prstGeom prst="rect">
                <a:avLst/>
              </a:prstGeom>
            </p:spPr>
            <p:style>
              <a:lnRef idx="0">
                <a:scrgbClr r="0" g="0" b="0"/>
              </a:lnRef>
              <a:fillRef idx="0">
                <a:scrgbClr r="0" g="0" b="0"/>
              </a:fillRef>
              <a:effectRef idx="0">
                <a:scrgbClr r="0" g="0" b="0"/>
              </a:effectRef>
              <a:fontRef idx="minor">
                <a:schemeClr val="tx1"/>
              </a:fontRef>
            </p:style>
            <p:txBody>
              <a:bodyPr lIns="255810" tIns="41910" rIns="255810" bIns="41910" spcCol="1270" anchor="ctr"/>
              <a:lstStyle/>
              <a:p>
                <a:pPr algn="ctr" defTabSz="1466850" fontAlgn="auto">
                  <a:lnSpc>
                    <a:spcPct val="90000"/>
                  </a:lnSpc>
                  <a:spcAft>
                    <a:spcPct val="35000"/>
                  </a:spcAft>
                  <a:defRPr/>
                </a:pPr>
                <a:endParaRPr lang="en-US" sz="3300" b="1" dirty="0">
                  <a:effectLst>
                    <a:outerShdw blurRad="38100" dist="38100" dir="2700000" algn="tl">
                      <a:srgbClr val="000000">
                        <a:alpha val="43137"/>
                      </a:srgbClr>
                    </a:outerShdw>
                  </a:effectLst>
                  <a:latin typeface="Albany AMT" pitchFamily="34" charset="0"/>
                  <a:cs typeface="Albany AMT" pitchFamily="34" charset="0"/>
                </a:endParaRPr>
              </a:p>
            </p:txBody>
          </p:sp>
        </p:grpSp>
        <p:grpSp>
          <p:nvGrpSpPr>
            <p:cNvPr id="18442" name="Group 5"/>
            <p:cNvGrpSpPr>
              <a:grpSpLocks/>
            </p:cNvGrpSpPr>
            <p:nvPr/>
          </p:nvGrpSpPr>
          <p:grpSpPr bwMode="auto">
            <a:xfrm>
              <a:off x="4800600" y="4267200"/>
              <a:ext cx="1828800" cy="1828800"/>
              <a:chOff x="3919544" y="2539950"/>
              <a:chExt cx="4648274" cy="4742263"/>
            </a:xfrm>
          </p:grpSpPr>
          <p:sp>
            <p:nvSpPr>
              <p:cNvPr id="13" name="Oval 12"/>
              <p:cNvSpPr/>
              <p:nvPr/>
            </p:nvSpPr>
            <p:spPr>
              <a:xfrm>
                <a:off x="3919544" y="2539950"/>
                <a:ext cx="4648274" cy="4648273"/>
              </a:xfrm>
              <a:prstGeom prst="ellipse">
                <a:avLst/>
              </a:prstGeom>
              <a:blipFill rotWithShape="0">
                <a:blip r:embed="rId3" cstate="print"/>
                <a:stretch>
                  <a:fillRect/>
                </a:stretch>
              </a:blipFill>
              <a:effectLst>
                <a:glow rad="635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4" name="Oval 6"/>
              <p:cNvSpPr/>
              <p:nvPr/>
            </p:nvSpPr>
            <p:spPr>
              <a:xfrm>
                <a:off x="4415845" y="3997208"/>
                <a:ext cx="3284457" cy="3285005"/>
              </a:xfrm>
              <a:prstGeom prst="rect">
                <a:avLst/>
              </a:prstGeom>
            </p:spPr>
            <p:style>
              <a:lnRef idx="0">
                <a:scrgbClr r="0" g="0" b="0"/>
              </a:lnRef>
              <a:fillRef idx="0">
                <a:scrgbClr r="0" g="0" b="0"/>
              </a:fillRef>
              <a:effectRef idx="0">
                <a:scrgbClr r="0" g="0" b="0"/>
              </a:effectRef>
              <a:fontRef idx="minor">
                <a:schemeClr val="tx1"/>
              </a:fontRef>
            </p:style>
            <p:txBody>
              <a:bodyPr lIns="255810" tIns="41910" rIns="255810" bIns="41910" spcCol="1270" anchor="ctr"/>
              <a:lstStyle/>
              <a:p>
                <a:pPr algn="ctr" defTabSz="1466850" fontAlgn="auto">
                  <a:lnSpc>
                    <a:spcPct val="90000"/>
                  </a:lnSpc>
                  <a:spcAft>
                    <a:spcPct val="35000"/>
                  </a:spcAft>
                  <a:defRPr/>
                </a:pPr>
                <a:endParaRPr lang="en-US" sz="3300" b="1" dirty="0">
                  <a:effectLst>
                    <a:outerShdw blurRad="38100" dist="38100" dir="2700000" algn="tl">
                      <a:srgbClr val="000000">
                        <a:alpha val="43137"/>
                      </a:srgbClr>
                    </a:outerShdw>
                  </a:effectLst>
                  <a:latin typeface="Albany AMT" pitchFamily="34" charset="0"/>
                  <a:cs typeface="Albany AMT" pitchFamily="34" charset="0"/>
                </a:endParaRPr>
              </a:p>
            </p:txBody>
          </p:sp>
        </p:grpSp>
        <p:grpSp>
          <p:nvGrpSpPr>
            <p:cNvPr id="18443" name="Group 6"/>
            <p:cNvGrpSpPr>
              <a:grpSpLocks/>
            </p:cNvGrpSpPr>
            <p:nvPr/>
          </p:nvGrpSpPr>
          <p:grpSpPr bwMode="auto">
            <a:xfrm>
              <a:off x="6858000" y="4267200"/>
              <a:ext cx="1828800" cy="1828800"/>
              <a:chOff x="11170853" y="3314662"/>
              <a:chExt cx="4648274" cy="4648274"/>
            </a:xfrm>
          </p:grpSpPr>
          <p:sp>
            <p:nvSpPr>
              <p:cNvPr id="11" name="Oval 10"/>
              <p:cNvSpPr/>
              <p:nvPr/>
            </p:nvSpPr>
            <p:spPr>
              <a:xfrm>
                <a:off x="11170853" y="3314662"/>
                <a:ext cx="4648274" cy="4648274"/>
              </a:xfrm>
              <a:prstGeom prst="ellipse">
                <a:avLst/>
              </a:prstGeom>
              <a:blipFill rotWithShape="0">
                <a:blip r:embed="rId4" cstate="print"/>
                <a:stretch>
                  <a:fillRect/>
                </a:stretch>
              </a:blipFill>
              <a:effectLst>
                <a:glow rad="63500">
                  <a:schemeClr val="accent2">
                    <a:satMod val="175000"/>
                    <a:alpha val="40000"/>
                  </a:schemeClr>
                </a:glow>
              </a:effectLst>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2" name="Oval 8"/>
              <p:cNvSpPr/>
              <p:nvPr/>
            </p:nvSpPr>
            <p:spPr>
              <a:xfrm>
                <a:off x="11852763" y="3996572"/>
                <a:ext cx="3284457" cy="3284457"/>
              </a:xfrm>
              <a:prstGeom prst="rect">
                <a:avLst/>
              </a:prstGeom>
            </p:spPr>
            <p:style>
              <a:lnRef idx="0">
                <a:scrgbClr r="0" g="0" b="0"/>
              </a:lnRef>
              <a:fillRef idx="0">
                <a:scrgbClr r="0" g="0" b="0"/>
              </a:fillRef>
              <a:effectRef idx="0">
                <a:scrgbClr r="0" g="0" b="0"/>
              </a:effectRef>
              <a:fontRef idx="minor">
                <a:schemeClr val="tx1"/>
              </a:fontRef>
            </p:style>
            <p:txBody>
              <a:bodyPr lIns="255810" tIns="41910" rIns="255810" bIns="41910" spcCol="1270" anchor="ctr"/>
              <a:lstStyle/>
              <a:p>
                <a:pPr algn="ctr" defTabSz="1466850" fontAlgn="auto">
                  <a:lnSpc>
                    <a:spcPct val="90000"/>
                  </a:lnSpc>
                  <a:spcAft>
                    <a:spcPct val="35000"/>
                  </a:spcAft>
                  <a:defRPr/>
                </a:pPr>
                <a:endParaRPr lang="en-US" sz="3300" b="1" dirty="0">
                  <a:solidFill>
                    <a:srgbClr val="C00000"/>
                  </a:solidFill>
                  <a:effectLst>
                    <a:outerShdw blurRad="38100" dist="38100" dir="2700000" algn="tl">
                      <a:srgbClr val="000000">
                        <a:alpha val="43137"/>
                      </a:srgbClr>
                    </a:outerShdw>
                  </a:effectLst>
                  <a:latin typeface="Albany AMT" pitchFamily="34" charset="0"/>
                  <a:cs typeface="Albany AMT" pitchFamily="34" charset="0"/>
                </a:endParaRPr>
              </a:p>
              <a:p>
                <a:pPr algn="ctr" defTabSz="1466850" fontAlgn="auto">
                  <a:lnSpc>
                    <a:spcPct val="90000"/>
                  </a:lnSpc>
                  <a:spcAft>
                    <a:spcPct val="35000"/>
                  </a:spcAft>
                  <a:defRPr/>
                </a:pPr>
                <a:endParaRPr lang="en-US" sz="3300" b="1" dirty="0">
                  <a:solidFill>
                    <a:srgbClr val="C00000"/>
                  </a:solidFill>
                  <a:effectLst>
                    <a:outerShdw blurRad="38100" dist="38100" dir="2700000" algn="tl">
                      <a:srgbClr val="000000">
                        <a:alpha val="43137"/>
                      </a:srgbClr>
                    </a:outerShdw>
                  </a:effectLst>
                  <a:latin typeface="Albany AMT" pitchFamily="34" charset="0"/>
                  <a:cs typeface="Albany AMT" pitchFamily="34" charset="0"/>
                </a:endParaRPr>
              </a:p>
            </p:txBody>
          </p:sp>
        </p:grpSp>
      </p:grpSp>
      <p:grpSp>
        <p:nvGrpSpPr>
          <p:cNvPr id="18438" name="Group 7"/>
          <p:cNvGrpSpPr>
            <a:grpSpLocks/>
          </p:cNvGrpSpPr>
          <p:nvPr/>
        </p:nvGrpSpPr>
        <p:grpSpPr bwMode="auto">
          <a:xfrm>
            <a:off x="14539913" y="4838700"/>
            <a:ext cx="1828800" cy="1676400"/>
            <a:chOff x="18745197" y="3276593"/>
            <a:chExt cx="4648274" cy="4648274"/>
          </a:xfrm>
        </p:grpSpPr>
        <p:sp>
          <p:nvSpPr>
            <p:cNvPr id="9" name="Oval 8"/>
            <p:cNvSpPr/>
            <p:nvPr/>
          </p:nvSpPr>
          <p:spPr>
            <a:xfrm>
              <a:off x="18745197" y="3276593"/>
              <a:ext cx="4648274" cy="4648274"/>
            </a:xfrm>
            <a:prstGeom prst="ellipse">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10" name="Oval 10"/>
            <p:cNvSpPr/>
            <p:nvPr/>
          </p:nvSpPr>
          <p:spPr>
            <a:xfrm>
              <a:off x="19427104" y="3958869"/>
              <a:ext cx="3284457" cy="3283724"/>
            </a:xfrm>
            <a:prstGeom prst="rect">
              <a:avLst/>
            </a:prstGeom>
          </p:spPr>
          <p:style>
            <a:lnRef idx="0">
              <a:scrgbClr r="0" g="0" b="0"/>
            </a:lnRef>
            <a:fillRef idx="0">
              <a:scrgbClr r="0" g="0" b="0"/>
            </a:fillRef>
            <a:effectRef idx="0">
              <a:scrgbClr r="0" g="0" b="0"/>
            </a:effectRef>
            <a:fontRef idx="minor">
              <a:schemeClr val="tx1"/>
            </a:fontRef>
          </p:style>
          <p:txBody>
            <a:bodyPr lIns="255810" tIns="41910" rIns="255810" bIns="41910" spcCol="1270" anchor="ctr"/>
            <a:lstStyle/>
            <a:p>
              <a:pPr algn="ctr" defTabSz="1466850" fontAlgn="auto">
                <a:lnSpc>
                  <a:spcPct val="90000"/>
                </a:lnSpc>
                <a:spcAft>
                  <a:spcPct val="35000"/>
                </a:spcAft>
                <a:defRPr/>
              </a:pPr>
              <a:endParaRPr lang="en-US" sz="3300" b="1" dirty="0">
                <a:effectLst>
                  <a:outerShdw blurRad="38100" dist="38100" dir="2700000" algn="tl">
                    <a:srgbClr val="000000">
                      <a:alpha val="43137"/>
                    </a:srgbClr>
                  </a:outerShdw>
                </a:effectLst>
                <a:latin typeface="Albany AMT" pitchFamily="34" charset="0"/>
                <a:cs typeface="Albany AMT" pitchFamily="34" charset="0"/>
              </a:endParaRPr>
            </a:p>
            <a:p>
              <a:pPr algn="ctr" defTabSz="1466850" fontAlgn="auto">
                <a:lnSpc>
                  <a:spcPct val="90000"/>
                </a:lnSpc>
                <a:spcAft>
                  <a:spcPct val="35000"/>
                </a:spcAft>
                <a:defRPr/>
              </a:pPr>
              <a:endParaRPr lang="en-US" sz="3300" b="1" dirty="0">
                <a:effectLst>
                  <a:outerShdw blurRad="38100" dist="38100" dir="2700000" algn="tl">
                    <a:srgbClr val="000000">
                      <a:alpha val="43137"/>
                    </a:srgbClr>
                  </a:outerShdw>
                </a:effectLst>
                <a:latin typeface="Albany AMT" pitchFamily="34" charset="0"/>
                <a:cs typeface="Albany AMT" pitchFamily="34" charset="0"/>
              </a:endParaRPr>
            </a:p>
            <a:p>
              <a:pPr algn="ctr" defTabSz="1466850" fontAlgn="auto">
                <a:lnSpc>
                  <a:spcPct val="90000"/>
                </a:lnSpc>
                <a:spcAft>
                  <a:spcPct val="35000"/>
                </a:spcAft>
                <a:defRPr/>
              </a:pPr>
              <a:r>
                <a:rPr lang="en-US" sz="3300" b="1" dirty="0">
                  <a:effectLst>
                    <a:outerShdw blurRad="38100" dist="38100" dir="2700000" algn="tl">
                      <a:srgbClr val="000000">
                        <a:alpha val="43137"/>
                      </a:srgbClr>
                    </a:outerShdw>
                  </a:effectLst>
                  <a:latin typeface="Albany AMT" pitchFamily="34" charset="0"/>
                  <a:cs typeface="Albany AMT" pitchFamily="34" charset="0"/>
                </a:rPr>
                <a:t>hurricane</a:t>
              </a:r>
            </a:p>
          </p:txBody>
        </p:sp>
      </p:grpSp>
      <p:sp>
        <p:nvSpPr>
          <p:cNvPr id="18" name="TextBox 17"/>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prstGeom prst="roundRect">
            <a:avLst>
              <a:gd name="adj" fmla="val 16667"/>
            </a:avLst>
          </a:prstGeom>
        </p:spPr>
        <p:txBody>
          <a:bodyPr/>
          <a:lstStyle/>
          <a:p>
            <a:r>
              <a:rPr lang="en-US" smtClean="0"/>
              <a:t>DATA</a:t>
            </a:r>
          </a:p>
        </p:txBody>
      </p:sp>
      <p:pic>
        <p:nvPicPr>
          <p:cNvPr id="19459" name="Picture 3"/>
          <p:cNvPicPr>
            <a:picLocks noChangeAspect="1" noChangeArrowheads="1"/>
          </p:cNvPicPr>
          <p:nvPr/>
        </p:nvPicPr>
        <p:blipFill>
          <a:blip r:embed="rId2" cstate="print"/>
          <a:srcRect/>
          <a:stretch>
            <a:fillRect/>
          </a:stretch>
        </p:blipFill>
        <p:spPr bwMode="auto">
          <a:xfrm>
            <a:off x="1447800" y="1905000"/>
            <a:ext cx="7589838" cy="4953000"/>
          </a:xfrm>
          <a:prstGeom prst="rect">
            <a:avLst/>
          </a:prstGeom>
          <a:noFill/>
          <a:ln w="9525">
            <a:noFill/>
            <a:miter lim="800000"/>
            <a:headEnd/>
            <a:tailEnd/>
          </a:ln>
        </p:spPr>
      </p:pic>
      <p:sp>
        <p:nvSpPr>
          <p:cNvPr id="7" name="TextBox 6"/>
          <p:cNvSpPr txBox="1"/>
          <p:nvPr/>
        </p:nvSpPr>
        <p:spPr>
          <a:xfrm>
            <a:off x="2057400" y="1600200"/>
            <a:ext cx="6315075" cy="603250"/>
          </a:xfrm>
          <a:prstGeom prst="rect">
            <a:avLst/>
          </a:prstGeom>
          <a:solidFill>
            <a:schemeClr val="bg1"/>
          </a:solidFill>
        </p:spPr>
        <p:txBody>
          <a:bodyPr>
            <a:spAutoFit/>
          </a:bodyPr>
          <a:lstStyle/>
          <a:p>
            <a:pPr algn="ctr" fontAlgn="auto">
              <a:spcBef>
                <a:spcPts val="0"/>
              </a:spcBef>
              <a:spcAft>
                <a:spcPts val="0"/>
              </a:spcAft>
              <a:defRPr/>
            </a:pPr>
            <a:r>
              <a:rPr lang="en-US" sz="1600" cap="all" dirty="0">
                <a:latin typeface="+mn-lt"/>
              </a:rPr>
              <a:t>Average monthly temperature  &amp; precipitation</a:t>
            </a:r>
          </a:p>
          <a:p>
            <a:pPr algn="ctr" fontAlgn="auto">
              <a:spcBef>
                <a:spcPts val="0"/>
              </a:spcBef>
              <a:spcAft>
                <a:spcPts val="0"/>
              </a:spcAft>
              <a:defRPr/>
            </a:pPr>
            <a:r>
              <a:rPr lang="en-US" sz="1600" cap="all" dirty="0">
                <a:latin typeface="+mn-lt"/>
              </a:rPr>
              <a:t>Greater New Orleans, LA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prstGeom prst="roundRect">
            <a:avLst>
              <a:gd name="adj" fmla="val 16667"/>
            </a:avLst>
          </a:prstGeom>
        </p:spPr>
        <p:txBody>
          <a:bodyPr/>
          <a:lstStyle/>
          <a:p>
            <a:r>
              <a:rPr lang="en-US" smtClean="0"/>
              <a:t>DATA</a:t>
            </a:r>
          </a:p>
        </p:txBody>
      </p:sp>
      <p:sp>
        <p:nvSpPr>
          <p:cNvPr id="20483" name="Content Placeholder 2"/>
          <p:cNvSpPr>
            <a:spLocks noGrp="1"/>
          </p:cNvSpPr>
          <p:nvPr>
            <p:ph idx="1"/>
          </p:nvPr>
        </p:nvSpPr>
        <p:spPr>
          <a:xfrm>
            <a:off x="2209800" y="1524000"/>
            <a:ext cx="6699250" cy="4038600"/>
          </a:xfrm>
        </p:spPr>
        <p:txBody>
          <a:bodyPr/>
          <a:lstStyle/>
          <a:p>
            <a:r>
              <a:rPr lang="en-US" smtClean="0"/>
              <a:t>News articles were collected using NewsLibrary.com </a:t>
            </a:r>
          </a:p>
          <a:p>
            <a:r>
              <a:rPr lang="en-US" smtClean="0"/>
              <a:t>Keyword phrases: “hurricane and state park” &amp; “storm and tourism and state park”. </a:t>
            </a:r>
          </a:p>
          <a:p>
            <a:r>
              <a:rPr lang="en-US" smtClean="0"/>
              <a:t>Articles that included these phrases during each month for 5-6 local newspapers per study area were noted</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prstGeom prst="roundRect">
            <a:avLst>
              <a:gd name="adj" fmla="val 16667"/>
            </a:avLst>
          </a:prstGeom>
        </p:spPr>
        <p:txBody>
          <a:bodyPr/>
          <a:lstStyle/>
          <a:p>
            <a:r>
              <a:rPr lang="en-US" smtClean="0"/>
              <a:t>ANALYSIS</a:t>
            </a:r>
          </a:p>
        </p:txBody>
      </p:sp>
      <p:sp>
        <p:nvSpPr>
          <p:cNvPr id="21507" name="Content Placeholder 2"/>
          <p:cNvSpPr>
            <a:spLocks noGrp="1"/>
          </p:cNvSpPr>
          <p:nvPr>
            <p:ph idx="1"/>
          </p:nvPr>
        </p:nvSpPr>
        <p:spPr>
          <a:xfrm>
            <a:off x="2209800" y="1538288"/>
            <a:ext cx="6754813" cy="4038600"/>
          </a:xfrm>
        </p:spPr>
        <p:txBody>
          <a:bodyPr/>
          <a:lstStyle/>
          <a:p>
            <a:r>
              <a:rPr lang="en-US" smtClean="0"/>
              <a:t>A multiple regression model was estimated for each of the two study regions to assess the relationships between weather events and media publications on monthly park attendance.</a:t>
            </a:r>
          </a:p>
          <a:p>
            <a:r>
              <a:rPr lang="en-US" smtClean="0"/>
              <a:t>Monthly and annual dummies included to account for seasonal visitation trends      (base set to December 2001).</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prstGeom prst="roundRect">
            <a:avLst>
              <a:gd name="adj" fmla="val 16667"/>
            </a:avLst>
          </a:prstGeom>
        </p:spPr>
        <p:txBody>
          <a:bodyPr/>
          <a:lstStyle/>
          <a:p>
            <a:r>
              <a:rPr lang="en-US" smtClean="0"/>
              <a:t>FINDINGS</a:t>
            </a:r>
          </a:p>
        </p:txBody>
      </p:sp>
      <p:sp>
        <p:nvSpPr>
          <p:cNvPr id="3" name="Content Placeholder 2"/>
          <p:cNvSpPr>
            <a:spLocks noGrp="1"/>
          </p:cNvSpPr>
          <p:nvPr>
            <p:ph idx="1"/>
          </p:nvPr>
        </p:nvSpPr>
        <p:spPr>
          <a:xfrm>
            <a:off x="2209800" y="1538288"/>
            <a:ext cx="6754813" cy="4038600"/>
          </a:xfrm>
        </p:spPr>
        <p:txBody>
          <a:bodyPr/>
          <a:lstStyle/>
          <a:p>
            <a:pPr>
              <a:buFontTx/>
              <a:buNone/>
              <a:defRPr/>
            </a:pPr>
            <a:r>
              <a:rPr lang="en-US" b="1" cap="small" dirty="0" smtClean="0"/>
              <a:t>Greater New Orleans, Louisiana</a:t>
            </a:r>
          </a:p>
          <a:p>
            <a:pPr>
              <a:defRPr/>
            </a:pPr>
            <a:r>
              <a:rPr lang="en-US" dirty="0" smtClean="0"/>
              <a:t>Overall, explained 82% of the variation in monthly attendance levels recorded by park managers</a:t>
            </a:r>
          </a:p>
          <a:p>
            <a:pPr>
              <a:defRPr/>
            </a:pPr>
            <a:r>
              <a:rPr lang="en-US" dirty="0" smtClean="0"/>
              <a:t>Only a </a:t>
            </a:r>
            <a:r>
              <a:rPr lang="en-US" b="1" i="1" dirty="0" smtClean="0"/>
              <a:t>weak negative </a:t>
            </a:r>
            <a:r>
              <a:rPr lang="en-US" dirty="0" smtClean="0"/>
              <a:t>relationship between </a:t>
            </a:r>
            <a:r>
              <a:rPr lang="en-US" b="1" i="1" dirty="0" smtClean="0"/>
              <a:t>weather events </a:t>
            </a:r>
            <a:r>
              <a:rPr lang="en-US" dirty="0" smtClean="0"/>
              <a:t>and park visitation, though not statistically significant</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oundRect">
            <a:avLst>
              <a:gd name="adj" fmla="val 16667"/>
            </a:avLst>
          </a:prstGeom>
        </p:spPr>
        <p:txBody>
          <a:bodyPr/>
          <a:lstStyle/>
          <a:p>
            <a:r>
              <a:rPr lang="en-US" smtClean="0"/>
              <a:t>PROBLEM</a:t>
            </a:r>
          </a:p>
        </p:txBody>
      </p:sp>
      <p:sp>
        <p:nvSpPr>
          <p:cNvPr id="5123" name="Content Placeholder 2"/>
          <p:cNvSpPr>
            <a:spLocks noGrp="1"/>
          </p:cNvSpPr>
          <p:nvPr>
            <p:ph idx="1"/>
          </p:nvPr>
        </p:nvSpPr>
        <p:spPr>
          <a:xfrm>
            <a:off x="2209800" y="1538288"/>
            <a:ext cx="6754813" cy="4038600"/>
          </a:xfrm>
        </p:spPr>
        <p:txBody>
          <a:bodyPr/>
          <a:lstStyle/>
          <a:p>
            <a:r>
              <a:rPr lang="en-US" smtClean="0"/>
              <a:t>Recreational park location and amenities, weather conditions, water quality, temperature, wind, and seasonality were expected to impact the daily fees collected by public parks that are used to support these taxpayer-funded facilities.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prstGeom prst="roundRect">
            <a:avLst>
              <a:gd name="adj" fmla="val 16667"/>
            </a:avLst>
          </a:prstGeom>
        </p:spPr>
        <p:txBody>
          <a:bodyPr/>
          <a:lstStyle/>
          <a:p>
            <a:r>
              <a:rPr lang="en-US" smtClean="0"/>
              <a:t>FINDINGS</a:t>
            </a:r>
          </a:p>
        </p:txBody>
      </p:sp>
      <p:sp>
        <p:nvSpPr>
          <p:cNvPr id="3" name="Content Placeholder 2"/>
          <p:cNvSpPr>
            <a:spLocks noGrp="1"/>
          </p:cNvSpPr>
          <p:nvPr>
            <p:ph idx="1"/>
          </p:nvPr>
        </p:nvSpPr>
        <p:spPr>
          <a:xfrm>
            <a:off x="2209800" y="1538288"/>
            <a:ext cx="6754813" cy="4038600"/>
          </a:xfrm>
        </p:spPr>
        <p:txBody>
          <a:bodyPr/>
          <a:lstStyle/>
          <a:p>
            <a:pPr>
              <a:buFontTx/>
              <a:buNone/>
              <a:defRPr/>
            </a:pPr>
            <a:r>
              <a:rPr lang="en-US" b="1" cap="small" dirty="0" smtClean="0"/>
              <a:t>Greater New Orleans, Louisiana </a:t>
            </a:r>
          </a:p>
          <a:p>
            <a:pPr>
              <a:defRPr/>
            </a:pPr>
            <a:r>
              <a:rPr lang="en-US" dirty="0" smtClean="0"/>
              <a:t>Explained 82% of the variation in monthly attendance levels recorded by park managers</a:t>
            </a:r>
          </a:p>
          <a:p>
            <a:pPr>
              <a:defRPr/>
            </a:pPr>
            <a:r>
              <a:rPr lang="en-US" b="1" i="1" dirty="0" smtClean="0"/>
              <a:t>Negative and statistically significant </a:t>
            </a:r>
            <a:r>
              <a:rPr lang="en-US" dirty="0" smtClean="0"/>
              <a:t>decline in average monthly attendance -&gt; when keywords appeared in newspapers at least once monthly</a:t>
            </a:r>
          </a:p>
          <a:p>
            <a:pPr>
              <a:defRPr/>
            </a:pPr>
            <a:r>
              <a:rPr lang="en-US" dirty="0" smtClean="0"/>
              <a:t>Decrease of 5,761 visitors, representing approximately $103,698 in lost annual revenues across 3 parks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prstGeom prst="roundRect">
            <a:avLst>
              <a:gd name="adj" fmla="val 16667"/>
            </a:avLst>
          </a:prstGeom>
        </p:spPr>
        <p:txBody>
          <a:bodyPr/>
          <a:lstStyle/>
          <a:p>
            <a:r>
              <a:rPr lang="en-US" smtClean="0"/>
              <a:t>FINDINGS</a:t>
            </a:r>
          </a:p>
        </p:txBody>
      </p:sp>
      <p:sp>
        <p:nvSpPr>
          <p:cNvPr id="3" name="Content Placeholder 2"/>
          <p:cNvSpPr>
            <a:spLocks noGrp="1"/>
          </p:cNvSpPr>
          <p:nvPr>
            <p:ph idx="1"/>
          </p:nvPr>
        </p:nvSpPr>
        <p:spPr>
          <a:xfrm>
            <a:off x="2209800" y="1538288"/>
            <a:ext cx="6754813" cy="4038600"/>
          </a:xfrm>
        </p:spPr>
        <p:txBody>
          <a:bodyPr/>
          <a:lstStyle/>
          <a:p>
            <a:pPr>
              <a:buFontTx/>
              <a:buNone/>
              <a:defRPr/>
            </a:pPr>
            <a:r>
              <a:rPr lang="en-US" b="1" cap="small" dirty="0" smtClean="0"/>
              <a:t>Pensacola, Florida</a:t>
            </a:r>
          </a:p>
          <a:p>
            <a:pPr>
              <a:defRPr/>
            </a:pPr>
            <a:r>
              <a:rPr lang="en-US" dirty="0" smtClean="0"/>
              <a:t>Explain 75% of the variation in monthly attendance levels recorded by park managers</a:t>
            </a:r>
          </a:p>
          <a:p>
            <a:pPr>
              <a:defRPr/>
            </a:pPr>
            <a:r>
              <a:rPr lang="en-US" dirty="0" smtClean="0"/>
              <a:t>Only a </a:t>
            </a:r>
            <a:r>
              <a:rPr lang="en-US" b="1" i="1" dirty="0" smtClean="0"/>
              <a:t>weak negative </a:t>
            </a:r>
            <a:r>
              <a:rPr lang="en-US" dirty="0" smtClean="0"/>
              <a:t>and statistically insignificant decline in average monthly attendance when keywords appeared in newspapers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prstGeom prst="roundRect">
            <a:avLst>
              <a:gd name="adj" fmla="val 16667"/>
            </a:avLst>
          </a:prstGeom>
        </p:spPr>
        <p:txBody>
          <a:bodyPr/>
          <a:lstStyle/>
          <a:p>
            <a:r>
              <a:rPr lang="en-US" smtClean="0"/>
              <a:t>FINDINGS</a:t>
            </a:r>
          </a:p>
        </p:txBody>
      </p:sp>
      <p:sp>
        <p:nvSpPr>
          <p:cNvPr id="3" name="Content Placeholder 2"/>
          <p:cNvSpPr>
            <a:spLocks noGrp="1"/>
          </p:cNvSpPr>
          <p:nvPr>
            <p:ph idx="1"/>
          </p:nvPr>
        </p:nvSpPr>
        <p:spPr>
          <a:xfrm>
            <a:off x="2209800" y="1538288"/>
            <a:ext cx="6754813" cy="4038600"/>
          </a:xfrm>
        </p:spPr>
        <p:txBody>
          <a:bodyPr/>
          <a:lstStyle/>
          <a:p>
            <a:pPr>
              <a:buFontTx/>
              <a:buNone/>
              <a:defRPr/>
            </a:pPr>
            <a:r>
              <a:rPr lang="en-US" b="1" cap="small" dirty="0" smtClean="0"/>
              <a:t>Pensacola, Florida</a:t>
            </a:r>
          </a:p>
          <a:p>
            <a:pPr>
              <a:defRPr/>
            </a:pPr>
            <a:r>
              <a:rPr lang="en-US" dirty="0" smtClean="0"/>
              <a:t>Explain 75% of the variation in monthly attendance levels recorded by park managers</a:t>
            </a:r>
          </a:p>
          <a:p>
            <a:pPr>
              <a:defRPr/>
            </a:pPr>
            <a:r>
              <a:rPr lang="en-US" b="1" i="1" dirty="0" smtClean="0"/>
              <a:t>Negative and statistically significant </a:t>
            </a:r>
            <a:r>
              <a:rPr lang="en-US" dirty="0" smtClean="0"/>
              <a:t>relationship between adverse weather events and park visitation </a:t>
            </a:r>
          </a:p>
          <a:p>
            <a:pPr>
              <a:defRPr/>
            </a:pPr>
            <a:r>
              <a:rPr lang="en-US" dirty="0" smtClean="0"/>
              <a:t>4,659 fewer visitors per month when extreme weather occurred, represents approximately $83,862 in lost annual revenues</a:t>
            </a:r>
          </a:p>
        </p:txBody>
      </p:sp>
      <p:sp>
        <p:nvSpPr>
          <p:cNvPr id="4" name="TextBox 3"/>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prstGeom prst="roundRect">
            <a:avLst>
              <a:gd name="adj" fmla="val 16667"/>
            </a:avLst>
          </a:prstGeom>
        </p:spPr>
        <p:txBody>
          <a:bodyPr/>
          <a:lstStyle/>
          <a:p>
            <a:r>
              <a:rPr lang="en-US" smtClean="0"/>
              <a:t>RELEVANCE</a:t>
            </a:r>
          </a:p>
        </p:txBody>
      </p:sp>
      <p:sp>
        <p:nvSpPr>
          <p:cNvPr id="26627" name="Content Placeholder 2"/>
          <p:cNvSpPr>
            <a:spLocks noGrp="1"/>
          </p:cNvSpPr>
          <p:nvPr>
            <p:ph idx="1"/>
          </p:nvPr>
        </p:nvSpPr>
        <p:spPr>
          <a:xfrm>
            <a:off x="2209800" y="1538288"/>
            <a:ext cx="6754813" cy="4038600"/>
          </a:xfrm>
        </p:spPr>
        <p:txBody>
          <a:bodyPr/>
          <a:lstStyle/>
          <a:p>
            <a:r>
              <a:rPr lang="en-US" dirty="0" smtClean="0"/>
              <a:t>Improve decision-maker awareness of media messages which significantly impact recreational attendance levels linked to adverse weather events</a:t>
            </a:r>
          </a:p>
          <a:p>
            <a:r>
              <a:rPr lang="en-US" dirty="0" smtClean="0"/>
              <a:t>Local news mattered in NO region, actual weather mattered in FL Panhandle</a:t>
            </a:r>
          </a:p>
          <a:p>
            <a:pPr lvl="1"/>
            <a:r>
              <a:rPr lang="en-US" dirty="0" smtClean="0"/>
              <a:t>NO relatively more local visitors </a:t>
            </a:r>
            <a:r>
              <a:rPr lang="en-US" dirty="0" err="1" smtClean="0"/>
              <a:t>vs</a:t>
            </a:r>
            <a:r>
              <a:rPr lang="en-US" dirty="0" smtClean="0"/>
              <a:t> FL out-of-state?</a:t>
            </a:r>
          </a:p>
          <a:p>
            <a:pPr lvl="1"/>
            <a:r>
              <a:rPr lang="en-US" dirty="0" smtClean="0"/>
              <a:t>Trip planning timeframe – spur of the moment </a:t>
            </a:r>
            <a:r>
              <a:rPr lang="en-US" dirty="0" err="1" smtClean="0"/>
              <a:t>vs</a:t>
            </a:r>
            <a:r>
              <a:rPr lang="en-US" dirty="0" smtClean="0"/>
              <a:t> Spring Break?</a:t>
            </a:r>
          </a:p>
          <a:p>
            <a:pPr lvl="1"/>
            <a:r>
              <a:rPr lang="en-US" dirty="0" smtClean="0"/>
              <a:t>Alternative recreational options?</a:t>
            </a:r>
          </a:p>
          <a:p>
            <a:pPr lvl="1"/>
            <a:r>
              <a:rPr lang="en-US" dirty="0" smtClean="0"/>
              <a:t>Park characteristics/amenities?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prstGeom prst="roundRect">
            <a:avLst>
              <a:gd name="adj" fmla="val 16667"/>
            </a:avLst>
          </a:prstGeom>
        </p:spPr>
        <p:txBody>
          <a:bodyPr/>
          <a:lstStyle/>
          <a:p>
            <a:r>
              <a:rPr lang="en-US" smtClean="0"/>
              <a:t>RELEVANCE</a:t>
            </a:r>
          </a:p>
        </p:txBody>
      </p:sp>
      <p:sp>
        <p:nvSpPr>
          <p:cNvPr id="26627" name="Content Placeholder 2"/>
          <p:cNvSpPr>
            <a:spLocks noGrp="1"/>
          </p:cNvSpPr>
          <p:nvPr>
            <p:ph idx="1"/>
          </p:nvPr>
        </p:nvSpPr>
        <p:spPr>
          <a:xfrm>
            <a:off x="2209800" y="1538288"/>
            <a:ext cx="6754813" cy="4038600"/>
          </a:xfrm>
        </p:spPr>
        <p:txBody>
          <a:bodyPr/>
          <a:lstStyle/>
          <a:p>
            <a:r>
              <a:rPr lang="en-US" dirty="0" smtClean="0"/>
              <a:t>Interviews of state park managers…</a:t>
            </a:r>
          </a:p>
          <a:p>
            <a:r>
              <a:rPr lang="en-US" dirty="0" smtClean="0"/>
              <a:t>Park attendance?	</a:t>
            </a:r>
          </a:p>
          <a:p>
            <a:pPr lvl="1"/>
            <a:r>
              <a:rPr lang="en-US" dirty="0" smtClean="0"/>
              <a:t>Special events</a:t>
            </a:r>
          </a:p>
          <a:p>
            <a:pPr lvl="1"/>
            <a:r>
              <a:rPr lang="en-US" dirty="0" smtClean="0"/>
              <a:t>Economy</a:t>
            </a:r>
          </a:p>
          <a:p>
            <a:pPr lvl="1"/>
            <a:r>
              <a:rPr lang="en-US" dirty="0" smtClean="0"/>
              <a:t>Fishing regulations</a:t>
            </a:r>
          </a:p>
          <a:p>
            <a:r>
              <a:rPr lang="en-US" dirty="0" smtClean="0"/>
              <a:t>Park expenditures?</a:t>
            </a:r>
          </a:p>
          <a:p>
            <a:pPr lvl="1"/>
            <a:r>
              <a:rPr lang="en-US" dirty="0" smtClean="0"/>
              <a:t>Labor &gt; 50%</a:t>
            </a:r>
          </a:p>
          <a:p>
            <a:pPr lvl="1"/>
            <a:r>
              <a:rPr lang="en-US" dirty="0" smtClean="0"/>
              <a:t>Insurance &lt; 20%</a:t>
            </a:r>
          </a:p>
          <a:p>
            <a:pPr lvl="1"/>
            <a:r>
              <a:rPr lang="en-US" dirty="0" smtClean="0"/>
              <a:t>Facilities &gt; 30%</a:t>
            </a:r>
          </a:p>
          <a:p>
            <a:pPr lvl="1"/>
            <a:r>
              <a:rPr lang="en-US" dirty="0" smtClean="0"/>
              <a:t>Advertising &lt; 1%</a:t>
            </a:r>
          </a:p>
          <a:p>
            <a:endParaRPr lang="en-US" dirty="0" smtClean="0"/>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prstGeom prst="roundRect">
            <a:avLst>
              <a:gd name="adj" fmla="val 16667"/>
            </a:avLst>
          </a:prstGeom>
        </p:spPr>
        <p:txBody>
          <a:bodyPr/>
          <a:lstStyle/>
          <a:p>
            <a:r>
              <a:rPr lang="en-US" smtClean="0"/>
              <a:t>FUTURE WORK</a:t>
            </a:r>
          </a:p>
        </p:txBody>
      </p:sp>
      <p:sp>
        <p:nvSpPr>
          <p:cNvPr id="27651" name="Content Placeholder 2"/>
          <p:cNvSpPr>
            <a:spLocks noGrp="1"/>
          </p:cNvSpPr>
          <p:nvPr>
            <p:ph idx="1"/>
          </p:nvPr>
        </p:nvSpPr>
        <p:spPr>
          <a:xfrm>
            <a:off x="2209800" y="1538288"/>
            <a:ext cx="6754813" cy="4038600"/>
          </a:xfrm>
        </p:spPr>
        <p:txBody>
          <a:bodyPr/>
          <a:lstStyle/>
          <a:p>
            <a:r>
              <a:rPr lang="en-US" dirty="0" smtClean="0"/>
              <a:t>Estimate media and adverse weather impacts on additional coastal recreation facilities</a:t>
            </a:r>
          </a:p>
          <a:p>
            <a:r>
              <a:rPr lang="en-US" dirty="0" smtClean="0"/>
              <a:t>Stratify media coverage by capital (natural, built, human, social) type</a:t>
            </a:r>
          </a:p>
          <a:p>
            <a:r>
              <a:rPr lang="en-US" dirty="0" smtClean="0"/>
              <a:t>Estimate indirect revenue losses to study regions resulting from both media coverage and weather events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447800"/>
            <a:ext cx="8686800" cy="531209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endParaRPr lang="en-US" sz="2400" dirty="0" smtClean="0"/>
          </a:p>
          <a:p>
            <a:pPr algn="just"/>
            <a:r>
              <a:rPr lang="en-US" sz="2400" dirty="0" smtClean="0"/>
              <a:t>In a time of extraordinary human effort to control the natural world, the global toll from extreme events of nature is increasing…It may well be that the ways in which mankind deploys its resources and technology in attempts to cope with extreme events of nature are inducing greater rather than less damage and that the process of rapid social change work in their own way to place more people at risk and make them more vulnerable. ‘…' To sum up, the global toll of natural disaster rises at least as fast as the increase in population and material  wealth, and probably faster.” </a:t>
            </a:r>
            <a:r>
              <a:rPr lang="en-US" b="1" i="1" dirty="0" smtClean="0"/>
              <a:t>Burton et al. (1978, pp. 1&amp;2)</a:t>
            </a:r>
          </a:p>
          <a:p>
            <a:pPr algn="just"/>
            <a:endParaRPr lang="en-US"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
        <p:nvSpPr>
          <p:cNvPr id="4" name="Title 3"/>
          <p:cNvSpPr>
            <a:spLocks noGrp="1"/>
          </p:cNvSpPr>
          <p:nvPr>
            <p:ph type="title"/>
          </p:nvPr>
        </p:nvSpPr>
        <p:spPr>
          <a:xfrm>
            <a:off x="1295400" y="1752600"/>
            <a:ext cx="6858000" cy="1600200"/>
          </a:xfrm>
          <a:prstGeom prst="roundRect">
            <a:avLst/>
          </a:prstGeom>
        </p:spPr>
        <p:txBody>
          <a:bodyPr/>
          <a:lstStyle/>
          <a:p>
            <a:pPr algn="ctr"/>
            <a:r>
              <a:rPr lang="en-US" sz="7200" dirty="0" smtClean="0"/>
              <a:t>questions?</a:t>
            </a:r>
            <a:endParaRPr lang="en-US" sz="7200" dirty="0"/>
          </a:p>
        </p:txBody>
      </p:sp>
      <p:sp>
        <p:nvSpPr>
          <p:cNvPr id="5" name="Text Placeholder 4"/>
          <p:cNvSpPr>
            <a:spLocks noGrp="1"/>
          </p:cNvSpPr>
          <p:nvPr>
            <p:ph type="body" idx="1"/>
          </p:nvPr>
        </p:nvSpPr>
        <p:spPr>
          <a:xfrm>
            <a:off x="2590800" y="4114800"/>
            <a:ext cx="6553200" cy="2057400"/>
          </a:xfrm>
        </p:spPr>
        <p:txBody>
          <a:bodyPr/>
          <a:lstStyle/>
          <a:p>
            <a:pPr algn="ctr"/>
            <a:r>
              <a:rPr lang="en-US" sz="4800" dirty="0" smtClean="0"/>
              <a:t>Thank you!</a:t>
            </a:r>
          </a:p>
          <a:p>
            <a:pPr algn="ctr"/>
            <a:endParaRPr lang="en-US" dirty="0" smtClean="0"/>
          </a:p>
          <a:p>
            <a:pPr algn="ctr"/>
            <a:r>
              <a:rPr lang="en-US" sz="3200" dirty="0" smtClean="0"/>
              <a:t>morgan@agecon.msstate.edu</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prstGeom prst="roundRect">
            <a:avLst>
              <a:gd name="adj" fmla="val 16667"/>
            </a:avLst>
          </a:prstGeom>
        </p:spPr>
        <p:txBody>
          <a:bodyPr/>
          <a:lstStyle/>
          <a:p>
            <a:r>
              <a:rPr lang="en-US" smtClean="0"/>
              <a:t>PROBLEM</a:t>
            </a:r>
          </a:p>
        </p:txBody>
      </p:sp>
      <p:sp>
        <p:nvSpPr>
          <p:cNvPr id="6147" name="Content Placeholder 2"/>
          <p:cNvSpPr>
            <a:spLocks noGrp="1"/>
          </p:cNvSpPr>
          <p:nvPr>
            <p:ph idx="1"/>
          </p:nvPr>
        </p:nvSpPr>
        <p:spPr>
          <a:xfrm>
            <a:off x="2209800" y="1538288"/>
            <a:ext cx="6754813" cy="4038600"/>
          </a:xfrm>
        </p:spPr>
        <p:txBody>
          <a:bodyPr/>
          <a:lstStyle/>
          <a:p>
            <a:r>
              <a:rPr lang="en-US" smtClean="0"/>
              <a:t>Numerous anecdotal reports have attributed the publication of numerous press articles and widespread media attention concerning coastal weather events as a primary contributing factor in reducing demand for coastal recreational activities, regardless of the actual environmental conditions at a specific site. </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1905000"/>
            <a:ext cx="9180513" cy="4267200"/>
          </a:xfrm>
          <a:prstGeom prst="rect">
            <a:avLst/>
          </a:prstGeom>
          <a:noFill/>
          <a:ln w="9525" algn="ctr">
            <a:noFill/>
            <a:miter lim="800000"/>
            <a:headEnd/>
            <a:tailEnd/>
          </a:ln>
        </p:spPr>
      </p:pic>
      <p:sp>
        <p:nvSpPr>
          <p:cNvPr id="7171" name="Title 13"/>
          <p:cNvSpPr>
            <a:spLocks noGrp="1"/>
          </p:cNvSpPr>
          <p:nvPr>
            <p:ph type="title"/>
          </p:nvPr>
        </p:nvSpPr>
        <p:spPr>
          <a:prstGeom prst="roundRect">
            <a:avLst>
              <a:gd name="adj" fmla="val 16667"/>
            </a:avLst>
          </a:prstGeom>
        </p:spPr>
        <p:txBody>
          <a:bodyPr/>
          <a:lstStyle/>
          <a:p>
            <a:r>
              <a:rPr lang="en-US" smtClean="0"/>
              <a:t>PROBLEM</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oundRect">
            <a:avLst>
              <a:gd name="adj" fmla="val 16667"/>
            </a:avLst>
          </a:prstGeom>
        </p:spPr>
        <p:txBody>
          <a:bodyPr/>
          <a:lstStyle/>
          <a:p>
            <a:r>
              <a:rPr lang="en-US" smtClean="0"/>
              <a:t>OBJECTIVE</a:t>
            </a:r>
          </a:p>
        </p:txBody>
      </p:sp>
      <p:sp>
        <p:nvSpPr>
          <p:cNvPr id="8195" name="Content Placeholder 2"/>
          <p:cNvSpPr>
            <a:spLocks noGrp="1"/>
          </p:cNvSpPr>
          <p:nvPr>
            <p:ph idx="1"/>
          </p:nvPr>
        </p:nvSpPr>
        <p:spPr>
          <a:xfrm>
            <a:off x="2209800" y="1538288"/>
            <a:ext cx="6754813" cy="4038600"/>
          </a:xfrm>
        </p:spPr>
        <p:txBody>
          <a:bodyPr/>
          <a:lstStyle/>
          <a:p>
            <a:r>
              <a:rPr lang="en-US" smtClean="0"/>
              <a:t>To estimate the impact of adverse weather events and media coverage of adverse weather on attendance at publicly funded recreational facilities.</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prstGeom prst="roundRect">
            <a:avLst>
              <a:gd name="adj" fmla="val 16667"/>
            </a:avLst>
          </a:prstGeom>
        </p:spPr>
        <p:txBody>
          <a:bodyPr/>
          <a:lstStyle/>
          <a:p>
            <a:r>
              <a:rPr lang="en-US" smtClean="0"/>
              <a:t>BACKGROUND</a:t>
            </a:r>
          </a:p>
        </p:txBody>
      </p:sp>
      <p:sp>
        <p:nvSpPr>
          <p:cNvPr id="9219" name="Content Placeholder 2"/>
          <p:cNvSpPr>
            <a:spLocks noGrp="1"/>
          </p:cNvSpPr>
          <p:nvPr>
            <p:ph idx="1"/>
          </p:nvPr>
        </p:nvSpPr>
        <p:spPr>
          <a:xfrm>
            <a:off x="2209800" y="1538288"/>
            <a:ext cx="6754813" cy="4038600"/>
          </a:xfrm>
        </p:spPr>
        <p:txBody>
          <a:bodyPr/>
          <a:lstStyle/>
          <a:p>
            <a:r>
              <a:rPr lang="en-US" dirty="0" smtClean="0"/>
              <a:t>Media coverage of FL red tides has significant impact on park attendance at Gulf Coast Florida park </a:t>
            </a:r>
            <a:r>
              <a:rPr lang="en-US" sz="1800" dirty="0" smtClean="0"/>
              <a:t>(Morgan et al., in review, 2010)</a:t>
            </a:r>
          </a:p>
          <a:p>
            <a:r>
              <a:rPr lang="en-US" dirty="0" smtClean="0"/>
              <a:t>Tourists to resident park visitors ratio averages 50/50 in FL state parks – up to 90% tourists in-season! </a:t>
            </a:r>
            <a:r>
              <a:rPr lang="en-US" sz="1800" dirty="0" smtClean="0"/>
              <a:t>(pers. comm., Michael Hensley, 020209)</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prstGeom prst="roundRect">
            <a:avLst>
              <a:gd name="adj" fmla="val 16667"/>
            </a:avLst>
          </a:prstGeom>
        </p:spPr>
        <p:txBody>
          <a:bodyPr/>
          <a:lstStyle/>
          <a:p>
            <a:r>
              <a:rPr lang="en-US" smtClean="0"/>
              <a:t>BACKGROUND</a:t>
            </a:r>
          </a:p>
        </p:txBody>
      </p:sp>
      <p:sp>
        <p:nvSpPr>
          <p:cNvPr id="10243" name="Content Placeholder 2"/>
          <p:cNvSpPr>
            <a:spLocks noGrp="1"/>
          </p:cNvSpPr>
          <p:nvPr>
            <p:ph idx="1"/>
          </p:nvPr>
        </p:nvSpPr>
        <p:spPr>
          <a:xfrm>
            <a:off x="2209800" y="1538288"/>
            <a:ext cx="6754813" cy="4038600"/>
          </a:xfrm>
        </p:spPr>
        <p:txBody>
          <a:bodyPr/>
          <a:lstStyle/>
          <a:p>
            <a:r>
              <a:rPr lang="en-US" smtClean="0"/>
              <a:t>Know expenditures by out-of-state visitors to state parks have positive economic impact on NC, SC, TN &amp; GA </a:t>
            </a:r>
            <a:r>
              <a:rPr lang="en-US" sz="1800" smtClean="0"/>
              <a:t>(Bergstrom et al., 1990)</a:t>
            </a:r>
          </a:p>
          <a:p>
            <a:r>
              <a:rPr lang="en-US" smtClean="0"/>
              <a:t>“…the economic impact of parkland use and the value placed on it by society is large and underreported.” </a:t>
            </a:r>
            <a:r>
              <a:rPr lang="en-US" sz="1800" smtClean="0"/>
              <a:t>(Eagles, McLean &amp; Stabler, 2000) </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prstGeom prst="roundRect">
            <a:avLst>
              <a:gd name="adj" fmla="val 16667"/>
            </a:avLst>
          </a:prstGeom>
        </p:spPr>
        <p:txBody>
          <a:bodyPr/>
          <a:lstStyle/>
          <a:p>
            <a:r>
              <a:rPr lang="en-US" smtClean="0"/>
              <a:t>BACKGROUND</a:t>
            </a:r>
          </a:p>
        </p:txBody>
      </p:sp>
      <p:sp>
        <p:nvSpPr>
          <p:cNvPr id="11267" name="Content Placeholder 2"/>
          <p:cNvSpPr>
            <a:spLocks noGrp="1"/>
          </p:cNvSpPr>
          <p:nvPr>
            <p:ph idx="1"/>
          </p:nvPr>
        </p:nvSpPr>
        <p:spPr>
          <a:xfrm>
            <a:off x="2209800" y="1538288"/>
            <a:ext cx="6754813" cy="4038600"/>
          </a:xfrm>
        </p:spPr>
        <p:txBody>
          <a:bodyPr/>
          <a:lstStyle/>
          <a:p>
            <a:r>
              <a:rPr lang="en-US" smtClean="0"/>
              <a:t>Econometric model of annual SW national park visitation revealed that fire &amp; drought resulted in statistically significant reductions in attendance levels by 21% and 7%, respectively </a:t>
            </a:r>
            <a:r>
              <a:rPr lang="en-US" sz="1800" smtClean="0"/>
              <a:t>(Matzarakis, de Freitas &amp; Scott 2007)</a:t>
            </a:r>
          </a:p>
          <a:p>
            <a:r>
              <a:rPr lang="en-US" smtClean="0"/>
              <a:t> “…a fundamental driver of tourism climatology is the identification &amp; evaluation of environmental information for business planning &amp; decision-making in the recreation and tourism industry </a:t>
            </a:r>
            <a:r>
              <a:rPr lang="en-US" sz="1800" smtClean="0"/>
              <a:t>(de Freitas 2003)</a:t>
            </a:r>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prstGeom prst="roundRect">
            <a:avLst>
              <a:gd name="adj" fmla="val 16667"/>
            </a:avLst>
          </a:prstGeom>
        </p:spPr>
        <p:txBody>
          <a:bodyPr/>
          <a:lstStyle/>
          <a:p>
            <a:r>
              <a:rPr lang="en-US" smtClean="0"/>
              <a:t>BACKGROUND</a:t>
            </a:r>
          </a:p>
        </p:txBody>
      </p:sp>
      <p:sp>
        <p:nvSpPr>
          <p:cNvPr id="12291" name="Content Placeholder 2"/>
          <p:cNvSpPr>
            <a:spLocks noGrp="1"/>
          </p:cNvSpPr>
          <p:nvPr>
            <p:ph idx="1"/>
          </p:nvPr>
        </p:nvSpPr>
        <p:spPr>
          <a:xfrm>
            <a:off x="2209800" y="1538288"/>
            <a:ext cx="6754813" cy="4038600"/>
          </a:xfrm>
        </p:spPr>
        <p:txBody>
          <a:bodyPr/>
          <a:lstStyle/>
          <a:p>
            <a:r>
              <a:rPr lang="en-US" smtClean="0"/>
              <a:t>The decline in per capita visits to US national parks since 1988 was found to be significantly correlated with several electronic entertainment indicators…hours of television, movie attendance, video games and internet use </a:t>
            </a:r>
            <a:r>
              <a:rPr lang="en-US" sz="1800" smtClean="0"/>
              <a:t>(Pergams &amp; Zaradic, 2006)</a:t>
            </a:r>
          </a:p>
          <a:p>
            <a:r>
              <a:rPr lang="en-US" smtClean="0"/>
              <a:t>“… the media in general have a primary influence in destination image formation.” (</a:t>
            </a:r>
            <a:r>
              <a:rPr lang="en-US" sz="1800" smtClean="0"/>
              <a:t>Govers, Go &amp; Kumar, 2007)</a:t>
            </a:r>
            <a:endParaRPr lang="en-US" smtClean="0"/>
          </a:p>
        </p:txBody>
      </p:sp>
      <p:sp>
        <p:nvSpPr>
          <p:cNvPr id="5" name="TextBox 4"/>
          <p:cNvSpPr txBox="1"/>
          <p:nvPr/>
        </p:nvSpPr>
        <p:spPr>
          <a:xfrm>
            <a:off x="457200" y="6324600"/>
            <a:ext cx="3048000" cy="374650"/>
          </a:xfrm>
          <a:prstGeom prst="roundRect">
            <a:avLst/>
          </a:prstGeom>
          <a:gradFill flip="none" rotWithShape="1">
            <a:gsLst>
              <a:gs pos="0">
                <a:schemeClr val="accent5">
                  <a:lumMod val="90000"/>
                </a:schemeClr>
              </a:gs>
              <a:gs pos="50000">
                <a:schemeClr val="accent1">
                  <a:shade val="67500"/>
                  <a:satMod val="115000"/>
                </a:schemeClr>
              </a:gs>
              <a:gs pos="100000">
                <a:schemeClr val="accent1">
                  <a:shade val="100000"/>
                  <a:satMod val="115000"/>
                </a:schemeClr>
              </a:gs>
            </a:gsLst>
            <a:lin ang="18900000" scaled="1"/>
            <a:tileRect/>
          </a:gradFill>
        </p:spPr>
        <p:txBody>
          <a:bodyPr>
            <a:spAutoFit/>
          </a:bodyPr>
          <a:lstStyle/>
          <a:p>
            <a:pPr algn="ctr" fontAlgn="auto">
              <a:spcBef>
                <a:spcPts val="0"/>
              </a:spcBef>
              <a:spcAft>
                <a:spcPts val="0"/>
              </a:spcAft>
              <a:defRPr/>
            </a:pPr>
            <a:endParaRPr lang="en-US" sz="1600"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bubbles">
  <a:themeElements>
    <a:clrScheme name="">
      <a:dk1>
        <a:srgbClr val="000080"/>
      </a:dk1>
      <a:lt1>
        <a:srgbClr val="FFFFFF"/>
      </a:lt1>
      <a:dk2>
        <a:srgbClr val="FFFFFF"/>
      </a:dk2>
      <a:lt2>
        <a:srgbClr val="808080"/>
      </a:lt2>
      <a:accent1>
        <a:srgbClr val="B4D7EB"/>
      </a:accent1>
      <a:accent2>
        <a:srgbClr val="183883"/>
      </a:accent2>
      <a:accent3>
        <a:srgbClr val="FFFFFF"/>
      </a:accent3>
      <a:accent4>
        <a:srgbClr val="00006C"/>
      </a:accent4>
      <a:accent5>
        <a:srgbClr val="D6E8F3"/>
      </a:accent5>
      <a:accent6>
        <a:srgbClr val="153276"/>
      </a:accent6>
      <a:hlink>
        <a:srgbClr val="365B91"/>
      </a:hlink>
      <a:folHlink>
        <a:srgbClr val="97C6E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559</TotalTime>
  <Words>1456</Words>
  <Application>Microsoft Office PowerPoint</Application>
  <PresentationFormat>On-screen Show (4:3)</PresentationFormat>
  <Paragraphs>141</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bluebubbles</vt:lpstr>
      <vt:lpstr> Impacts of Media Coverage of Coastal Weather Events on Attendance Levels at Northern Gulf State Parks</vt:lpstr>
      <vt:lpstr>PROBLEM</vt:lpstr>
      <vt:lpstr>PROBLEM</vt:lpstr>
      <vt:lpstr>PROBLEM</vt:lpstr>
      <vt:lpstr>OBJECTIVE</vt:lpstr>
      <vt:lpstr>BACKGROUND</vt:lpstr>
      <vt:lpstr>BACKGROUND</vt:lpstr>
      <vt:lpstr>BACKGROUND</vt:lpstr>
      <vt:lpstr>BACKGROUND</vt:lpstr>
      <vt:lpstr>STUDY REGIONS</vt:lpstr>
      <vt:lpstr>STUDY REGIONS</vt:lpstr>
      <vt:lpstr>DATA</vt:lpstr>
      <vt:lpstr>AVERAGE NUMBER OF PARK VISITORS, BY MONTH, 2001-08, GREATER NEW ORLEANS, LA</vt:lpstr>
      <vt:lpstr>AVERAGE NUMBER OF PARK VISITORS, BY YEAR, 2001-08, GREATER NEW ORLEANS, LA</vt:lpstr>
      <vt:lpstr>DATA</vt:lpstr>
      <vt:lpstr>DATA</vt:lpstr>
      <vt:lpstr>DATA</vt:lpstr>
      <vt:lpstr>ANALYSIS</vt:lpstr>
      <vt:lpstr>FINDINGS</vt:lpstr>
      <vt:lpstr>FINDINGS</vt:lpstr>
      <vt:lpstr>FINDINGS</vt:lpstr>
      <vt:lpstr>FINDINGS</vt:lpstr>
      <vt:lpstr>RELEVANCE</vt:lpstr>
      <vt:lpstr>RELEVANCE</vt:lpstr>
      <vt:lpstr>FUTURE WORK</vt:lpstr>
      <vt:lpstr>Slide 26</vt:lpstr>
      <vt:lpstr>questions?</vt:lpstr>
    </vt:vector>
  </TitlesOfParts>
  <Company>Mississippi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Media Coverage of Coastal Weather Events on Attendance Levels at Northern Gulf State Parks  </dc:title>
  <dc:creator>Extension Service</dc:creator>
  <cp:lastModifiedBy>Extension Service</cp:lastModifiedBy>
  <cp:revision>52</cp:revision>
  <dcterms:created xsi:type="dcterms:W3CDTF">2010-05-17T14:47:37Z</dcterms:created>
  <dcterms:modified xsi:type="dcterms:W3CDTF">2010-05-27T16:49:47Z</dcterms:modified>
</cp:coreProperties>
</file>