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73" r:id="rId9"/>
    <p:sldId id="274" r:id="rId10"/>
    <p:sldId id="275" r:id="rId11"/>
    <p:sldId id="276" r:id="rId12"/>
    <p:sldId id="282" r:id="rId13"/>
    <p:sldId id="280" r:id="rId14"/>
    <p:sldId id="272" r:id="rId15"/>
    <p:sldId id="268" r:id="rId16"/>
    <p:sldId id="271" r:id="rId17"/>
    <p:sldId id="269" r:id="rId18"/>
    <p:sldId id="283" r:id="rId19"/>
    <p:sldId id="285" r:id="rId20"/>
    <p:sldId id="286" r:id="rId21"/>
    <p:sldId id="287" r:id="rId22"/>
    <p:sldId id="288" r:id="rId23"/>
    <p:sldId id="270" r:id="rId24"/>
    <p:sldId id="289" r:id="rId25"/>
    <p:sldId id="281" r:id="rId26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308"/>
    <a:srgbClr val="99CC00"/>
    <a:srgbClr val="993366"/>
    <a:srgbClr val="9933FF"/>
    <a:srgbClr val="339933"/>
    <a:srgbClr val="1E22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18 - 30</c:v>
                </c:pt>
                <c:pt idx="1">
                  <c:v>31 - 40</c:v>
                </c:pt>
                <c:pt idx="2">
                  <c:v>41 - 50</c:v>
                </c:pt>
                <c:pt idx="3">
                  <c:v>51 - 60</c:v>
                </c:pt>
                <c:pt idx="4">
                  <c:v>Over 60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</c:v>
                </c:pt>
                <c:pt idx="1">
                  <c:v>91</c:v>
                </c:pt>
                <c:pt idx="2">
                  <c:v>227</c:v>
                </c:pt>
                <c:pt idx="3">
                  <c:v>346</c:v>
                </c:pt>
                <c:pt idx="4">
                  <c:v>716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</c:v>
                </c:pt>
                <c:pt idx="1">
                  <c:v>51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Prevention</c:v>
                </c:pt>
                <c:pt idx="1">
                  <c:v>Control</c:v>
                </c:pt>
                <c:pt idx="2">
                  <c:v>Mitigation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565</c:v>
                </c:pt>
                <c:pt idx="1">
                  <c:v>262</c:v>
                </c:pt>
                <c:pt idx="2">
                  <c:v>217</c:v>
                </c:pt>
                <c:pt idx="3">
                  <c:v>267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4628954275452399E-2"/>
          <c:y val="8.8433150401654351E-2"/>
          <c:w val="0.28441276419395051"/>
          <c:h val="0.818764018134098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High School Grad or Less</c:v>
                </c:pt>
                <c:pt idx="1">
                  <c:v>Technical/Vocational</c:v>
                </c:pt>
                <c:pt idx="2">
                  <c:v>Some College</c:v>
                </c:pt>
                <c:pt idx="3">
                  <c:v>College Grad</c:v>
                </c:pt>
                <c:pt idx="4">
                  <c:v>Graduate/Professional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158</c:v>
                </c:pt>
                <c:pt idx="1">
                  <c:v>85</c:v>
                </c:pt>
                <c:pt idx="2">
                  <c:v>376</c:v>
                </c:pt>
                <c:pt idx="3">
                  <c:v>458</c:v>
                </c:pt>
                <c:pt idx="4">
                  <c:v>353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2863478462251068"/>
          <c:y val="0.13287162968265287"/>
          <c:w val="0.46156129380886274"/>
          <c:h val="0.7342567406346937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097326496978575"/>
          <c:y val="7.2023622047244246E-2"/>
          <c:w val="0.33091100531038342"/>
          <c:h val="0.813095613048370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Less than $30,000</c:v>
                </c:pt>
                <c:pt idx="1">
                  <c:v>$30,000-$90,000</c:v>
                </c:pt>
                <c:pt idx="2">
                  <c:v>Over $90,000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228</c:v>
                </c:pt>
                <c:pt idx="1">
                  <c:v>744</c:v>
                </c:pt>
                <c:pt idx="2">
                  <c:v>350</c:v>
                </c:pt>
              </c:numCache>
            </c:numRef>
          </c:val>
        </c:ser>
        <c:dLbls>
          <c:showPercent val="1"/>
        </c:dLbls>
        <c:firstSliceAng val="90"/>
      </c:pieChart>
    </c:plotArea>
    <c:legend>
      <c:legendPos val="r"/>
      <c:layout>
        <c:manualLayout>
          <c:xMode val="edge"/>
          <c:yMode val="edge"/>
          <c:x val="0.60378776780809373"/>
          <c:y val="0.14359167604049494"/>
          <c:w val="0.33807269730818645"/>
          <c:h val="0.6556734158230237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0 to 5</c:v>
                </c:pt>
                <c:pt idx="1">
                  <c:v>6 to 10</c:v>
                </c:pt>
                <c:pt idx="2">
                  <c:v>11 to 15</c:v>
                </c:pt>
                <c:pt idx="3">
                  <c:v>16 to 20</c:v>
                </c:pt>
                <c:pt idx="4">
                  <c:v>over 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743</c:v>
                </c:pt>
                <c:pt idx="1">
                  <c:v>307</c:v>
                </c:pt>
                <c:pt idx="2">
                  <c:v>148</c:v>
                </c:pt>
                <c:pt idx="3">
                  <c:v>104</c:v>
                </c:pt>
                <c:pt idx="4">
                  <c:v>124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Not at all</c:v>
                </c:pt>
                <c:pt idx="1">
                  <c:v>Somewhat</c:v>
                </c:pt>
                <c:pt idx="2">
                  <c:v>Very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</c:v>
                </c:pt>
                <c:pt idx="1">
                  <c:v>704</c:v>
                </c:pt>
                <c:pt idx="2">
                  <c:v>542</c:v>
                </c:pt>
              </c:numCache>
            </c:numRef>
          </c:val>
        </c:ser>
        <c:dLbls>
          <c:showPercent val="1"/>
        </c:dLbls>
        <c:firstSliceAng val="339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986745406824163"/>
          <c:y val="9.9741797900262524E-2"/>
          <c:w val="0.70026089238845224"/>
          <c:h val="0.8753261154855646"/>
        </c:manualLayout>
      </c:layout>
      <c:pieChart>
        <c:varyColors val="1"/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995</c:v>
                </c:pt>
                <c:pt idx="1">
                  <c:v>307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995</c:v>
                </c:pt>
                <c:pt idx="1">
                  <c:v>307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281084567818852"/>
          <c:y val="9.4427259092613527E-2"/>
          <c:w val="0.57813203434316474"/>
          <c:h val="0.812137857767779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1338</c:v>
                </c:pt>
                <c:pt idx="1">
                  <c:v>93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en-US"/>
          </a:p>
        </c:txPr>
      </c:legendEntry>
      <c:layout>
        <c:manualLayout>
          <c:xMode val="edge"/>
          <c:yMode val="edge"/>
          <c:x val="0.82819021443074503"/>
          <c:y val="0.55288549868766401"/>
          <c:w val="0.17180978556925691"/>
          <c:h val="0.1620861454818149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8%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Never</c:v>
                </c:pt>
                <c:pt idx="1">
                  <c:v>Only when nearby waters are affected</c:v>
                </c:pt>
                <c:pt idx="2">
                  <c:v>Only when something new is reported</c:v>
                </c:pt>
                <c:pt idx="3">
                  <c:v>On a regular basis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307</c:v>
                </c:pt>
                <c:pt idx="1">
                  <c:v>573</c:v>
                </c:pt>
                <c:pt idx="2">
                  <c:v>349</c:v>
                </c:pt>
                <c:pt idx="3">
                  <c:v>101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970279883238897"/>
          <c:y val="7.3803641732283529E-2"/>
          <c:w val="0.38331696295695095"/>
          <c:h val="0.924267716535433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F683-64E7-46EF-9FC7-CB4182F95F69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C2168-CB14-46CB-A622-B169C3CA5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42DA940F-BEAF-413E-AAC4-0C91A253F73C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9E12E5CC-6F38-423E-8441-D16B8AC8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72% over 50 years of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2E5CC-6F38-423E-8441-D16B8AC818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2E5CC-6F38-423E-8441-D16B8AC8183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60% college graduate or higher</a:t>
            </a:r>
          </a:p>
          <a:p>
            <a:r>
              <a:rPr lang="en-US" dirty="0" smtClean="0"/>
              <a:t>Over</a:t>
            </a:r>
            <a:r>
              <a:rPr lang="en-US" baseline="0" dirty="0" smtClean="0"/>
              <a:t> 50% are in the lowest income bracket (many retirees)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2E5CC-6F38-423E-8441-D16B8AC8183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67% live within 10 miles of coast</a:t>
            </a:r>
          </a:p>
          <a:p>
            <a:r>
              <a:rPr lang="en-US" dirty="0" smtClean="0"/>
              <a:t>11% lived directly on the beach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2E5CC-6F38-423E-8441-D16B8AC818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</a:t>
            </a:r>
            <a:r>
              <a:rPr lang="en-US" baseline="0" dirty="0" smtClean="0"/>
              <a:t> at all </a:t>
            </a:r>
            <a:r>
              <a:rPr lang="en-US" baseline="0" dirty="0" err="1" smtClean="0"/>
              <a:t>scine</a:t>
            </a:r>
            <a:r>
              <a:rPr lang="en-US" baseline="0" dirty="0" smtClean="0"/>
              <a:t> I don’t plant plants, fish or live on the beach</a:t>
            </a:r>
          </a:p>
          <a:p>
            <a:r>
              <a:rPr lang="en-US" baseline="0" dirty="0" smtClean="0"/>
              <a:t>Somewhat because I water my lawn, and occasionally fish or visit the beach</a:t>
            </a:r>
          </a:p>
          <a:p>
            <a:r>
              <a:rPr lang="en-US" baseline="0" dirty="0" smtClean="0"/>
              <a:t>Very, it is important to my recreation or livelihood.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2E5CC-6F38-423E-8441-D16B8AC8183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0" dirty="0" smtClean="0"/>
              <a:t> respondents were asked to skip directly to the demographics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2E5CC-6F38-423E-8441-D16B8AC8183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2E5CC-6F38-423E-8441-D16B8AC8183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2E5CC-6F38-423E-8441-D16B8AC818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2E5CC-6F38-423E-8441-D16B8AC8183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2E5CC-6F38-423E-8441-D16B8AC818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14C4D92-E537-46FF-A1E8-91F06B532E6F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135EFE-D794-45C3-9A9E-113337DD0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D92-E537-46FF-A1E8-91F06B532E6F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5EFE-D794-45C3-9A9E-113337DD0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D92-E537-46FF-A1E8-91F06B532E6F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5EFE-D794-45C3-9A9E-113337DD0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14C4D92-E537-46FF-A1E8-91F06B532E6F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5EFE-D794-45C3-9A9E-113337DD0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14C4D92-E537-46FF-A1E8-91F06B532E6F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135EFE-D794-45C3-9A9E-113337DD0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14C4D92-E537-46FF-A1E8-91F06B532E6F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135EFE-D794-45C3-9A9E-113337DD0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14C4D92-E537-46FF-A1E8-91F06B532E6F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135EFE-D794-45C3-9A9E-113337DD0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4D92-E537-46FF-A1E8-91F06B532E6F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5EFE-D794-45C3-9A9E-113337DD0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14C4D92-E537-46FF-A1E8-91F06B532E6F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135EFE-D794-45C3-9A9E-113337DD0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14C4D92-E537-46FF-A1E8-91F06B532E6F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135EFE-D794-45C3-9A9E-113337DD0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14C4D92-E537-46FF-A1E8-91F06B532E6F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135EFE-D794-45C3-9A9E-113337DD0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14C4D92-E537-46FF-A1E8-91F06B532E6F}" type="datetimeFigureOut">
              <a:rPr lang="en-US" smtClean="0"/>
              <a:pPr/>
              <a:t>5/26/2010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135EFE-D794-45C3-9A9E-113337DD0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l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Willingness-to-Pay for Red Tide Mitigation, Control and Prevention Strategies: A Case Study of Florida Coastal Residents</a:t>
            </a:r>
            <a:endParaRPr lang="en-US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2438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Kristen Lucas</a:t>
            </a:r>
          </a:p>
          <a:p>
            <a:pPr algn="r"/>
            <a:r>
              <a:rPr lang="en-US" dirty="0" smtClean="0"/>
              <a:t>Dr. Sherry Larkin</a:t>
            </a:r>
          </a:p>
          <a:p>
            <a:pPr algn="r"/>
            <a:r>
              <a:rPr lang="en-US" dirty="0" smtClean="0"/>
              <a:t>Dr. Chuck Adams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5715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University of Flori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733800"/>
            <a:ext cx="2057400" cy="76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2895600"/>
          <a:ext cx="8839197" cy="3581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15000"/>
                <a:gridCol w="762000"/>
                <a:gridCol w="762000"/>
                <a:gridCol w="762000"/>
                <a:gridCol w="838197"/>
              </a:tblGrid>
              <a:tr h="716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14800" algn="r"/>
                        </a:tabLs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Red tide conditions can vary greatly from one area to another </a:t>
                      </a: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due </a:t>
                      </a: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to winds and currents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1,347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14800" algn="r"/>
                        </a:tabLs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Seafood bought in stores or restaurants is safe to eat during red tides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1,342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14800" algn="r"/>
                        </a:tabLs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Recreationally caught shrimp and crab are safe to eat during a red tide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50%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1,337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14800" algn="r"/>
                        </a:tabLs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Recreationally caught finfish are unsafe to eat during a red tide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53%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1,342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14800" algn="r"/>
                        </a:tabLs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Recreationally caught oysters are unsafe to eat during a red tide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43%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48%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1,342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304800"/>
            <a:ext cx="868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14800" algn="r"/>
              </a:tabLst>
            </a:pPr>
            <a:r>
              <a:rPr kumimoji="0" lang="en-US" sz="3200" b="1" i="0" u="none" strike="noStrike" cap="none" normalizeH="0" baseline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Do you believe each statement is True (T) or False (F) with respect to red tides in Florida? </a:t>
            </a:r>
            <a:r>
              <a:rPr kumimoji="0" lang="en-US" sz="3200" b="0" i="0" u="none" strike="noStrike" cap="none" normalizeH="0" baseline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If you are unsure, please circle don’t know (DK):</a:t>
            </a:r>
            <a:endParaRPr kumimoji="0" lang="en-US" sz="3200" b="0" i="0" u="none" strike="noStrike" cap="none" normalizeH="0" baseline="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19800" y="2438400"/>
            <a:ext cx="2057400" cy="369332"/>
            <a:chOff x="6553200" y="2438400"/>
            <a:chExt cx="2057400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6553200" y="2438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2438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77200" y="2438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DK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2000" y="243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1" y="2438400"/>
          <a:ext cx="8839199" cy="3937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02303"/>
                <a:gridCol w="934224"/>
                <a:gridCol w="934224"/>
                <a:gridCol w="934224"/>
                <a:gridCol w="934224"/>
              </a:tblGrid>
              <a:tr h="787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14800" algn="r"/>
                        </a:tabLs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People with asthma are more likely to notice the effects of red tide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1,343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14800" algn="r"/>
                        </a:tabLs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“Red drift” is just another name for a red tide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1,334</a:t>
                      </a:r>
                      <a:endParaRPr lang="en-US" b="1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14800" algn="r"/>
                        </a:tabLs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Reddish-brown water indicates that humans will experience respiratory problems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1,344</a:t>
                      </a:r>
                      <a:endParaRPr lang="en-US" b="1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14800" algn="r"/>
                        </a:tabLs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The algae that causes red tides is always present in the Gulf of Mexico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1,345</a:t>
                      </a:r>
                      <a:endParaRPr lang="en-US" b="1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114800" algn="r"/>
                        </a:tabLs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Red tides are the same all over the world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1,344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57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CON’T</a:t>
            </a:r>
            <a:endParaRPr lang="en-US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86400" y="1981200"/>
            <a:ext cx="2541196" cy="369332"/>
            <a:chOff x="6784874" y="2438400"/>
            <a:chExt cx="1902693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6784874" y="2438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69520" y="2438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54167" y="2438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DK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058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114800" cy="799306"/>
          </a:xfrm>
        </p:spPr>
        <p:txBody>
          <a:bodyPr>
            <a:normAutofit/>
          </a:bodyPr>
          <a:lstStyle/>
          <a:p>
            <a:r>
              <a:rPr lang="en-US" b="1" dirty="0" smtClean="0"/>
              <a:t>Information</a:t>
            </a:r>
            <a:endParaRPr lang="en-US" b="1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04800" y="2794000"/>
          <a:ext cx="8153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0" y="12954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/>
              <a:t>Which of the following statements best describes how frequently you seek information about Florida red tides? 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72200" cy="1143000"/>
          </a:xfrm>
        </p:spPr>
        <p:txBody>
          <a:bodyPr/>
          <a:lstStyle/>
          <a:p>
            <a:r>
              <a:rPr lang="en-US" b="1" dirty="0" smtClean="0"/>
              <a:t>Willingness-to pay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Respondents presented with 3 WTP scenarios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Prevention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Control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Mitigation</a:t>
            </a:r>
          </a:p>
          <a:p>
            <a:pPr lvl="1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3 price levels: High, Medium and Low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Surveys randomized: 18 versions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Follow-up questions for each scenario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“Yes” responses asked about the certainty of their response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“No” responses asked if there is any amount they would be WTP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Respondents asked to evaluate each independently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533400" y="2514600"/>
          <a:ext cx="6705600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867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Average days spent at beach, per year:	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6248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49 days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Mitigation:</a:t>
            </a:r>
            <a:endParaRPr lang="en-US" sz="4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2057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100" b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Would you pay a one-time donation of $X into a trust fund for access to information provided by a Beach Reporting System for the next three years?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867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In general, which type of control most appeals to you?</a:t>
            </a:r>
            <a:endParaRPr lang="en-US" sz="2400" b="1" dirty="0">
              <a:ln w="6350">
                <a:noFill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600200" y="1981200"/>
          <a:ext cx="6096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6324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Biological: 56%	Chemical: 21%	Neither: 23%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Did you pay property taxes in the state of Florida in 2009?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486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Yes: 87%	No: 13%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Control:</a:t>
            </a:r>
            <a:endParaRPr lang="en-US" sz="4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1752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Would you vote for a 3-year ad-valorem fee of $X per $100,000 of the </a:t>
            </a:r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assessed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value of all taxable property in your county to fund a local Red Tide Control program?</a:t>
            </a:r>
            <a:endParaRPr lang="en-US" sz="2400" b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486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Would this program cost you more because you use plant fertilizers in Florida?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248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55% Yes		45% No</a:t>
            </a:r>
            <a:endParaRPr lang="en-US" sz="2400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533400" y="2209800"/>
          <a:ext cx="6096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152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Prevention:</a:t>
            </a:r>
            <a:endParaRPr lang="en-US" sz="4400" b="1" spc="1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905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Would you vote for a X% tax on all fertilizer sales to support a long-run prevention program?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Of the three types of red tide programs you just evaluated, which would you prefer if the State of Florida only had funds for one?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600200" y="1905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75506"/>
          </a:xfrm>
        </p:spPr>
        <p:txBody>
          <a:bodyPr>
            <a:normAutofit/>
          </a:bodyPr>
          <a:lstStyle/>
          <a:p>
            <a:r>
              <a:rPr lang="en-US" b="1" dirty="0" smtClean="0"/>
              <a:t>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Preliminary modeling in LIMDEP using </a:t>
            </a:r>
            <a:r>
              <a:rPr lang="en-US" dirty="0" err="1" smtClean="0"/>
              <a:t>logit</a:t>
            </a:r>
            <a:r>
              <a:rPr lang="en-US" dirty="0" smtClean="0"/>
              <a:t> distribution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dichotomous </a:t>
            </a:r>
            <a:r>
              <a:rPr lang="en-US" dirty="0" smtClean="0"/>
              <a:t>choice (DC) model to estimate “yes” or “no” binary response for each WTP scenario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separate model for each scenario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independent variables include demographics, location, concern with red tide, dependence on local water quality, and the order in which the scenario appears.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distinct variable that is based on whether respondent is affected by strategy for each model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Willingness to Pay</a:t>
            </a:r>
            <a:endParaRPr lang="en-US" sz="5400" b="1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828800"/>
          <a:ext cx="8229600" cy="4191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1594402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accent1"/>
                          </a:solidFill>
                        </a:rPr>
                        <a:t>Scenario</a:t>
                      </a:r>
                      <a:endParaRPr 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accent1"/>
                          </a:solidFill>
                        </a:rPr>
                        <a:t>Grand Constant</a:t>
                      </a:r>
                      <a:endParaRPr 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accent1"/>
                          </a:solidFill>
                        </a:rPr>
                        <a:t>Delta Method</a:t>
                      </a:r>
                      <a:endParaRPr 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553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Mitigation</a:t>
                      </a:r>
                      <a:endParaRPr lang="en-US" sz="3200" dirty="0"/>
                    </a:p>
                  </a:txBody>
                  <a:tcPr anchor="b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($11.70)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$3.37</a:t>
                      </a:r>
                      <a:endParaRPr lang="en-US" sz="3200" dirty="0"/>
                    </a:p>
                  </a:txBody>
                  <a:tcPr anchor="b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6553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Control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$0.69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$10.54</a:t>
                      </a:r>
                      <a:endParaRPr lang="en-US" sz="3200" dirty="0"/>
                    </a:p>
                  </a:txBody>
                  <a:tcPr anchor="b"/>
                </a:tc>
              </a:tr>
              <a:tr h="86553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Prevention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10.4%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16.4%</a:t>
                      </a:r>
                      <a:endParaRPr lang="en-US" sz="3200" dirty="0"/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Survey Information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572000" cy="515940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/>
              <a:t>14,400 mail surveys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/>
              <a:t>1,454 responses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/>
              <a:t>Funded by Florida Wildlife Commission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/>
              <a:t>Topics: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Level of knowledge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Level of concern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Information sources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Willingness-to-pay</a:t>
            </a:r>
            <a:endParaRPr lang="en-US" sz="2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19600" y="1828800"/>
            <a:ext cx="4495800" cy="4648200"/>
            <a:chOff x="4495800" y="1676400"/>
            <a:chExt cx="4495800" cy="4648200"/>
          </a:xfrm>
        </p:grpSpPr>
        <p:grpSp>
          <p:nvGrpSpPr>
            <p:cNvPr id="18" name="Group 17"/>
            <p:cNvGrpSpPr/>
            <p:nvPr/>
          </p:nvGrpSpPr>
          <p:grpSpPr>
            <a:xfrm>
              <a:off x="4495800" y="1676400"/>
              <a:ext cx="4495800" cy="4648200"/>
              <a:chOff x="4495800" y="1676400"/>
              <a:chExt cx="4495800" cy="4648200"/>
            </a:xfrm>
          </p:grpSpPr>
          <p:sp>
            <p:nvSpPr>
              <p:cNvPr id="4" name="Freeform 16"/>
              <p:cNvSpPr>
                <a:spLocks/>
              </p:cNvSpPr>
              <p:nvPr/>
            </p:nvSpPr>
            <p:spPr bwMode="auto">
              <a:xfrm>
                <a:off x="4800600" y="2743200"/>
                <a:ext cx="3810000" cy="3581400"/>
              </a:xfrm>
              <a:custGeom>
                <a:avLst/>
                <a:gdLst/>
                <a:ahLst/>
                <a:cxnLst>
                  <a:cxn ang="0">
                    <a:pos x="124" y="75"/>
                  </a:cxn>
                  <a:cxn ang="0">
                    <a:pos x="556" y="17"/>
                  </a:cxn>
                  <a:cxn ang="0">
                    <a:pos x="787" y="37"/>
                  </a:cxn>
                  <a:cxn ang="0">
                    <a:pos x="1641" y="113"/>
                  </a:cxn>
                  <a:cxn ang="0">
                    <a:pos x="1699" y="133"/>
                  </a:cxn>
                  <a:cxn ang="0">
                    <a:pos x="1699" y="37"/>
                  </a:cxn>
                  <a:cxn ang="0">
                    <a:pos x="1852" y="17"/>
                  </a:cxn>
                  <a:cxn ang="0">
                    <a:pos x="1929" y="181"/>
                  </a:cxn>
                  <a:cxn ang="0">
                    <a:pos x="2025" y="440"/>
                  </a:cxn>
                  <a:cxn ang="0">
                    <a:pos x="2112" y="584"/>
                  </a:cxn>
                  <a:cxn ang="0">
                    <a:pos x="2236" y="785"/>
                  </a:cxn>
                  <a:cxn ang="0">
                    <a:pos x="2160" y="776"/>
                  </a:cxn>
                  <a:cxn ang="0">
                    <a:pos x="2265" y="939"/>
                  </a:cxn>
                  <a:cxn ang="0">
                    <a:pos x="2380" y="1169"/>
                  </a:cxn>
                  <a:cxn ang="0">
                    <a:pos x="2428" y="1246"/>
                  </a:cxn>
                  <a:cxn ang="0">
                    <a:pos x="2467" y="1448"/>
                  </a:cxn>
                  <a:cxn ang="0">
                    <a:pos x="2467" y="1755"/>
                  </a:cxn>
                  <a:cxn ang="0">
                    <a:pos x="2208" y="2177"/>
                  </a:cxn>
                  <a:cxn ang="0">
                    <a:pos x="1948" y="2225"/>
                  </a:cxn>
                  <a:cxn ang="0">
                    <a:pos x="2208" y="2158"/>
                  </a:cxn>
                  <a:cxn ang="0">
                    <a:pos x="2265" y="2091"/>
                  </a:cxn>
                  <a:cxn ang="0">
                    <a:pos x="2380" y="1937"/>
                  </a:cxn>
                  <a:cxn ang="0">
                    <a:pos x="2256" y="1966"/>
                  </a:cxn>
                  <a:cxn ang="0">
                    <a:pos x="2160" y="1928"/>
                  </a:cxn>
                  <a:cxn ang="0">
                    <a:pos x="2150" y="1880"/>
                  </a:cxn>
                  <a:cxn ang="0">
                    <a:pos x="1968" y="1697"/>
                  </a:cxn>
                  <a:cxn ang="0">
                    <a:pos x="1881" y="1573"/>
                  </a:cxn>
                  <a:cxn ang="0">
                    <a:pos x="1872" y="1467"/>
                  </a:cxn>
                  <a:cxn ang="0">
                    <a:pos x="1833" y="1515"/>
                  </a:cxn>
                  <a:cxn ang="0">
                    <a:pos x="1824" y="1429"/>
                  </a:cxn>
                  <a:cxn ang="0">
                    <a:pos x="1785" y="1371"/>
                  </a:cxn>
                  <a:cxn ang="0">
                    <a:pos x="1756" y="1457"/>
                  </a:cxn>
                  <a:cxn ang="0">
                    <a:pos x="1632" y="1208"/>
                  </a:cxn>
                  <a:cxn ang="0">
                    <a:pos x="1651" y="1131"/>
                  </a:cxn>
                  <a:cxn ang="0">
                    <a:pos x="1632" y="1064"/>
                  </a:cxn>
                  <a:cxn ang="0">
                    <a:pos x="1603" y="1131"/>
                  </a:cxn>
                  <a:cxn ang="0">
                    <a:pos x="1574" y="891"/>
                  </a:cxn>
                  <a:cxn ang="0">
                    <a:pos x="1526" y="641"/>
                  </a:cxn>
                  <a:cxn ang="0">
                    <a:pos x="1420" y="593"/>
                  </a:cxn>
                  <a:cxn ang="0">
                    <a:pos x="1363" y="526"/>
                  </a:cxn>
                  <a:cxn ang="0">
                    <a:pos x="1305" y="478"/>
                  </a:cxn>
                  <a:cxn ang="0">
                    <a:pos x="1228" y="411"/>
                  </a:cxn>
                  <a:cxn ang="0">
                    <a:pos x="1113" y="334"/>
                  </a:cxn>
                  <a:cxn ang="0">
                    <a:pos x="960" y="401"/>
                  </a:cxn>
                  <a:cxn ang="0">
                    <a:pos x="873" y="430"/>
                  </a:cxn>
                  <a:cxn ang="0">
                    <a:pos x="691" y="469"/>
                  </a:cxn>
                  <a:cxn ang="0">
                    <a:pos x="624" y="344"/>
                  </a:cxn>
                  <a:cxn ang="0">
                    <a:pos x="259" y="277"/>
                  </a:cxn>
                  <a:cxn ang="0">
                    <a:pos x="172" y="248"/>
                  </a:cxn>
                  <a:cxn ang="0">
                    <a:pos x="134" y="305"/>
                  </a:cxn>
                  <a:cxn ang="0">
                    <a:pos x="57" y="190"/>
                  </a:cxn>
                  <a:cxn ang="0">
                    <a:pos x="0" y="85"/>
                  </a:cxn>
                </a:cxnLst>
                <a:rect l="0" t="0" r="r" b="b"/>
                <a:pathLst>
                  <a:path w="2496" h="2225">
                    <a:moveTo>
                      <a:pt x="0" y="85"/>
                    </a:moveTo>
                    <a:cubicBezTo>
                      <a:pt x="41" y="82"/>
                      <a:pt x="84" y="86"/>
                      <a:pt x="124" y="75"/>
                    </a:cubicBezTo>
                    <a:cubicBezTo>
                      <a:pt x="215" y="51"/>
                      <a:pt x="147" y="31"/>
                      <a:pt x="220" y="27"/>
                    </a:cubicBezTo>
                    <a:cubicBezTo>
                      <a:pt x="332" y="21"/>
                      <a:pt x="444" y="20"/>
                      <a:pt x="556" y="17"/>
                    </a:cubicBezTo>
                    <a:cubicBezTo>
                      <a:pt x="631" y="3"/>
                      <a:pt x="623" y="0"/>
                      <a:pt x="729" y="17"/>
                    </a:cubicBezTo>
                    <a:cubicBezTo>
                      <a:pt x="749" y="20"/>
                      <a:pt x="787" y="37"/>
                      <a:pt x="787" y="37"/>
                    </a:cubicBezTo>
                    <a:cubicBezTo>
                      <a:pt x="810" y="71"/>
                      <a:pt x="837" y="103"/>
                      <a:pt x="883" y="104"/>
                    </a:cubicBezTo>
                    <a:cubicBezTo>
                      <a:pt x="1136" y="110"/>
                      <a:pt x="1388" y="110"/>
                      <a:pt x="1641" y="113"/>
                    </a:cubicBezTo>
                    <a:cubicBezTo>
                      <a:pt x="1641" y="113"/>
                      <a:pt x="1671" y="163"/>
                      <a:pt x="1680" y="161"/>
                    </a:cubicBezTo>
                    <a:cubicBezTo>
                      <a:pt x="1691" y="158"/>
                      <a:pt x="1693" y="142"/>
                      <a:pt x="1699" y="133"/>
                    </a:cubicBezTo>
                    <a:cubicBezTo>
                      <a:pt x="1696" y="123"/>
                      <a:pt x="1689" y="114"/>
                      <a:pt x="1689" y="104"/>
                    </a:cubicBezTo>
                    <a:cubicBezTo>
                      <a:pt x="1689" y="81"/>
                      <a:pt x="1685" y="55"/>
                      <a:pt x="1699" y="37"/>
                    </a:cubicBezTo>
                    <a:cubicBezTo>
                      <a:pt x="1707" y="27"/>
                      <a:pt x="1777" y="12"/>
                      <a:pt x="1795" y="8"/>
                    </a:cubicBezTo>
                    <a:cubicBezTo>
                      <a:pt x="1814" y="11"/>
                      <a:pt x="1837" y="4"/>
                      <a:pt x="1852" y="17"/>
                    </a:cubicBezTo>
                    <a:cubicBezTo>
                      <a:pt x="1867" y="30"/>
                      <a:pt x="1865" y="56"/>
                      <a:pt x="1872" y="75"/>
                    </a:cubicBezTo>
                    <a:cubicBezTo>
                      <a:pt x="1885" y="112"/>
                      <a:pt x="1902" y="152"/>
                      <a:pt x="1929" y="181"/>
                    </a:cubicBezTo>
                    <a:cubicBezTo>
                      <a:pt x="1940" y="212"/>
                      <a:pt x="1943" y="234"/>
                      <a:pt x="1968" y="257"/>
                    </a:cubicBezTo>
                    <a:cubicBezTo>
                      <a:pt x="1987" y="315"/>
                      <a:pt x="1996" y="387"/>
                      <a:pt x="2025" y="440"/>
                    </a:cubicBezTo>
                    <a:cubicBezTo>
                      <a:pt x="2036" y="460"/>
                      <a:pt x="2064" y="497"/>
                      <a:pt x="2064" y="497"/>
                    </a:cubicBezTo>
                    <a:cubicBezTo>
                      <a:pt x="2088" y="574"/>
                      <a:pt x="2049" y="457"/>
                      <a:pt x="2112" y="584"/>
                    </a:cubicBezTo>
                    <a:cubicBezTo>
                      <a:pt x="2144" y="649"/>
                      <a:pt x="2189" y="698"/>
                      <a:pt x="2227" y="757"/>
                    </a:cubicBezTo>
                    <a:cubicBezTo>
                      <a:pt x="2230" y="766"/>
                      <a:pt x="2244" y="780"/>
                      <a:pt x="2236" y="785"/>
                    </a:cubicBezTo>
                    <a:cubicBezTo>
                      <a:pt x="2207" y="804"/>
                      <a:pt x="2187" y="760"/>
                      <a:pt x="2179" y="747"/>
                    </a:cubicBezTo>
                    <a:cubicBezTo>
                      <a:pt x="2173" y="757"/>
                      <a:pt x="2162" y="765"/>
                      <a:pt x="2160" y="776"/>
                    </a:cubicBezTo>
                    <a:cubicBezTo>
                      <a:pt x="2154" y="811"/>
                      <a:pt x="2205" y="838"/>
                      <a:pt x="2227" y="853"/>
                    </a:cubicBezTo>
                    <a:cubicBezTo>
                      <a:pt x="2246" y="882"/>
                      <a:pt x="2249" y="910"/>
                      <a:pt x="2265" y="939"/>
                    </a:cubicBezTo>
                    <a:cubicBezTo>
                      <a:pt x="2287" y="978"/>
                      <a:pt x="2317" y="1016"/>
                      <a:pt x="2342" y="1054"/>
                    </a:cubicBezTo>
                    <a:cubicBezTo>
                      <a:pt x="2360" y="1081"/>
                      <a:pt x="2360" y="1149"/>
                      <a:pt x="2380" y="1169"/>
                    </a:cubicBezTo>
                    <a:cubicBezTo>
                      <a:pt x="2408" y="1197"/>
                      <a:pt x="2395" y="1181"/>
                      <a:pt x="2419" y="1217"/>
                    </a:cubicBezTo>
                    <a:cubicBezTo>
                      <a:pt x="2422" y="1227"/>
                      <a:pt x="2423" y="1237"/>
                      <a:pt x="2428" y="1246"/>
                    </a:cubicBezTo>
                    <a:cubicBezTo>
                      <a:pt x="2433" y="1257"/>
                      <a:pt x="2444" y="1264"/>
                      <a:pt x="2448" y="1275"/>
                    </a:cubicBezTo>
                    <a:cubicBezTo>
                      <a:pt x="2466" y="1330"/>
                      <a:pt x="2459" y="1390"/>
                      <a:pt x="2467" y="1448"/>
                    </a:cubicBezTo>
                    <a:cubicBezTo>
                      <a:pt x="2471" y="1479"/>
                      <a:pt x="2486" y="1514"/>
                      <a:pt x="2496" y="1544"/>
                    </a:cubicBezTo>
                    <a:cubicBezTo>
                      <a:pt x="2490" y="1634"/>
                      <a:pt x="2490" y="1679"/>
                      <a:pt x="2467" y="1755"/>
                    </a:cubicBezTo>
                    <a:cubicBezTo>
                      <a:pt x="2448" y="1937"/>
                      <a:pt x="2411" y="2035"/>
                      <a:pt x="2256" y="2139"/>
                    </a:cubicBezTo>
                    <a:cubicBezTo>
                      <a:pt x="2221" y="2162"/>
                      <a:pt x="2252" y="2157"/>
                      <a:pt x="2208" y="2177"/>
                    </a:cubicBezTo>
                    <a:cubicBezTo>
                      <a:pt x="2134" y="2211"/>
                      <a:pt x="2090" y="2207"/>
                      <a:pt x="2006" y="2216"/>
                    </a:cubicBezTo>
                    <a:cubicBezTo>
                      <a:pt x="1987" y="2218"/>
                      <a:pt x="1968" y="2225"/>
                      <a:pt x="1948" y="2225"/>
                    </a:cubicBezTo>
                    <a:cubicBezTo>
                      <a:pt x="1932" y="2225"/>
                      <a:pt x="1980" y="2219"/>
                      <a:pt x="1996" y="2216"/>
                    </a:cubicBezTo>
                    <a:cubicBezTo>
                      <a:pt x="2058" y="2175"/>
                      <a:pt x="2136" y="2169"/>
                      <a:pt x="2208" y="2158"/>
                    </a:cubicBezTo>
                    <a:cubicBezTo>
                      <a:pt x="2219" y="2151"/>
                      <a:pt x="2248" y="2133"/>
                      <a:pt x="2256" y="2120"/>
                    </a:cubicBezTo>
                    <a:cubicBezTo>
                      <a:pt x="2261" y="2111"/>
                      <a:pt x="2259" y="2099"/>
                      <a:pt x="2265" y="2091"/>
                    </a:cubicBezTo>
                    <a:cubicBezTo>
                      <a:pt x="2278" y="2075"/>
                      <a:pt x="2305" y="2068"/>
                      <a:pt x="2323" y="2062"/>
                    </a:cubicBezTo>
                    <a:cubicBezTo>
                      <a:pt x="2358" y="2010"/>
                      <a:pt x="2367" y="1995"/>
                      <a:pt x="2380" y="1937"/>
                    </a:cubicBezTo>
                    <a:cubicBezTo>
                      <a:pt x="2350" y="1916"/>
                      <a:pt x="2353" y="1908"/>
                      <a:pt x="2313" y="1928"/>
                    </a:cubicBezTo>
                    <a:cubicBezTo>
                      <a:pt x="2293" y="1938"/>
                      <a:pt x="2256" y="1966"/>
                      <a:pt x="2256" y="1966"/>
                    </a:cubicBezTo>
                    <a:cubicBezTo>
                      <a:pt x="2221" y="1963"/>
                      <a:pt x="2183" y="1970"/>
                      <a:pt x="2150" y="1957"/>
                    </a:cubicBezTo>
                    <a:cubicBezTo>
                      <a:pt x="2140" y="1953"/>
                      <a:pt x="2150" y="1931"/>
                      <a:pt x="2160" y="1928"/>
                    </a:cubicBezTo>
                    <a:cubicBezTo>
                      <a:pt x="2171" y="1925"/>
                      <a:pt x="2179" y="1941"/>
                      <a:pt x="2188" y="1947"/>
                    </a:cubicBezTo>
                    <a:cubicBezTo>
                      <a:pt x="2172" y="1880"/>
                      <a:pt x="2192" y="1935"/>
                      <a:pt x="2150" y="1880"/>
                    </a:cubicBezTo>
                    <a:cubicBezTo>
                      <a:pt x="2108" y="1826"/>
                      <a:pt x="2096" y="1758"/>
                      <a:pt x="2025" y="1736"/>
                    </a:cubicBezTo>
                    <a:cubicBezTo>
                      <a:pt x="1963" y="1674"/>
                      <a:pt x="2027" y="1730"/>
                      <a:pt x="1968" y="1697"/>
                    </a:cubicBezTo>
                    <a:cubicBezTo>
                      <a:pt x="1948" y="1686"/>
                      <a:pt x="1910" y="1659"/>
                      <a:pt x="1910" y="1659"/>
                    </a:cubicBezTo>
                    <a:cubicBezTo>
                      <a:pt x="1900" y="1630"/>
                      <a:pt x="1891" y="1602"/>
                      <a:pt x="1881" y="1573"/>
                    </a:cubicBezTo>
                    <a:cubicBezTo>
                      <a:pt x="1874" y="1554"/>
                      <a:pt x="1862" y="1515"/>
                      <a:pt x="1862" y="1515"/>
                    </a:cubicBezTo>
                    <a:cubicBezTo>
                      <a:pt x="1865" y="1499"/>
                      <a:pt x="1872" y="1483"/>
                      <a:pt x="1872" y="1467"/>
                    </a:cubicBezTo>
                    <a:cubicBezTo>
                      <a:pt x="1872" y="1457"/>
                      <a:pt x="1868" y="1488"/>
                      <a:pt x="1862" y="1496"/>
                    </a:cubicBezTo>
                    <a:cubicBezTo>
                      <a:pt x="1855" y="1505"/>
                      <a:pt x="1843" y="1509"/>
                      <a:pt x="1833" y="1515"/>
                    </a:cubicBezTo>
                    <a:cubicBezTo>
                      <a:pt x="1823" y="1512"/>
                      <a:pt x="1807" y="1515"/>
                      <a:pt x="1804" y="1505"/>
                    </a:cubicBezTo>
                    <a:cubicBezTo>
                      <a:pt x="1800" y="1492"/>
                      <a:pt x="1818" y="1445"/>
                      <a:pt x="1824" y="1429"/>
                    </a:cubicBezTo>
                    <a:cubicBezTo>
                      <a:pt x="1817" y="1422"/>
                      <a:pt x="1809" y="1417"/>
                      <a:pt x="1804" y="1409"/>
                    </a:cubicBezTo>
                    <a:cubicBezTo>
                      <a:pt x="1796" y="1397"/>
                      <a:pt x="1798" y="1364"/>
                      <a:pt x="1785" y="1371"/>
                    </a:cubicBezTo>
                    <a:cubicBezTo>
                      <a:pt x="1767" y="1380"/>
                      <a:pt x="1773" y="1410"/>
                      <a:pt x="1766" y="1429"/>
                    </a:cubicBezTo>
                    <a:cubicBezTo>
                      <a:pt x="1763" y="1438"/>
                      <a:pt x="1756" y="1457"/>
                      <a:pt x="1756" y="1457"/>
                    </a:cubicBezTo>
                    <a:cubicBezTo>
                      <a:pt x="1710" y="1390"/>
                      <a:pt x="1712" y="1283"/>
                      <a:pt x="1641" y="1237"/>
                    </a:cubicBezTo>
                    <a:cubicBezTo>
                      <a:pt x="1638" y="1227"/>
                      <a:pt x="1637" y="1217"/>
                      <a:pt x="1632" y="1208"/>
                    </a:cubicBezTo>
                    <a:cubicBezTo>
                      <a:pt x="1627" y="1200"/>
                      <a:pt x="1614" y="1198"/>
                      <a:pt x="1612" y="1189"/>
                    </a:cubicBezTo>
                    <a:cubicBezTo>
                      <a:pt x="1607" y="1166"/>
                      <a:pt x="1640" y="1142"/>
                      <a:pt x="1651" y="1131"/>
                    </a:cubicBezTo>
                    <a:cubicBezTo>
                      <a:pt x="1673" y="1064"/>
                      <a:pt x="1677" y="1092"/>
                      <a:pt x="1660" y="1045"/>
                    </a:cubicBezTo>
                    <a:cubicBezTo>
                      <a:pt x="1651" y="1051"/>
                      <a:pt x="1643" y="1064"/>
                      <a:pt x="1632" y="1064"/>
                    </a:cubicBezTo>
                    <a:cubicBezTo>
                      <a:pt x="1597" y="1064"/>
                      <a:pt x="1624" y="1009"/>
                      <a:pt x="1603" y="1073"/>
                    </a:cubicBezTo>
                    <a:cubicBezTo>
                      <a:pt x="1604" y="1078"/>
                      <a:pt x="1626" y="1126"/>
                      <a:pt x="1603" y="1131"/>
                    </a:cubicBezTo>
                    <a:cubicBezTo>
                      <a:pt x="1589" y="1134"/>
                      <a:pt x="1577" y="1118"/>
                      <a:pt x="1564" y="1112"/>
                    </a:cubicBezTo>
                    <a:cubicBezTo>
                      <a:pt x="1536" y="1027"/>
                      <a:pt x="1552" y="976"/>
                      <a:pt x="1574" y="891"/>
                    </a:cubicBezTo>
                    <a:cubicBezTo>
                      <a:pt x="1562" y="737"/>
                      <a:pt x="1578" y="800"/>
                      <a:pt x="1545" y="699"/>
                    </a:cubicBezTo>
                    <a:cubicBezTo>
                      <a:pt x="1539" y="680"/>
                      <a:pt x="1533" y="660"/>
                      <a:pt x="1526" y="641"/>
                    </a:cubicBezTo>
                    <a:cubicBezTo>
                      <a:pt x="1523" y="632"/>
                      <a:pt x="1525" y="616"/>
                      <a:pt x="1516" y="613"/>
                    </a:cubicBezTo>
                    <a:cubicBezTo>
                      <a:pt x="1466" y="595"/>
                      <a:pt x="1498" y="604"/>
                      <a:pt x="1420" y="593"/>
                    </a:cubicBezTo>
                    <a:cubicBezTo>
                      <a:pt x="1409" y="586"/>
                      <a:pt x="1380" y="568"/>
                      <a:pt x="1372" y="555"/>
                    </a:cubicBezTo>
                    <a:cubicBezTo>
                      <a:pt x="1367" y="546"/>
                      <a:pt x="1369" y="534"/>
                      <a:pt x="1363" y="526"/>
                    </a:cubicBezTo>
                    <a:cubicBezTo>
                      <a:pt x="1356" y="517"/>
                      <a:pt x="1343" y="514"/>
                      <a:pt x="1334" y="507"/>
                    </a:cubicBezTo>
                    <a:cubicBezTo>
                      <a:pt x="1323" y="498"/>
                      <a:pt x="1314" y="489"/>
                      <a:pt x="1305" y="478"/>
                    </a:cubicBezTo>
                    <a:cubicBezTo>
                      <a:pt x="1298" y="469"/>
                      <a:pt x="1295" y="457"/>
                      <a:pt x="1286" y="449"/>
                    </a:cubicBezTo>
                    <a:cubicBezTo>
                      <a:pt x="1269" y="434"/>
                      <a:pt x="1244" y="428"/>
                      <a:pt x="1228" y="411"/>
                    </a:cubicBezTo>
                    <a:cubicBezTo>
                      <a:pt x="1206" y="388"/>
                      <a:pt x="1200" y="377"/>
                      <a:pt x="1171" y="363"/>
                    </a:cubicBezTo>
                    <a:cubicBezTo>
                      <a:pt x="1091" y="323"/>
                      <a:pt x="1196" y="388"/>
                      <a:pt x="1113" y="334"/>
                    </a:cubicBezTo>
                    <a:cubicBezTo>
                      <a:pt x="1078" y="339"/>
                      <a:pt x="1036" y="331"/>
                      <a:pt x="1008" y="353"/>
                    </a:cubicBezTo>
                    <a:cubicBezTo>
                      <a:pt x="956" y="394"/>
                      <a:pt x="1022" y="373"/>
                      <a:pt x="960" y="401"/>
                    </a:cubicBezTo>
                    <a:cubicBezTo>
                      <a:pt x="941" y="409"/>
                      <a:pt x="921" y="415"/>
                      <a:pt x="902" y="421"/>
                    </a:cubicBezTo>
                    <a:cubicBezTo>
                      <a:pt x="892" y="424"/>
                      <a:pt x="873" y="430"/>
                      <a:pt x="873" y="430"/>
                    </a:cubicBezTo>
                    <a:cubicBezTo>
                      <a:pt x="813" y="469"/>
                      <a:pt x="804" y="488"/>
                      <a:pt x="729" y="507"/>
                    </a:cubicBezTo>
                    <a:cubicBezTo>
                      <a:pt x="670" y="487"/>
                      <a:pt x="723" y="514"/>
                      <a:pt x="691" y="469"/>
                    </a:cubicBezTo>
                    <a:cubicBezTo>
                      <a:pt x="680" y="454"/>
                      <a:pt x="652" y="430"/>
                      <a:pt x="652" y="430"/>
                    </a:cubicBezTo>
                    <a:cubicBezTo>
                      <a:pt x="644" y="405"/>
                      <a:pt x="638" y="367"/>
                      <a:pt x="624" y="344"/>
                    </a:cubicBezTo>
                    <a:cubicBezTo>
                      <a:pt x="590" y="287"/>
                      <a:pt x="491" y="273"/>
                      <a:pt x="432" y="257"/>
                    </a:cubicBezTo>
                    <a:cubicBezTo>
                      <a:pt x="360" y="210"/>
                      <a:pt x="322" y="255"/>
                      <a:pt x="259" y="277"/>
                    </a:cubicBezTo>
                    <a:cubicBezTo>
                      <a:pt x="240" y="274"/>
                      <a:pt x="220" y="273"/>
                      <a:pt x="201" y="267"/>
                    </a:cubicBezTo>
                    <a:cubicBezTo>
                      <a:pt x="190" y="263"/>
                      <a:pt x="183" y="246"/>
                      <a:pt x="172" y="248"/>
                    </a:cubicBezTo>
                    <a:cubicBezTo>
                      <a:pt x="159" y="250"/>
                      <a:pt x="153" y="267"/>
                      <a:pt x="144" y="277"/>
                    </a:cubicBezTo>
                    <a:cubicBezTo>
                      <a:pt x="141" y="286"/>
                      <a:pt x="142" y="299"/>
                      <a:pt x="134" y="305"/>
                    </a:cubicBezTo>
                    <a:cubicBezTo>
                      <a:pt x="117" y="317"/>
                      <a:pt x="76" y="325"/>
                      <a:pt x="76" y="325"/>
                    </a:cubicBezTo>
                    <a:cubicBezTo>
                      <a:pt x="69" y="280"/>
                      <a:pt x="72" y="233"/>
                      <a:pt x="57" y="190"/>
                    </a:cubicBezTo>
                    <a:cubicBezTo>
                      <a:pt x="49" y="169"/>
                      <a:pt x="26" y="155"/>
                      <a:pt x="19" y="133"/>
                    </a:cubicBezTo>
                    <a:cubicBezTo>
                      <a:pt x="7" y="97"/>
                      <a:pt x="13" y="113"/>
                      <a:pt x="0" y="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629400" y="1676400"/>
                <a:ext cx="2362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North Central</a:t>
                </a:r>
                <a:r>
                  <a:rPr lang="en-US" sz="1600" dirty="0" smtClean="0"/>
                  <a:t>:  1,674</a:t>
                </a:r>
              </a:p>
              <a:p>
                <a:pPr algn="ctr"/>
                <a:r>
                  <a:rPr lang="en-US" sz="1600" dirty="0" smtClean="0"/>
                  <a:t>(St. Johns, Flagler, Volusia, and Brevard)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638800" y="5410200"/>
                <a:ext cx="2209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Southwest : </a:t>
                </a:r>
                <a:r>
                  <a:rPr lang="en-US" sz="1600" dirty="0" smtClean="0"/>
                  <a:t>6,624</a:t>
                </a:r>
              </a:p>
              <a:p>
                <a:pPr algn="ctr"/>
                <a:r>
                  <a:rPr lang="en-US" sz="1600" dirty="0" smtClean="0"/>
                  <a:t>(Manatee, Sarasota, Charlotte, and Lee)</a:t>
                </a:r>
                <a:endParaRPr lang="en-US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95800" y="3657600"/>
                <a:ext cx="2438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Northwest: </a:t>
                </a:r>
                <a:r>
                  <a:rPr lang="en-US" sz="1600" dirty="0" smtClean="0"/>
                  <a:t>6,102</a:t>
                </a:r>
              </a:p>
              <a:p>
                <a:pPr algn="ctr"/>
                <a:r>
                  <a:rPr lang="en-US" sz="1600" dirty="0" smtClean="0"/>
                  <a:t>(Gulf, Franklin, Bay, and Okaloosa)</a:t>
                </a:r>
              </a:p>
              <a:p>
                <a:endParaRPr lang="en-US" dirty="0"/>
              </a:p>
            </p:txBody>
          </p:sp>
        </p:grpSp>
        <p:sp>
          <p:nvSpPr>
            <p:cNvPr id="5" name="Oval 4"/>
            <p:cNvSpPr/>
            <p:nvPr/>
          </p:nvSpPr>
          <p:spPr>
            <a:xfrm rot="-1320000">
              <a:off x="7814992" y="2922559"/>
              <a:ext cx="457200" cy="17424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-1920000">
              <a:off x="7475965" y="4440980"/>
              <a:ext cx="457200" cy="131303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570106">
              <a:off x="5210540" y="2948465"/>
              <a:ext cx="1289593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 w="1270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Binomial </a:t>
            </a:r>
            <a:r>
              <a:rPr lang="en-US" sz="4800" b="1" dirty="0" err="1" smtClean="0">
                <a:ln w="1270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Logit</a:t>
            </a:r>
            <a:r>
              <a:rPr lang="en-US" sz="4800" b="1" dirty="0" smtClean="0">
                <a:ln w="1270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: Mitigation</a:t>
            </a:r>
            <a:endParaRPr lang="en-US" sz="4800" b="1" dirty="0">
              <a:ln w="1270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399" y="1882775"/>
          <a:ext cx="8763001" cy="290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1929"/>
                <a:gridCol w="1544012"/>
                <a:gridCol w="1497060"/>
              </a:tblGrid>
              <a:tr h="47391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Variable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Mean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Est.</a:t>
                      </a:r>
                      <a:r>
                        <a:rPr lang="en-US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Symbol"/>
                        </a:rPr>
                        <a:t>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Constant </a:t>
                      </a:r>
                      <a:endParaRPr lang="en-US" sz="2400" dirty="0"/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----</a:t>
                      </a:r>
                      <a:endParaRPr lang="en-US" sz="2400" dirty="0"/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(2.257)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916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M_Price</a:t>
                      </a:r>
                      <a:r>
                        <a:rPr lang="en-US" sz="2400" dirty="0" smtClean="0"/>
                        <a:t> (Price</a:t>
                      </a:r>
                      <a:r>
                        <a:rPr lang="en-US" sz="2400" baseline="0" dirty="0" smtClean="0"/>
                        <a:t> level)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14.774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(0.062)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39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M5 (Beach days)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47.1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0.003</a:t>
                      </a:r>
                      <a:endParaRPr lang="en-US" sz="2400" dirty="0"/>
                    </a:p>
                  </a:txBody>
                  <a:tcPr/>
                </a:tc>
              </a:tr>
              <a:tr h="48876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Pref_M</a:t>
                      </a:r>
                      <a:r>
                        <a:rPr lang="en-US" sz="2400" dirty="0" smtClean="0"/>
                        <a:t> (Mitigation</a:t>
                      </a:r>
                      <a:r>
                        <a:rPr lang="en-US" sz="2400" baseline="0" dirty="0" smtClean="0"/>
                        <a:t> pref. strategy)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16.9%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0.737</a:t>
                      </a:r>
                      <a:endParaRPr lang="en-US" sz="2400" dirty="0"/>
                    </a:p>
                  </a:txBody>
                  <a:tcPr/>
                </a:tc>
              </a:tr>
              <a:tr h="4739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Q4</a:t>
                      </a:r>
                      <a:r>
                        <a:rPr lang="en-US" sz="2400" baseline="0" dirty="0" smtClean="0"/>
                        <a:t> (Level of concern)</a:t>
                      </a:r>
                      <a:endParaRPr lang="en-US" sz="2400" dirty="0"/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75.2%</a:t>
                      </a:r>
                      <a:endParaRPr lang="en-US" sz="2400" dirty="0"/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1.058</a:t>
                      </a:r>
                      <a:endParaRPr lang="en-US" sz="2400" dirty="0"/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4800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*Variables significant at 5% level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86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 </a:t>
            </a:r>
          </a:p>
          <a:p>
            <a:r>
              <a:rPr lang="en-US" dirty="0" smtClean="0"/>
              <a:t>N=832;	 </a:t>
            </a:r>
            <a:r>
              <a:rPr lang="en-US" dirty="0" smtClean="0">
                <a:sym typeface="Symbol"/>
              </a:rPr>
              <a:t>2=130.93;	</a:t>
            </a:r>
            <a:r>
              <a:rPr lang="en-US" dirty="0" err="1" smtClean="0">
                <a:sym typeface="Symbol"/>
              </a:rPr>
              <a:t>LnL</a:t>
            </a:r>
            <a:r>
              <a:rPr lang="en-US" dirty="0" smtClean="0">
                <a:sym typeface="Symbol"/>
              </a:rPr>
              <a:t>=-485.70;	69% correct predictions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270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Binomial </a:t>
            </a:r>
            <a:r>
              <a:rPr lang="en-US" sz="3600" b="1" dirty="0" err="1" smtClean="0">
                <a:ln w="1270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Logit</a:t>
            </a:r>
            <a:r>
              <a:rPr lang="en-US" sz="3600" b="1" dirty="0" smtClean="0">
                <a:ln w="1270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: Control</a:t>
            </a:r>
            <a:endParaRPr lang="en-US" sz="3600" b="1" dirty="0">
              <a:ln w="1270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Variable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Mean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Est.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Symbol"/>
                        </a:rPr>
                        <a:t>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(2.607)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C_Price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(0.074)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C5N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(1.405)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CFST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DV_EST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DV_SW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PREF_C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23.849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(0.013)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(0.086)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2.357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0.329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15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*Variables significant at 5% level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019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 </a:t>
            </a:r>
          </a:p>
          <a:p>
            <a:r>
              <a:rPr lang="en-US" dirty="0" smtClean="0"/>
              <a:t>N=997;		 </a:t>
            </a:r>
            <a:r>
              <a:rPr lang="en-US" dirty="0" smtClean="0">
                <a:sym typeface="Symbol"/>
              </a:rPr>
              <a:t>2=296.97;	</a:t>
            </a:r>
            <a:r>
              <a:rPr lang="en-US" dirty="0" err="1" smtClean="0">
                <a:sym typeface="Symbol"/>
              </a:rPr>
              <a:t>LnL</a:t>
            </a:r>
            <a:r>
              <a:rPr lang="en-US" dirty="0" smtClean="0">
                <a:sym typeface="Symbol"/>
              </a:rPr>
              <a:t>=-542.49;	71% correct predictions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Binomial </a:t>
            </a:r>
            <a:r>
              <a:rPr lang="en-US" b="1" dirty="0" err="1" smtClean="0">
                <a:ln w="1270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Logit</a:t>
            </a:r>
            <a:r>
              <a:rPr lang="en-US" b="1" dirty="0" smtClean="0">
                <a:ln w="1270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: Prevention</a:t>
            </a:r>
            <a:endParaRPr lang="en-US" b="1" dirty="0">
              <a:ln w="1270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7400"/>
                <a:gridCol w="1143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Variable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Mean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Est.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Symbol"/>
                        </a:rPr>
                        <a:t>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(2.310)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(0.069)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East</a:t>
                      </a:r>
                      <a:r>
                        <a:rPr lang="en-US" baseline="0" dirty="0" smtClean="0"/>
                        <a:t> coast region dummy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west region dummy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Prevention</a:t>
                      </a:r>
                      <a:r>
                        <a:rPr lang="en-US" baseline="0" dirty="0" smtClean="0"/>
                        <a:t> preferred 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Miles</a:t>
                      </a:r>
                      <a:r>
                        <a:rPr lang="en-US" baseline="0" dirty="0" smtClean="0"/>
                        <a:t> of residence to coast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24.069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(0.009)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of concern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r>
                        <a:rPr lang="en-US" baseline="0" dirty="0" smtClean="0"/>
                        <a:t> respondent looks for red tide info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2.199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0.233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257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*Variables significant at 5% level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43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 </a:t>
            </a:r>
          </a:p>
          <a:p>
            <a:r>
              <a:rPr lang="en-US" dirty="0" smtClean="0"/>
              <a:t>N=1016;	 	</a:t>
            </a:r>
            <a:r>
              <a:rPr lang="en-US" dirty="0" smtClean="0">
                <a:sym typeface="Symbol"/>
              </a:rPr>
              <a:t>2=292.39;	</a:t>
            </a:r>
            <a:r>
              <a:rPr lang="en-US" dirty="0" err="1" smtClean="0">
                <a:sym typeface="Symbol"/>
              </a:rPr>
              <a:t>LnL</a:t>
            </a:r>
            <a:r>
              <a:rPr lang="en-US" dirty="0" smtClean="0">
                <a:sym typeface="Symbol"/>
              </a:rPr>
              <a:t>=-525.44;	74% correct predictions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Summary Observations:</a:t>
            </a:r>
            <a:endParaRPr lang="en-US" b="1" dirty="0">
              <a:ln w="1270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Sample concerned with red tide mostly due to health issues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Knowledge of safety of seafood consumption during red tide events lacking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Sample prefers biological to chemical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Sample prefers prevention strategies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27906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Future Steps</a:t>
            </a:r>
            <a:endParaRPr lang="en-US" b="1" dirty="0">
              <a:ln w="1270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Ordered model: recode binary response variable using respondent’s level of certainty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Probit</a:t>
            </a:r>
            <a:r>
              <a:rPr lang="en-US" dirty="0" smtClean="0"/>
              <a:t> or other distributions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Functional forms and interaction terms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Follow up phone interviews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i="1" dirty="0" smtClean="0"/>
              <a:t>Comments?</a:t>
            </a:r>
            <a:endParaRPr lang="en-US" sz="6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458200" cy="4572000"/>
          </a:xfrm>
        </p:spPr>
        <p:txBody>
          <a:bodyPr/>
          <a:lstStyle/>
          <a:p>
            <a:pPr algn="r">
              <a:buNone/>
            </a:pPr>
            <a:r>
              <a:rPr lang="en-US" sz="2000" dirty="0" smtClean="0"/>
              <a:t>Kristen Lucas</a:t>
            </a:r>
          </a:p>
          <a:p>
            <a:pPr algn="r">
              <a:buNone/>
            </a:pPr>
            <a:r>
              <a:rPr lang="en-US" sz="2000" dirty="0" smtClean="0"/>
              <a:t>Dr. Sherry Larkin</a:t>
            </a:r>
          </a:p>
          <a:p>
            <a:pPr algn="r">
              <a:buNone/>
            </a:pPr>
            <a:r>
              <a:rPr lang="en-US" sz="2000" dirty="0" smtClean="0"/>
              <a:t>Dr. Chuck Adams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6019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51706"/>
          </a:xfrm>
        </p:spPr>
        <p:txBody>
          <a:bodyPr/>
          <a:lstStyle/>
          <a:p>
            <a:r>
              <a:rPr lang="en-US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Demographics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38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Age distribution</a:t>
            </a:r>
          </a:p>
          <a:p>
            <a:pPr algn="ctr"/>
            <a:r>
              <a:rPr lang="en-US" sz="3200" b="1" dirty="0" smtClean="0"/>
              <a:t>(years):</a:t>
            </a:r>
            <a:endParaRPr lang="en-US" sz="3200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819400" y="1295400"/>
          <a:ext cx="6096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5943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Average length of Florida residency:</a:t>
            </a:r>
            <a:r>
              <a:rPr lang="en-US" sz="2400" b="1" dirty="0" smtClean="0"/>
              <a:t>	24.2 years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N=1,426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029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Average age of respondents:</a:t>
            </a:r>
            <a:r>
              <a:rPr lang="en-US" dirty="0" smtClean="0"/>
              <a:t>	</a:t>
            </a:r>
            <a:r>
              <a:rPr lang="en-US" sz="2400" b="1" dirty="0" smtClean="0"/>
              <a:t>59.9 years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Education: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5052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Annual Income:</a:t>
            </a:r>
            <a:endParaRPr lang="en-US" sz="44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0" y="914400"/>
          <a:ext cx="7239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2362200" y="4191000"/>
          <a:ext cx="6553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3200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N=1,431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6324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N=1,322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How many miles (by car) do you live to the coast?</a:t>
            </a:r>
            <a:endParaRPr lang="en-US" dirty="0">
              <a:ln w="63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1"/>
          <a:ext cx="82296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943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(Average miles of residence to coast = 8.7 miles)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24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N=1,426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18506"/>
          </a:xfrm>
        </p:spPr>
        <p:txBody>
          <a:bodyPr>
            <a:normAutofit/>
          </a:bodyPr>
          <a:lstStyle/>
          <a:p>
            <a:r>
              <a:rPr lang="en-US" b="1" dirty="0" smtClean="0"/>
              <a:t>How dependent are you on coastal water quality and quantity?</a:t>
            </a:r>
            <a:endParaRPr lang="en-US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752600" y="2362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867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N=1,338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3733800" cy="217090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Are you aware of the coastal condition known as Red Tide?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953000" y="3505200"/>
          <a:ext cx="3810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4800" y="3505200"/>
          <a:ext cx="4495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0200" y="1905000"/>
            <a:ext cx="350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Are you at all concerned about Florida Red Tide Events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5105400"/>
            <a:ext cx="9144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Awareness, Experience, Knowledge and Concern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632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N=1,305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N=1,431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038600" cy="139903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accent1"/>
                </a:solidFill>
              </a:rPr>
              <a:t>What is the </a:t>
            </a:r>
            <a:r>
              <a:rPr lang="en-US" sz="2400" b="1" u="sng" dirty="0" smtClean="0">
                <a:ln w="6350">
                  <a:noFill/>
                </a:ln>
                <a:solidFill>
                  <a:schemeClr val="accent1"/>
                </a:solidFill>
              </a:rPr>
              <a:t>one</a:t>
            </a:r>
            <a:r>
              <a:rPr lang="en-US" sz="2400" b="1" dirty="0" smtClean="0">
                <a:ln w="6350">
                  <a:noFill/>
                </a:ln>
                <a:solidFill>
                  <a:schemeClr val="accent1"/>
                </a:solidFill>
              </a:rPr>
              <a:t> reason you are generally </a:t>
            </a:r>
            <a:r>
              <a:rPr lang="en-US" sz="2400" b="1" i="1" dirty="0" smtClean="0">
                <a:ln w="6350">
                  <a:noFill/>
                </a:ln>
                <a:solidFill>
                  <a:schemeClr val="accent1"/>
                </a:solidFill>
              </a:rPr>
              <a:t>not</a:t>
            </a:r>
            <a:r>
              <a:rPr lang="en-US" sz="2400" b="1" dirty="0" smtClean="0">
                <a:ln w="6350">
                  <a:noFill/>
                </a:ln>
                <a:solidFill>
                  <a:schemeClr val="accent1"/>
                </a:solidFill>
              </a:rPr>
              <a:t> </a:t>
            </a:r>
            <a:r>
              <a:rPr lang="en-US" sz="2400" b="1" i="1" dirty="0" smtClean="0">
                <a:ln w="6350">
                  <a:noFill/>
                </a:ln>
                <a:solidFill>
                  <a:schemeClr val="accent1"/>
                </a:solidFill>
              </a:rPr>
              <a:t>concerned</a:t>
            </a:r>
            <a:r>
              <a:rPr lang="en-US" sz="2400" b="1" dirty="0" smtClean="0">
                <a:ln w="6350">
                  <a:noFill/>
                </a:ln>
                <a:solidFill>
                  <a:schemeClr val="accent1"/>
                </a:solidFill>
              </a:rPr>
              <a:t> about red tide events in Florida?</a:t>
            </a:r>
            <a:endParaRPr lang="en-US" sz="2400" dirty="0">
              <a:ln w="6350">
                <a:noFill/>
              </a:ln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304800" y="2362200"/>
          <a:ext cx="4038600" cy="4038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85800"/>
                <a:gridCol w="3352800"/>
              </a:tblGrid>
              <a:tr h="806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29%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Red tides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have not affected me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520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Red tides are unpredictable so being concerned serves no purpose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064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Scientists are working on the issue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06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44%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Red tides are a natural occurrence</a:t>
                      </a:r>
                      <a:endParaRPr lang="en-US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722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00600" y="2362200"/>
          <a:ext cx="4038600" cy="4038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85800"/>
                <a:gridCol w="3352800"/>
              </a:tblGrid>
              <a:tr h="807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Red tides cause economic losses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Red tides prevent fishing, beach going, and other marine activities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32%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Red tides affect human health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Red tides indicate poor water quality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48200" y="1524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What is the </a:t>
            </a:r>
            <a:r>
              <a:rPr lang="en-US" sz="2400" b="1" u="sng" dirty="0" smtClean="0">
                <a:solidFill>
                  <a:schemeClr val="accent1"/>
                </a:solidFill>
              </a:rPr>
              <a:t>one</a:t>
            </a:r>
            <a:r>
              <a:rPr lang="en-US" sz="2400" b="1" dirty="0" smtClean="0">
                <a:solidFill>
                  <a:schemeClr val="accent1"/>
                </a:solidFill>
              </a:rPr>
              <a:t> reason you are at least somewhat concerned about red tide events in Florida?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N=287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340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N=858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52400" y="2209800"/>
          <a:ext cx="8839198" cy="43967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53200"/>
                <a:gridCol w="762000"/>
                <a:gridCol w="762000"/>
                <a:gridCol w="761998"/>
              </a:tblGrid>
              <a:tr h="556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</a:t>
                      </a:r>
                      <a:r>
                        <a:rPr lang="en-US" b="1" baseline="0" dirty="0" smtClean="0"/>
                        <a:t> have noticed red tide condition in the water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1,325</a:t>
                      </a:r>
                      <a:endParaRPr lang="en-US" b="1" dirty="0"/>
                    </a:p>
                  </a:txBody>
                  <a:tcPr/>
                </a:tc>
              </a:tr>
              <a:tr h="5562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 have seen dead animals</a:t>
                      </a:r>
                      <a:r>
                        <a:rPr lang="en-US" b="1" baseline="0" dirty="0" smtClean="0"/>
                        <a:t> on the shore during a red tide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1,326</a:t>
                      </a:r>
                      <a:endParaRPr lang="en-US" b="1" dirty="0"/>
                    </a:p>
                  </a:txBody>
                  <a:tcPr/>
                </a:tc>
              </a:tr>
              <a:tr h="5562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 have experienced the odor of decaying fish on the beach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1,327</a:t>
                      </a:r>
                      <a:endParaRPr lang="en-US" b="1" dirty="0"/>
                    </a:p>
                  </a:txBody>
                  <a:tcPr/>
                </a:tc>
              </a:tr>
              <a:tr h="5562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 have (or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 member of my family has) experienced burning eyes, scratchy throat or coughing from red tide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69%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31%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1,336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62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 have changed</a:t>
                      </a:r>
                      <a:r>
                        <a:rPr lang="en-US" b="1" baseline="0" dirty="0" smtClean="0"/>
                        <a:t> plans to visit a beach because of a red tide event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1,330</a:t>
                      </a:r>
                      <a:endParaRPr lang="en-US" b="1" dirty="0"/>
                    </a:p>
                  </a:txBody>
                  <a:tcPr/>
                </a:tc>
              </a:tr>
              <a:tr h="5562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 have changed a hotel reservation</a:t>
                      </a:r>
                      <a:r>
                        <a:rPr lang="en-US" b="1" baseline="0" dirty="0" smtClean="0"/>
                        <a:t> because of a red tide event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1,304</a:t>
                      </a:r>
                      <a:endParaRPr lang="en-US" b="1" dirty="0"/>
                    </a:p>
                  </a:txBody>
                  <a:tcPr/>
                </a:tc>
              </a:tr>
              <a:tr h="5562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 have changed a restaurant reservation because of a red tide event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1,319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781800" y="1828800"/>
            <a:ext cx="1295400" cy="369332"/>
            <a:chOff x="6934200" y="1828800"/>
            <a:chExt cx="1295400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6934200" y="1828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Yes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96200" y="1828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No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304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What has been your experience with red tide in Florida?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182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11033</TotalTime>
  <Words>1418</Words>
  <Application>Microsoft Office PowerPoint</Application>
  <PresentationFormat>On-screen Show (4:3)</PresentationFormat>
  <Paragraphs>345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Verve</vt:lpstr>
      <vt:lpstr>Willingness-to-Pay for Red Tide Mitigation, Control and Prevention Strategies: A Case Study of Florida Coastal Residents</vt:lpstr>
      <vt:lpstr>Survey Information</vt:lpstr>
      <vt:lpstr>Demographics</vt:lpstr>
      <vt:lpstr>Slide 4</vt:lpstr>
      <vt:lpstr>How many miles (by car) do you live to the coast?</vt:lpstr>
      <vt:lpstr>How dependent are you on coastal water quality and quantity?</vt:lpstr>
      <vt:lpstr>Are you aware of the coastal condition known as Red Tide?</vt:lpstr>
      <vt:lpstr>What is the one reason you are generally not concerned about red tide events in Florida?</vt:lpstr>
      <vt:lpstr>Slide 9</vt:lpstr>
      <vt:lpstr>Slide 10</vt:lpstr>
      <vt:lpstr>Slide 11</vt:lpstr>
      <vt:lpstr>Information</vt:lpstr>
      <vt:lpstr>Willingness-to pay</vt:lpstr>
      <vt:lpstr>Would you pay a one-time donation of $X into a trust fund for access to information provided by a Beach Reporting System for the next three years? </vt:lpstr>
      <vt:lpstr>Would you vote for a 3-year ad-valorem fee of $X per $100,000 of the assessed value of all taxable property in your county to fund a local Red Tide Control program?</vt:lpstr>
      <vt:lpstr>Would you vote for a X% tax on all fertilizer sales to support a long-run prevention program?   </vt:lpstr>
      <vt:lpstr>Of the three types of red tide programs you just evaluated, which would you prefer if the State of Florida only had funds for one?</vt:lpstr>
      <vt:lpstr>Methodology</vt:lpstr>
      <vt:lpstr>Willingness to Pay</vt:lpstr>
      <vt:lpstr>Binomial Logit: Mitigation</vt:lpstr>
      <vt:lpstr>Binomial Logit: Control</vt:lpstr>
      <vt:lpstr>Binomial Logit: Prevention</vt:lpstr>
      <vt:lpstr>Summary Observations:</vt:lpstr>
      <vt:lpstr>Future Steps</vt:lpstr>
      <vt:lpstr>Comments?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Willingness-to-Pay for Red Tide Mitigation, Control and Prevention Strategies: A Case Study of Florida Coastal Residents</dc:title>
  <dc:creator>Kristen Lucas</dc:creator>
  <cp:lastModifiedBy>Kristen Lucas</cp:lastModifiedBy>
  <cp:revision>102</cp:revision>
  <dcterms:created xsi:type="dcterms:W3CDTF">2010-01-22T15:16:09Z</dcterms:created>
  <dcterms:modified xsi:type="dcterms:W3CDTF">2010-05-28T14:21:35Z</dcterms:modified>
</cp:coreProperties>
</file>