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85" r:id="rId3"/>
    <p:sldId id="257" r:id="rId4"/>
    <p:sldId id="289" r:id="rId5"/>
    <p:sldId id="262" r:id="rId6"/>
    <p:sldId id="268" r:id="rId7"/>
    <p:sldId id="308" r:id="rId8"/>
    <p:sldId id="266" r:id="rId9"/>
    <p:sldId id="292" r:id="rId10"/>
    <p:sldId id="304" r:id="rId11"/>
    <p:sldId id="265" r:id="rId12"/>
    <p:sldId id="267" r:id="rId13"/>
    <p:sldId id="258" r:id="rId14"/>
    <p:sldId id="260" r:id="rId15"/>
    <p:sldId id="290" r:id="rId16"/>
    <p:sldId id="293" r:id="rId17"/>
    <p:sldId id="269" r:id="rId18"/>
    <p:sldId id="294" r:id="rId19"/>
    <p:sldId id="311" r:id="rId20"/>
    <p:sldId id="295" r:id="rId21"/>
    <p:sldId id="271" r:id="rId22"/>
    <p:sldId id="270" r:id="rId23"/>
    <p:sldId id="275" r:id="rId24"/>
    <p:sldId id="276" r:id="rId25"/>
    <p:sldId id="286" r:id="rId26"/>
    <p:sldId id="279" r:id="rId27"/>
    <p:sldId id="278" r:id="rId28"/>
    <p:sldId id="283" r:id="rId29"/>
    <p:sldId id="282" r:id="rId30"/>
    <p:sldId id="296" r:id="rId31"/>
    <p:sldId id="284" r:id="rId32"/>
    <p:sldId id="288" r:id="rId33"/>
    <p:sldId id="297" r:id="rId34"/>
    <p:sldId id="300" r:id="rId35"/>
    <p:sldId id="306" r:id="rId36"/>
    <p:sldId id="298" r:id="rId37"/>
    <p:sldId id="301" r:id="rId38"/>
    <p:sldId id="309" r:id="rId39"/>
    <p:sldId id="312" r:id="rId40"/>
    <p:sldId id="313" r:id="rId41"/>
    <p:sldId id="302" r:id="rId42"/>
    <p:sldId id="305" r:id="rId43"/>
    <p:sldId id="314" r:id="rId44"/>
    <p:sldId id="315" r:id="rId45"/>
    <p:sldId id="316" r:id="rId46"/>
    <p:sldId id="317" r:id="rId47"/>
    <p:sldId id="3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B555C-413C-4518-82AB-D8AF16537A55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62B1-36FF-4EC3-8ADB-0A341B326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5BDA7-D5ED-4A54-8880-320998B41D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800" smtClean="0"/>
              <a:t>Diversions of these river began in 1300’s, completed in 1860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C51AFA-2396-427D-A5E9-2E92D50124F0}" type="slidenum">
              <a:rPr lang="en-US" sz="1200"/>
              <a:pPr algn="r"/>
              <a:t>44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5F2FF0-1326-47B7-AF95-2B616DD6F9E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C6A98D-B627-4DFA-9816-A0678B1EE8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e/Venice_and_Porto_di_Lido_as_seen_from_the_air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7/7e/PlanNewOrleansBoquetadeWoiseri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c/c8/New_Orleans_1849_map_Sauve_Crevasse_flood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c/c2/Landsat_new_orleans_nfl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a/a0/HurricaneBetsyFloodingAirForceONE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2.theoildrum.com/files/Figure%201_0.png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theoildrum.com/files/EIA%20Broadly%20Defined%20Oil%20Tamblyn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3/38/Venice_as_seen_from_the_air_with_bridge_to_mainland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GothicI" pitchFamily="2" charset="0"/>
                <a:cs typeface="GothicI" pitchFamily="2" charset="0"/>
              </a:rPr>
              <a:t>New Orleans and Venice: </a:t>
            </a:r>
            <a:br>
              <a:rPr lang="en-US" sz="4000" dirty="0" smtClean="0">
                <a:solidFill>
                  <a:srgbClr val="FFFF00"/>
                </a:solidFill>
                <a:latin typeface="GothicI" pitchFamily="2" charset="0"/>
                <a:cs typeface="GothicI" pitchFamily="2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GothicI" pitchFamily="2" charset="0"/>
                <a:cs typeface="GothicI" pitchFamily="2" charset="0"/>
              </a:rPr>
              <a:t>Coastal Cities at Risk</a:t>
            </a:r>
            <a:endParaRPr lang="en-US" sz="4000" dirty="0">
              <a:solidFill>
                <a:srgbClr val="FFFF00"/>
              </a:solidFill>
              <a:latin typeface="GothicI" pitchFamily="2" charset="0"/>
              <a:cs typeface="GothicI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Dr. John Day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Department of Oceanography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Louisiana State University</a:t>
            </a:r>
          </a:p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Doug Daigle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CREST Program</a:t>
            </a:r>
          </a:p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1128713"/>
            <a:ext cx="46767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Venice: History and Development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Natural setting provided defenses – shallow lagoon,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barrier islands, hidden channels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Alterations: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Diverting Rivers (14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-19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centuries)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Building up seawalls and jetties (15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-21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centuries)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Raising land and buildings over centuries (6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-18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Dredging ship channels (20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century)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Pumping groundwater for industrial use (</a:t>
            </a:r>
            <a:r>
              <a:rPr lang="en-US" sz="2000" dirty="0" smtClean="0">
                <a:solidFill>
                  <a:srgbClr val="FFFF00"/>
                </a:solidFill>
              </a:rPr>
              <a:t>20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century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Pollution of lagoon (20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-21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century)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f/fe/Lagune-de-venise-land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96200" cy="709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FFFF00"/>
                </a:solidFill>
              </a:rPr>
              <a:t>Venice – 1966 Flood: A “Katrina” moment</a:t>
            </a:r>
            <a:br>
              <a:rPr lang="en-US" sz="3100" dirty="0" smtClean="0">
                <a:solidFill>
                  <a:srgbClr val="FFFF00"/>
                </a:solidFill>
              </a:rPr>
            </a:b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Process of Response (cf. </a:t>
            </a:r>
            <a:r>
              <a:rPr lang="en-US" sz="2000" dirty="0" err="1" smtClean="0">
                <a:solidFill>
                  <a:srgbClr val="FFFF00"/>
                </a:solidFill>
              </a:rPr>
              <a:t>Keahy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	1973 – Italian Special Law 171 initiates legal protection of Venice and Lagoon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	1974 – UNESCO General Convention urges action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	(growing international level of concern)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	1982 – </a:t>
            </a:r>
            <a:r>
              <a:rPr lang="en-US" sz="2000" dirty="0" err="1" smtClean="0">
                <a:solidFill>
                  <a:srgbClr val="FFFF00"/>
                </a:solidFill>
              </a:rPr>
              <a:t>Consorzio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Venezia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Nuova</a:t>
            </a:r>
            <a:r>
              <a:rPr lang="en-US" sz="2000" dirty="0" smtClean="0">
                <a:solidFill>
                  <a:srgbClr val="FFFF00"/>
                </a:solidFill>
              </a:rPr>
              <a:t> created to conduct studies and research, and build fixed barrier at Lido port mouth – courts halt project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	1988 – </a:t>
            </a:r>
            <a:r>
              <a:rPr lang="en-US" sz="2000" dirty="0" err="1" smtClean="0">
                <a:solidFill>
                  <a:srgbClr val="FFFF00"/>
                </a:solidFill>
              </a:rPr>
              <a:t>Consorzio</a:t>
            </a:r>
            <a:r>
              <a:rPr lang="en-US" sz="2000" dirty="0" smtClean="0">
                <a:solidFill>
                  <a:srgbClr val="FFFF00"/>
                </a:solidFill>
              </a:rPr>
              <a:t> presents MOSE – an experimental model for a mobile gates project, to be used for research near Lido (22 years to day after 1966 flood)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Venice: Process of Response (III)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1995 – Italian Parliament revokes </a:t>
            </a:r>
            <a:r>
              <a:rPr lang="en-US" dirty="0" err="1" smtClean="0">
                <a:solidFill>
                  <a:srgbClr val="FFFF00"/>
                </a:solidFill>
              </a:rPr>
              <a:t>Consorzio’s</a:t>
            </a:r>
            <a:r>
              <a:rPr lang="en-US" dirty="0" smtClean="0">
                <a:solidFill>
                  <a:srgbClr val="FFFF00"/>
                </a:solidFill>
              </a:rPr>
              <a:t> exclusive license; environmental impact study (VIA) authorized for gates project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1997 – EIS/VIA delivered to national government;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panel approves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2001 – Berlusconi cabinet approves final design for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MOSE gates – construction begins 2003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lipu-uk.org/Pubs/Venice%209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638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ow Project Moses will protect Ve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05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Venice and Porto di Lido as seen from the ai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Questions and Issues about the MOSE Project: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Estimated 3 billion </a:t>
            </a:r>
            <a:r>
              <a:rPr lang="en-US" sz="2000" dirty="0" err="1" smtClean="0">
                <a:solidFill>
                  <a:srgbClr val="FFFF00"/>
                </a:solidFill>
              </a:rPr>
              <a:t>euros</a:t>
            </a:r>
            <a:r>
              <a:rPr lang="en-US" sz="2000" dirty="0" smtClean="0">
                <a:solidFill>
                  <a:srgbClr val="FFFF00"/>
                </a:solidFill>
              </a:rPr>
              <a:t>/$6.3 billion cost, 2012-14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completion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Failure to factor in projected sea-level rise (IPCC)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Impacts on Lagoon and its natural circulation – 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More frequent closures than officially predicted?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(CVN – 7 times a year; </a:t>
            </a:r>
            <a:r>
              <a:rPr lang="en-US" sz="2000" dirty="0" err="1" smtClean="0">
                <a:solidFill>
                  <a:srgbClr val="FFFF00"/>
                </a:solidFill>
              </a:rPr>
              <a:t>Ammerman</a:t>
            </a:r>
            <a:r>
              <a:rPr lang="en-US" sz="2000" dirty="0" smtClean="0">
                <a:solidFill>
                  <a:srgbClr val="FFFF00"/>
                </a:solidFill>
              </a:rPr>
              <a:t> – 150 times);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Impacts of “false alarms” and surprises (Nov 2000)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Gate closure works against re-suspension of lagoon sediments and 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wetland sustainability (Day, et al)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&#10;S. Felice.jpg                                                  0000011A&#10;Zip 250 MB                     B295579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88" y="1468438"/>
            <a:ext cx="67786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136650" y="1422400"/>
            <a:ext cx="6843713" cy="44164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CNREP Conference 2010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May 27, 2010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New Orleans, La.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Alternative and complimentary approaches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Special Law 798 (1984): Repair bridges, dredge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canals, raise </a:t>
            </a:r>
            <a:r>
              <a:rPr lang="en-US" i="1" dirty="0" err="1" smtClean="0">
                <a:solidFill>
                  <a:srgbClr val="FFFF00"/>
                </a:solidFill>
              </a:rPr>
              <a:t>fondamente</a:t>
            </a:r>
            <a:r>
              <a:rPr lang="en-US" i="1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improve sewer systems</a:t>
            </a:r>
          </a:p>
          <a:p>
            <a:pPr>
              <a:buNone/>
            </a:pPr>
            <a:endParaRPr lang="en-US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Italia Nostra: Reduce depths at lagoon’s 3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entrances, redesign jetties to slow tides, restore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wetlands previously filled for failed industrial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projects, reopen enclosed fish farms to tides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PlanNewOrleansBoquetadeWoise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6248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New Orleans: History and Development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Natural setting: The natural levee of the Mississippi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 “virtual island” – The Isle of Orleans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Alterations: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Levees (</a:t>
            </a:r>
            <a:r>
              <a:rPr lang="en-US" sz="2400" dirty="0" smtClean="0">
                <a:solidFill>
                  <a:srgbClr val="FFFF00"/>
                </a:solidFill>
              </a:rPr>
              <a:t>18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-21</a:t>
            </a:r>
            <a:r>
              <a:rPr lang="en-US" sz="2400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dirty="0" smtClean="0">
                <a:solidFill>
                  <a:srgbClr val="FFFF00"/>
                </a:solidFill>
              </a:rPr>
              <a:t> centuries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Dredging canals for transport and drainage (</a:t>
            </a:r>
            <a:r>
              <a:rPr lang="en-US" sz="2400" dirty="0" smtClean="0">
                <a:solidFill>
                  <a:srgbClr val="FFFF00"/>
                </a:solidFill>
              </a:rPr>
              <a:t>18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 -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20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 centuries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Draining and development of </a:t>
            </a:r>
            <a:r>
              <a:rPr lang="en-US" dirty="0" err="1" smtClean="0">
                <a:solidFill>
                  <a:srgbClr val="FFFF00"/>
                </a:solidFill>
              </a:rPr>
              <a:t>backswamps</a:t>
            </a:r>
            <a:r>
              <a:rPr lang="en-US" dirty="0" smtClean="0">
                <a:solidFill>
                  <a:srgbClr val="FFFF00"/>
                </a:solidFill>
              </a:rPr>
              <a:t> and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surrounding low areas (</a:t>
            </a:r>
            <a:r>
              <a:rPr lang="en-US" sz="2400" dirty="0" smtClean="0">
                <a:solidFill>
                  <a:srgbClr val="FFFF00"/>
                </a:solidFill>
              </a:rPr>
              <a:t>19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-20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 centuries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Development of pump system (19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-20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centuries)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New Orleans 1849 map Sauve Crevasse flo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334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Landsat new orleans nf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6934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314325"/>
            <a:ext cx="81534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HurricaneBetsyFloodingAirForce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848600" cy="49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New Orleans’ First Katrina Moment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Hurricane Betsy – 1965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Process of Response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Lake Pontchartrain &amp; Vicinity Project – WRDA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1965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New Orleans East Barrier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raise lakefront levees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40 years of reduced funding, flawed process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Post-Katrina assessments of New Orleans’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protection system provide details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p_katrina_flood_050830_ssh-7889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New Orleans and Katrina: Process of Response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Assessments of levee and system failures (ASCE, etc.),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Proposals and Recommendations from outside interests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Citizen and neighborhood engagement/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Official boards and commissions (BNOB, UNOP, etc.)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COE Rebuilding of levees, canals to authorized </a:t>
            </a:r>
            <a:r>
              <a:rPr lang="en-US" sz="2400" dirty="0" err="1" smtClean="0">
                <a:solidFill>
                  <a:srgbClr val="FFFF00"/>
                </a:solidFill>
              </a:rPr>
              <a:t>stds</a:t>
            </a:r>
            <a:r>
              <a:rPr lang="en-US" sz="2400" dirty="0" smtClean="0">
                <a:solidFill>
                  <a:srgbClr val="FFFF00"/>
                </a:solidFill>
              </a:rPr>
              <a:t> (100 yr)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2006 – Revised subsidence map and figures (Dixon, 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Dokka</a:t>
            </a:r>
            <a:r>
              <a:rPr lang="en-US" sz="2400" dirty="0" smtClean="0">
                <a:solidFill>
                  <a:srgbClr val="FFFF00"/>
                </a:solidFill>
              </a:rPr>
              <a:t>, et al)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2007 – Comprehensive Master Plan for a Sustainable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Coast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2009 – Closure of MRGO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2010 – New Orleans Master Plan</a:t>
            </a:r>
          </a:p>
          <a:p>
            <a:pPr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Two unique cities with common challenges and risks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History and Development: Strategic Sites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Alteration of natural systems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Creation of defenses against water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Chronic problems – subsidence, floods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Pivotal Points: Disaster and Response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Challenges of the 21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Century: Climate and Energy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New Orleans: Process of Response (II)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Greater New Orleans Hurricane and Storm Damage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Risk Reduction System (USACE): $14.3 billion (2008)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Inner Harbor Navigation Canal Surge Protection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Project: $695 million (largest design/build project in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Corps history)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LaCPR</a:t>
            </a:r>
            <a:r>
              <a:rPr lang="en-US" sz="2400" dirty="0" smtClean="0">
                <a:solidFill>
                  <a:srgbClr val="FFFF00"/>
                </a:solidFill>
              </a:rPr>
              <a:t> (2009): </a:t>
            </a:r>
            <a:r>
              <a:rPr lang="en-US" sz="2400" dirty="0" err="1" smtClean="0">
                <a:solidFill>
                  <a:srgbClr val="FFFF00"/>
                </a:solidFill>
              </a:rPr>
              <a:t>Coastwide</a:t>
            </a:r>
            <a:r>
              <a:rPr lang="en-US" sz="2400" dirty="0" smtClean="0">
                <a:solidFill>
                  <a:srgbClr val="FFFF00"/>
                </a:solidFill>
              </a:rPr>
              <a:t> plan cost $59-139 billion;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Planning Unit 1 Structural Measures: $10-27 billion;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Dutch Perspective “Preferred Strategy”: $20 billion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vn.usace.army.mil/pd/projectslist/ProjectData/300/photos/PGF_8-28-09%2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553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Impacts of Larger Trends?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Accelerated Sea-Level Rise: Post IPCC 2007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Estimates (</a:t>
            </a:r>
            <a:r>
              <a:rPr lang="en-US" dirty="0" err="1" smtClean="0">
                <a:solidFill>
                  <a:srgbClr val="FFFF00"/>
                </a:solidFill>
              </a:rPr>
              <a:t>Rahmstorf</a:t>
            </a:r>
            <a:r>
              <a:rPr lang="en-US" dirty="0" smtClean="0">
                <a:solidFill>
                  <a:srgbClr val="FFFF00"/>
                </a:solidFill>
              </a:rPr>
              <a:t>, et al)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Energy Costs and Scarcity: Peak Oil, Volatile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Economies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Fiscal Constraints: Federal and State Budgets and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Debt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381000"/>
            <a:ext cx="7124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tlett_SEF06_Page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Looking Forward: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Will energy scarcity and fiscal constraints make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large engineering projects unaffordable?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Will climate change and sea-level rise make altered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deltas unsustainable?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What are the implications of these conditions and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trends for commerce, tourism, and sustainability?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Some problems can be helped with local action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Energy: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Using algae for fuel – Venice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Hydrokinetic energy from the river – New Orleans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Cultural and Social Resilience: “Residential Will”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Ecosystem Restoration (with national support):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Venice Lagoon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Mississippi River Delta 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8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FF00"/>
                </a:solidFill>
              </a:rPr>
              <a:t>But the larger trends of climate, energy, and </a:t>
            </a:r>
            <a:br>
              <a:rPr lang="en-US" sz="3100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FF00"/>
                </a:solidFill>
              </a:rPr>
              <a:t>fiscal constraint surpass local capacity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Effects of climate change – storms, tides, etc. – and </a:t>
            </a: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attempts to mitigate them will be more costly</a:t>
            </a:r>
          </a:p>
          <a:p>
            <a:pPr>
              <a:buNone/>
            </a:pPr>
            <a:endParaRPr lang="en-US" sz="9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Costs of projects and structures reliant on fossil </a:t>
            </a: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fuel can be expected to rise (construction, operation, </a:t>
            </a: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repair)</a:t>
            </a:r>
          </a:p>
          <a:p>
            <a:pPr>
              <a:buNone/>
            </a:pPr>
            <a:endParaRPr lang="en-US" sz="9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National competition for resources will become more </a:t>
            </a: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intense</a:t>
            </a:r>
          </a:p>
          <a:p>
            <a:pPr>
              <a:buNone/>
            </a:pPr>
            <a:endParaRPr lang="en-US" sz="9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International action at an effective scale cannot be </a:t>
            </a: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assumed</a:t>
            </a:r>
          </a:p>
          <a:p>
            <a:pPr>
              <a:buNone/>
            </a:pPr>
            <a:endParaRPr lang="en-US" sz="9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Two cities where elevation is the critical factor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“New Orleans… is like many historic deltaic cities around the world, a place sited on vulnerable ground that exploited the interface of land and water at a time when waterborne transportation accounted for nearly all long-distance human movement and trade”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	- </a:t>
            </a:r>
            <a:r>
              <a:rPr lang="en-US" dirty="0" err="1" smtClean="0">
                <a:solidFill>
                  <a:srgbClr val="FFFF00"/>
                </a:solidFill>
              </a:rPr>
              <a:t>Carbonell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Amando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Meffert</a:t>
            </a:r>
            <a:r>
              <a:rPr lang="en-US" dirty="0" smtClean="0">
                <a:solidFill>
                  <a:srgbClr val="FFFF00"/>
                </a:solidFill>
              </a:rPr>
              <a:t> (2009)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This is true of Venice as well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Suggestions for Effective Planning and Policy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Acknowledge that these trends and sustainability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(economic, environmental, social) are real issues and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adopt them as core concerns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Utilize natural energy sources such as rivers where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feasible – Ecological Engineering, Restoration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Ecology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Expand education and engagement efforts beyond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specialists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n b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867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sciencenews.org/view/download/id/45062/name/GOODBYE%2C_COAS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5943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ssoporti.it/opencms/export/sitoAssoporti/eng/images/mappe/mappaVenez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3771900"/>
            <a:ext cx="6778625" cy="1927225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mtClean="0">
              <a:ea typeface="ＭＳ Ｐゴシック" charset="-12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8425"/>
            <a:ext cx="8991600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pic>
        <p:nvPicPr>
          <p:cNvPr id="18436" name="Picture 4" descr="Bartlett_SEF06_Page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75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324600" y="4478338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81813" y="3838575"/>
            <a:ext cx="928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solidFill>
                <a:srgbClr val="FF0000"/>
              </a:solidFill>
              <a:latin typeface="Times" charset="0"/>
            </a:endParaRPr>
          </a:p>
          <a:p>
            <a:r>
              <a:rPr lang="en-US" sz="1400">
                <a:solidFill>
                  <a:srgbClr val="FF0000"/>
                </a:solidFill>
                <a:latin typeface="Times" charset="0"/>
              </a:rPr>
              <a:t>2006 Gulf</a:t>
            </a:r>
          </a:p>
          <a:p>
            <a:r>
              <a:rPr lang="en-US" sz="1400">
                <a:solidFill>
                  <a:srgbClr val="FF0000"/>
                </a:solidFill>
                <a:latin typeface="Times" charset="0"/>
              </a:rPr>
              <a:t>discovery</a:t>
            </a:r>
            <a:endParaRPr lang="en-US" sz="1400">
              <a:latin typeface="Times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6400800" y="4572000"/>
            <a:ext cx="609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6488906" y="5404644"/>
            <a:ext cx="2174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41" name="TextBox 31"/>
          <p:cNvSpPr txBox="1">
            <a:spLocks noChangeArrowheads="1"/>
          </p:cNvSpPr>
          <p:nvPr/>
        </p:nvSpPr>
        <p:spPr bwMode="auto">
          <a:xfrm>
            <a:off x="7008813" y="4695825"/>
            <a:ext cx="1373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Times" charset="0"/>
                <a:cs typeface="Times" charset="0"/>
              </a:rPr>
              <a:t>2009 “giant” BP </a:t>
            </a:r>
          </a:p>
          <a:p>
            <a:r>
              <a:rPr lang="en-US" sz="1400">
                <a:solidFill>
                  <a:srgbClr val="FF0000"/>
                </a:solidFill>
                <a:latin typeface="Times" charset="0"/>
                <a:cs typeface="Times" charset="0"/>
              </a:rPr>
              <a:t>Gulf Discovery</a:t>
            </a:r>
          </a:p>
        </p:txBody>
      </p:sp>
      <p:sp>
        <p:nvSpPr>
          <p:cNvPr id="18442" name="Line 7"/>
          <p:cNvSpPr>
            <a:spLocks noChangeShapeType="1"/>
          </p:cNvSpPr>
          <p:nvPr/>
        </p:nvSpPr>
        <p:spPr bwMode="auto">
          <a:xfrm flipH="1">
            <a:off x="6724650" y="5240338"/>
            <a:ext cx="490538" cy="12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6297613" y="1600200"/>
            <a:ext cx="116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Hubbert’s </a:t>
            </a:r>
          </a:p>
          <a:p>
            <a:pPr algn="ctr"/>
            <a:r>
              <a:rPr lang="en-US"/>
              <a:t>Peak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6186488" y="2657475"/>
            <a:ext cx="1106487" cy="2841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2.theoildrum.com/files/Figure%201_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8991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heoildrum.com/files/EIA%20Broadly%20Defined%20Oil%20Tambly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696200" cy="503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7/7f/Venice%2C_by_Bolognino_Zaltieri%2C_1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467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Venice as seen from the air with bridge to main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750888"/>
            <a:ext cx="5300663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397625" y="1795463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/>
              <a:t>Venice Lagoon</a:t>
            </a:r>
            <a:endParaRPr lang="en-US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915025" y="2379663"/>
            <a:ext cx="31384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550 km</a:t>
            </a:r>
            <a:r>
              <a:rPr lang="en-US" baseline="30000"/>
              <a:t>2 </a:t>
            </a:r>
            <a:endParaRPr lang="en-US"/>
          </a:p>
          <a:p>
            <a:r>
              <a:rPr lang="en-US"/>
              <a:t>• Mean depth = 1 meter</a:t>
            </a:r>
          </a:p>
          <a:p>
            <a:r>
              <a:rPr lang="en-US"/>
              <a:t>• Historic rivers</a:t>
            </a:r>
          </a:p>
          <a:p>
            <a:r>
              <a:rPr lang="en-US"/>
              <a:t>  - Sile, Brenta, Piave</a:t>
            </a:r>
          </a:p>
          <a:p>
            <a:pPr>
              <a:buFontTx/>
              <a:buChar char="•"/>
            </a:pPr>
            <a:r>
              <a:rPr lang="en-US"/>
              <a:t>1900 12000 ha wetlands</a:t>
            </a:r>
          </a:p>
          <a:p>
            <a:pPr>
              <a:buFontTx/>
              <a:buChar char="•"/>
            </a:pPr>
            <a:r>
              <a:rPr lang="en-US"/>
              <a:t>2000 4000 ha wetlands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a/a4/Lagoon-of-venice-landsat-1_N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5275"/>
            <a:ext cx="6858000" cy="656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Venice was built up and out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The lagoon formed @6000 years ago -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At the time of Venice’s early habitation (5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century), the Adriatic was 16 feet lower -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Archaeological excavation has found 5 levels of older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pavement below the current surface of Piazza San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Marco – part of a continual effort to raise and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expand the islands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Acque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alte</a:t>
            </a:r>
            <a:r>
              <a:rPr lang="en-US" dirty="0" smtClean="0">
                <a:solidFill>
                  <a:srgbClr val="FFFF00"/>
                </a:solidFill>
              </a:rPr>
              <a:t> (high tides) are not new, but more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frequent, coupled with subsidence and sea-level rise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1031</Words>
  <Application>Microsoft Office PowerPoint</Application>
  <PresentationFormat>On-screen Show (4:3)</PresentationFormat>
  <Paragraphs>212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New Orleans and Venice:  Coastal Cities at Risk</vt:lpstr>
      <vt:lpstr>CNREP Conference 2010</vt:lpstr>
      <vt:lpstr>Two unique cities with common challenges and risks</vt:lpstr>
      <vt:lpstr>Two cities where elevation is the critical factor</vt:lpstr>
      <vt:lpstr>Slide 5</vt:lpstr>
      <vt:lpstr>Slide 6</vt:lpstr>
      <vt:lpstr>Slide 7</vt:lpstr>
      <vt:lpstr>Slide 8</vt:lpstr>
      <vt:lpstr>Venice was built up and out</vt:lpstr>
      <vt:lpstr>Slide 10</vt:lpstr>
      <vt:lpstr>Venice: History and Development</vt:lpstr>
      <vt:lpstr>Slide 12</vt:lpstr>
      <vt:lpstr>Venice – 1966 Flood: A “Katrina” moment </vt:lpstr>
      <vt:lpstr>Venice: Process of Response (III)</vt:lpstr>
      <vt:lpstr>Slide 15</vt:lpstr>
      <vt:lpstr>Slide 16</vt:lpstr>
      <vt:lpstr>Slide 17</vt:lpstr>
      <vt:lpstr>Questions and Issues about the MOSE Project:</vt:lpstr>
      <vt:lpstr>Slide 19</vt:lpstr>
      <vt:lpstr>Alternative and complimentary approaches</vt:lpstr>
      <vt:lpstr>Slide 21</vt:lpstr>
      <vt:lpstr>New Orleans: History and Development </vt:lpstr>
      <vt:lpstr>Slide 23</vt:lpstr>
      <vt:lpstr>Slide 24</vt:lpstr>
      <vt:lpstr>Slide 25</vt:lpstr>
      <vt:lpstr>Slide 26</vt:lpstr>
      <vt:lpstr>New Orleans’ First Katrina Moment</vt:lpstr>
      <vt:lpstr>Slide 28</vt:lpstr>
      <vt:lpstr>New Orleans and Katrina: Process of Response</vt:lpstr>
      <vt:lpstr>New Orleans: Process of Response (II)</vt:lpstr>
      <vt:lpstr>Slide 31</vt:lpstr>
      <vt:lpstr>Slide 32</vt:lpstr>
      <vt:lpstr>Slide 33</vt:lpstr>
      <vt:lpstr>Impacts of Larger Trends?</vt:lpstr>
      <vt:lpstr>Slide 35</vt:lpstr>
      <vt:lpstr>Slide 36</vt:lpstr>
      <vt:lpstr>Looking Forward: </vt:lpstr>
      <vt:lpstr>Some problems can be helped with local action</vt:lpstr>
      <vt:lpstr>But the larger trends of climate, energy, and  fiscal constraint surpass local capacity </vt:lpstr>
      <vt:lpstr>Suggestions for Effective Planning and Policy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Information Technology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Orleans and Venice:  Coastal Cities at Risk</dc:title>
  <dc:creator>ITS Labs</dc:creator>
  <cp:lastModifiedBy>Kytweeter55</cp:lastModifiedBy>
  <cp:revision>115</cp:revision>
  <dcterms:created xsi:type="dcterms:W3CDTF">2010-05-17T15:41:58Z</dcterms:created>
  <dcterms:modified xsi:type="dcterms:W3CDTF">2010-05-27T15:53:11Z</dcterms:modified>
</cp:coreProperties>
</file>