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20" r:id="rId2"/>
    <p:sldId id="324" r:id="rId3"/>
    <p:sldId id="321" r:id="rId4"/>
    <p:sldId id="322" r:id="rId5"/>
    <p:sldId id="325" r:id="rId6"/>
    <p:sldId id="326" r:id="rId7"/>
    <p:sldId id="327" r:id="rId8"/>
    <p:sldId id="328" r:id="rId9"/>
    <p:sldId id="329" r:id="rId10"/>
    <p:sldId id="335" r:id="rId11"/>
    <p:sldId id="330" r:id="rId12"/>
    <p:sldId id="331" r:id="rId13"/>
    <p:sldId id="332" r:id="rId14"/>
    <p:sldId id="333" r:id="rId15"/>
    <p:sldId id="334" r:id="rId16"/>
    <p:sldId id="337" r:id="rId17"/>
    <p:sldId id="338" r:id="rId18"/>
    <p:sldId id="339" r:id="rId19"/>
    <p:sldId id="340" r:id="rId20"/>
    <p:sldId id="341" r:id="rId21"/>
    <p:sldId id="342" r:id="rId22"/>
    <p:sldId id="336" r:id="rId23"/>
  </p:sldIdLst>
  <p:sldSz cx="9144000" cy="6858000" type="screen4x3"/>
  <p:notesSz cx="6781800" cy="99187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5185" autoAdjust="0"/>
  </p:normalViewPr>
  <p:slideViewPr>
    <p:cSldViewPr>
      <p:cViewPr varScale="1">
        <p:scale>
          <a:sx n="82" d="100"/>
          <a:sy n="82" d="100"/>
        </p:scale>
        <p:origin x="-984"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dirty="0"/>
            </a:lvl1pPr>
          </a:lstStyle>
          <a:p>
            <a:pPr>
              <a:defRPr/>
            </a:pPr>
            <a:endParaRPr lang="en-US" dirty="0"/>
          </a:p>
        </p:txBody>
      </p:sp>
      <p:sp>
        <p:nvSpPr>
          <p:cNvPr id="78851"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a:lvl1pPr>
          </a:lstStyle>
          <a:p>
            <a:pPr>
              <a:defRPr/>
            </a:pPr>
            <a:endParaRPr lang="en-US" dirty="0"/>
          </a:p>
        </p:txBody>
      </p:sp>
      <p:sp>
        <p:nvSpPr>
          <p:cNvPr id="78852"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dirty="0"/>
            </a:lvl1pPr>
          </a:lstStyle>
          <a:p>
            <a:pPr>
              <a:defRPr/>
            </a:pPr>
            <a:endParaRPr lang="en-US" dirty="0"/>
          </a:p>
        </p:txBody>
      </p:sp>
      <p:sp>
        <p:nvSpPr>
          <p:cNvPr id="78853"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63BDA41A-FC46-4918-8763-B635498C395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idx="1"/>
          </p:nvPr>
        </p:nvSpPr>
        <p:spPr>
          <a:xfrm>
            <a:off x="3841750" y="0"/>
            <a:ext cx="2938463" cy="495300"/>
          </a:xfrm>
          <a:prstGeom prst="rect">
            <a:avLst/>
          </a:prstGeom>
        </p:spPr>
        <p:txBody>
          <a:bodyPr vert="horz" lIns="91440" tIns="45720" rIns="91440" bIns="45720" rtlCol="0"/>
          <a:lstStyle>
            <a:lvl1pPr algn="r">
              <a:defRPr sz="1200"/>
            </a:lvl1pPr>
          </a:lstStyle>
          <a:p>
            <a:pPr>
              <a:defRPr/>
            </a:pPr>
            <a:fld id="{031EBC3A-E6FB-4FCB-9AD2-547A4D0A8535}" type="datetimeFigureOut">
              <a:rPr lang="en-US"/>
              <a:pPr>
                <a:defRPr/>
              </a:pPr>
              <a:t>5/23/2010</a:t>
            </a:fld>
            <a:endParaRPr lang="en-US" dirty="0"/>
          </a:p>
        </p:txBody>
      </p:sp>
      <p:sp>
        <p:nvSpPr>
          <p:cNvPr id="4" name="Slide Image Placeholder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7863" y="4711700"/>
            <a:ext cx="5426075" cy="44624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1813"/>
            <a:ext cx="2938463" cy="49530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841750" y="9421813"/>
            <a:ext cx="2938463" cy="495300"/>
          </a:xfrm>
          <a:prstGeom prst="rect">
            <a:avLst/>
          </a:prstGeom>
        </p:spPr>
        <p:txBody>
          <a:bodyPr vert="horz" lIns="91440" tIns="45720" rIns="91440" bIns="45720" rtlCol="0" anchor="b"/>
          <a:lstStyle>
            <a:lvl1pPr algn="r">
              <a:defRPr sz="1200"/>
            </a:lvl1pPr>
          </a:lstStyle>
          <a:p>
            <a:pPr>
              <a:defRPr/>
            </a:pPr>
            <a:fld id="{08D0B865-F130-4580-951A-B95AFC90940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0034DF-F6CD-4674-BECB-1E334D34C79E}"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3FF1FB-0187-4113-8DA7-4480B97F5FB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6D34BD-AF9A-43D2-93CA-E466CE718E63}" type="slidenum">
              <a:rPr lang="en-NZ" smtClean="0"/>
              <a:pPr>
                <a:defRPr/>
              </a:pPr>
              <a:t>22</a:t>
            </a:fld>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B7067-CF32-476E-8603-022036E99E3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7BA88-2EA8-44A8-8BA5-E55140C8AB4C}"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0B865-F130-4580-951A-B95AFC90940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4E090A-5507-43E6-B1FB-06D02434A51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ADB92A-52CC-4049-B4C7-CCC70F3B64D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9425A7-402B-4CBF-A92B-4A20C6CC935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45E7E5-3686-4163-B885-E36F863E828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5F0B0A-34E3-491C-A1F6-D06B5B21163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957A25-30CB-4421-AE60-38392B42413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F3CF433-1A5A-4A53-BCB4-8BF099EA2AB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16E4A2-94D9-40FE-8C41-B3E5CE9FD69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C7F46E8-9D6B-4AE4-8598-48E8C69084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CA3F8E-2060-48AE-B032-0F568A0C242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E18AA48-8CD6-440A-8DAA-DC29C3D7EC0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FD31A0C4-B812-44DC-95C4-7A1ED8F9F872}" type="slidenum">
              <a:rPr lang="en-US"/>
              <a:pPr>
                <a:defRPr/>
              </a:pPr>
              <a:t>‹#›</a:t>
            </a:fld>
            <a:endParaRPr lang="en-US" dirty="0"/>
          </a:p>
        </p:txBody>
      </p:sp>
      <p:pic>
        <p:nvPicPr>
          <p:cNvPr id="1031" name="Picture 7" descr="tree ferns for background"/>
          <p:cNvPicPr>
            <a:picLocks noChangeAspect="1" noChangeArrowheads="1"/>
          </p:cNvPicPr>
          <p:nvPr userDrawn="1"/>
        </p:nvPicPr>
        <p:blipFill>
          <a:blip r:embed="rId13" cstate="print"/>
          <a:srcRect/>
          <a:stretch>
            <a:fillRect/>
          </a:stretch>
        </p:blipFill>
        <p:spPr bwMode="auto">
          <a:xfrm>
            <a:off x="-1116013" y="-9525"/>
            <a:ext cx="11376026" cy="703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p:txBody>
          <a:bodyPr/>
          <a:lstStyle/>
          <a:p>
            <a:r>
              <a:rPr lang="en-US" b="1" dirty="0" smtClean="0">
                <a:solidFill>
                  <a:srgbClr val="FFFF00"/>
                </a:solidFill>
                <a:latin typeface="+mj-lt"/>
                <a:ea typeface="+mj-ea"/>
                <a:cs typeface="+mj-cs"/>
              </a:rPr>
              <a:t>Working Towards an Ecosystem Service Valuation Standardization</a:t>
            </a:r>
            <a:endParaRPr lang="en-US" dirty="0">
              <a:solidFill>
                <a:srgbClr val="FFFF00"/>
              </a:solidFill>
            </a:endParaRPr>
          </a:p>
        </p:txBody>
      </p:sp>
      <p:sp>
        <p:nvSpPr>
          <p:cNvPr id="2051" name="Subtitle 4"/>
          <p:cNvSpPr>
            <a:spLocks noGrp="1"/>
          </p:cNvSpPr>
          <p:nvPr>
            <p:ph type="subTitle" idx="1"/>
          </p:nvPr>
        </p:nvSpPr>
        <p:spPr>
          <a:xfrm>
            <a:off x="1371600" y="4214818"/>
            <a:ext cx="6400800" cy="1423982"/>
          </a:xfrm>
        </p:spPr>
        <p:txBody>
          <a:bodyPr/>
          <a:lstStyle/>
          <a:p>
            <a:pPr eaLnBrk="1" hangingPunct="1"/>
            <a:r>
              <a:rPr lang="en-US" b="1" dirty="0" smtClean="0">
                <a:solidFill>
                  <a:schemeClr val="bg1"/>
                </a:solidFill>
              </a:rPr>
              <a:t>Pamela Kaval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Ecosystem Service Valuation Literature Review Overview</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chemeClr val="bg1"/>
                </a:solidFill>
              </a:rPr>
              <a:t>Focus on one value (i.e., recreation)</a:t>
            </a:r>
          </a:p>
          <a:p>
            <a:r>
              <a:rPr lang="en-US" b="1" dirty="0" smtClean="0">
                <a:solidFill>
                  <a:schemeClr val="bg1"/>
                </a:solidFill>
              </a:rPr>
              <a:t>Focus on one method to value everything (i.e., contingent valuation or choice modelling)</a:t>
            </a:r>
          </a:p>
          <a:p>
            <a:r>
              <a:rPr lang="en-US" b="1" dirty="0" smtClean="0">
                <a:solidFill>
                  <a:schemeClr val="bg1"/>
                </a:solidFill>
              </a:rPr>
              <a:t>Only present a conceptual model</a:t>
            </a:r>
          </a:p>
          <a:p>
            <a:r>
              <a:rPr lang="en-US" b="1" dirty="0" smtClean="0">
                <a:solidFill>
                  <a:schemeClr val="bg1"/>
                </a:solidFill>
              </a:rPr>
              <a:t>Conduct a benefit transfer </a:t>
            </a:r>
          </a:p>
          <a:p>
            <a:r>
              <a:rPr lang="en-US" b="1" dirty="0" smtClean="0">
                <a:solidFill>
                  <a:schemeClr val="bg1"/>
                </a:solidFill>
              </a:rPr>
              <a:t>Calculate new values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726" y="0"/>
            <a:ext cx="11072890" cy="1417638"/>
          </a:xfrm>
        </p:spPr>
        <p:txBody>
          <a:bodyPr/>
          <a:lstStyle/>
          <a:p>
            <a:r>
              <a:rPr lang="en-US" sz="3200" b="1" dirty="0" smtClean="0">
                <a:solidFill>
                  <a:srgbClr val="FFFF00"/>
                </a:solidFill>
              </a:rPr>
              <a:t>Previous Studies:  </a:t>
            </a:r>
            <a:br>
              <a:rPr lang="en-US" sz="3200" b="1" dirty="0" smtClean="0">
                <a:solidFill>
                  <a:srgbClr val="FFFF00"/>
                </a:solidFill>
              </a:rPr>
            </a:br>
            <a:r>
              <a:rPr lang="en-US" sz="3200" b="1" dirty="0" smtClean="0">
                <a:solidFill>
                  <a:srgbClr val="FFFF00"/>
                </a:solidFill>
              </a:rPr>
              <a:t>3 or more ecosystem service values </a:t>
            </a:r>
            <a:br>
              <a:rPr lang="en-US" sz="3200" b="1" dirty="0" smtClean="0">
                <a:solidFill>
                  <a:srgbClr val="FFFF00"/>
                </a:solidFill>
              </a:rPr>
            </a:br>
            <a:r>
              <a:rPr lang="en-US" sz="3200" b="1" dirty="0" smtClean="0">
                <a:solidFill>
                  <a:srgbClr val="FFFF00"/>
                </a:solidFill>
              </a:rPr>
              <a:t>and more than one valuation method</a:t>
            </a:r>
            <a:endParaRPr lang="en-US" sz="3200" b="1"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ecosystem service lit review figure.jpg"/>
          <p:cNvPicPr/>
          <p:nvPr/>
        </p:nvPicPr>
        <p:blipFill>
          <a:blip r:embed="rId3" cstate="print"/>
          <a:stretch>
            <a:fillRect/>
          </a:stretch>
        </p:blipFill>
        <p:spPr>
          <a:xfrm>
            <a:off x="142844" y="1500174"/>
            <a:ext cx="8643998" cy="40005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Example for Considering How to Conduct your Own Study</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C000"/>
                </a:solidFill>
                <a:latin typeface="+mn-lt"/>
                <a:ea typeface="+mn-ea"/>
                <a:cs typeface="+mn-cs"/>
              </a:rPr>
              <a:t>Sevilleta National Wildlife Refuge</a:t>
            </a:r>
            <a:r>
              <a:rPr lang="en-US" b="1" dirty="0" smtClean="0">
                <a:solidFill>
                  <a:srgbClr val="FFC000"/>
                </a:solidFill>
              </a:rPr>
              <a:t> </a:t>
            </a:r>
          </a:p>
          <a:p>
            <a:r>
              <a:rPr lang="en-US" b="1" dirty="0" smtClean="0">
                <a:solidFill>
                  <a:srgbClr val="FFC000"/>
                </a:solidFill>
                <a:latin typeface="+mn-lt"/>
                <a:ea typeface="+mn-ea"/>
                <a:cs typeface="+mn-cs"/>
              </a:rPr>
              <a:t>93,000 ha state park located in New Mexico </a:t>
            </a:r>
            <a:r>
              <a:rPr lang="en-US" b="1" dirty="0" smtClean="0">
                <a:solidFill>
                  <a:srgbClr val="FFC000"/>
                </a:solidFill>
              </a:rPr>
              <a:t> </a:t>
            </a:r>
          </a:p>
          <a:p>
            <a:r>
              <a:rPr lang="en-US" b="1" dirty="0" smtClean="0">
                <a:solidFill>
                  <a:srgbClr val="FFC000"/>
                </a:solidFill>
                <a:latin typeface="+mn-lt"/>
                <a:ea typeface="+mn-ea"/>
                <a:cs typeface="+mn-cs"/>
              </a:rPr>
              <a:t>What ecosystem types will be impacted?</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latin typeface="+mj-lt"/>
                <a:ea typeface="+mj-ea"/>
                <a:cs typeface="+mj-cs"/>
              </a:rPr>
              <a:t>Sevilleta</a:t>
            </a:r>
            <a:r>
              <a:rPr lang="en-US" sz="4000" b="1" dirty="0" smtClean="0">
                <a:solidFill>
                  <a:srgbClr val="FFFF00"/>
                </a:solidFill>
              </a:rPr>
              <a:t> Ecosystem </a:t>
            </a:r>
            <a:r>
              <a:rPr lang="en-US" b="1" dirty="0" smtClean="0">
                <a:solidFill>
                  <a:srgbClr val="FFFF00"/>
                </a:solidFill>
              </a:rPr>
              <a:t>Types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C000"/>
                </a:solidFill>
                <a:latin typeface="+mn-lt"/>
                <a:ea typeface="+mn-ea"/>
                <a:cs typeface="+mn-cs"/>
              </a:rPr>
              <a:t>Chihuahuan Desert,  </a:t>
            </a:r>
            <a:r>
              <a:rPr lang="en-US" b="1" dirty="0" smtClean="0">
                <a:solidFill>
                  <a:srgbClr val="FFC000"/>
                </a:solidFill>
              </a:rPr>
              <a:t> </a:t>
            </a:r>
          </a:p>
          <a:p>
            <a:r>
              <a:rPr lang="en-US" b="1" dirty="0" smtClean="0">
                <a:solidFill>
                  <a:srgbClr val="FFC000"/>
                </a:solidFill>
                <a:latin typeface="+mn-lt"/>
                <a:ea typeface="+mn-ea"/>
                <a:cs typeface="+mn-cs"/>
              </a:rPr>
              <a:t>Great Plains Grassland, </a:t>
            </a:r>
            <a:r>
              <a:rPr lang="en-US" b="1" dirty="0" smtClean="0">
                <a:solidFill>
                  <a:srgbClr val="FFC000"/>
                </a:solidFill>
              </a:rPr>
              <a:t> </a:t>
            </a:r>
          </a:p>
          <a:p>
            <a:r>
              <a:rPr lang="en-US" b="1" dirty="0" smtClean="0">
                <a:solidFill>
                  <a:srgbClr val="FFC000"/>
                </a:solidFill>
                <a:latin typeface="+mn-lt"/>
                <a:ea typeface="+mn-ea"/>
                <a:cs typeface="+mn-cs"/>
              </a:rPr>
              <a:t>Great Basin Shrub-Steppe, </a:t>
            </a:r>
            <a:r>
              <a:rPr lang="en-US" b="1" dirty="0" smtClean="0">
                <a:solidFill>
                  <a:srgbClr val="FFC000"/>
                </a:solidFill>
              </a:rPr>
              <a:t> </a:t>
            </a:r>
          </a:p>
          <a:p>
            <a:r>
              <a:rPr lang="en-US" b="1" dirty="0" smtClean="0">
                <a:solidFill>
                  <a:srgbClr val="FFC000"/>
                </a:solidFill>
                <a:latin typeface="+mn-lt"/>
                <a:ea typeface="+mn-ea"/>
                <a:cs typeface="+mn-cs"/>
              </a:rPr>
              <a:t>Piñon-Juniper Woodland, </a:t>
            </a:r>
            <a:r>
              <a:rPr lang="en-US" b="1" dirty="0" smtClean="0">
                <a:solidFill>
                  <a:srgbClr val="FFC000"/>
                </a:solidFill>
              </a:rPr>
              <a:t> </a:t>
            </a:r>
          </a:p>
          <a:p>
            <a:r>
              <a:rPr lang="en-US" b="1" dirty="0" smtClean="0">
                <a:solidFill>
                  <a:srgbClr val="FFC000"/>
                </a:solidFill>
                <a:latin typeface="+mn-lt"/>
                <a:ea typeface="+mn-ea"/>
                <a:cs typeface="+mn-cs"/>
              </a:rPr>
              <a:t>Bosque Riparian Forests, </a:t>
            </a:r>
            <a:r>
              <a:rPr lang="en-US" b="1" dirty="0" smtClean="0">
                <a:solidFill>
                  <a:srgbClr val="FFC000"/>
                </a:solidFill>
              </a:rPr>
              <a:t> </a:t>
            </a:r>
          </a:p>
          <a:p>
            <a:r>
              <a:rPr lang="en-US" b="1" dirty="0" smtClean="0">
                <a:solidFill>
                  <a:srgbClr val="FFC000"/>
                </a:solidFill>
                <a:latin typeface="+mn-lt"/>
                <a:ea typeface="+mn-ea"/>
                <a:cs typeface="+mn-cs"/>
              </a:rPr>
              <a:t>Wetlands,</a:t>
            </a:r>
            <a:r>
              <a:rPr lang="en-US" b="1" dirty="0" smtClean="0">
                <a:solidFill>
                  <a:srgbClr val="FFC000"/>
                </a:solidFill>
              </a:rPr>
              <a:t> </a:t>
            </a:r>
          </a:p>
          <a:p>
            <a:r>
              <a:rPr lang="en-US" b="1" dirty="0" smtClean="0">
                <a:solidFill>
                  <a:srgbClr val="FFC000"/>
                </a:solidFill>
                <a:latin typeface="+mn-lt"/>
                <a:ea typeface="+mn-ea"/>
                <a:cs typeface="+mn-cs"/>
              </a:rPr>
              <a:t>Montane Coniferous Forest.</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en-US" b="1" dirty="0" smtClean="0">
                <a:solidFill>
                  <a:srgbClr val="FFFF00"/>
                </a:solidFill>
              </a:rPr>
              <a:t>Cattle Grazing Land</a:t>
            </a:r>
            <a:endParaRPr lang="en-US" b="1" dirty="0">
              <a:solidFill>
                <a:srgbClr val="FFFF00"/>
              </a:solidFill>
            </a:endParaRPr>
          </a:p>
        </p:txBody>
      </p:sp>
      <p:sp>
        <p:nvSpPr>
          <p:cNvPr id="3" name="Content Placeholder 2"/>
          <p:cNvSpPr>
            <a:spLocks noGrp="1"/>
          </p:cNvSpPr>
          <p:nvPr>
            <p:ph idx="1"/>
          </p:nvPr>
        </p:nvSpPr>
        <p:spPr>
          <a:xfrm>
            <a:off x="428596" y="1214422"/>
            <a:ext cx="8229600" cy="4525963"/>
          </a:xfrm>
        </p:spPr>
        <p:txBody>
          <a:bodyPr/>
          <a:lstStyle/>
          <a:p>
            <a:r>
              <a:rPr lang="en-US" b="1" dirty="0" smtClean="0">
                <a:solidFill>
                  <a:schemeClr val="bg1"/>
                </a:solidFill>
              </a:rPr>
              <a:t>Consider only where they are grazing?</a:t>
            </a:r>
          </a:p>
          <a:p>
            <a:r>
              <a:rPr lang="en-US" b="1" dirty="0" smtClean="0">
                <a:solidFill>
                  <a:schemeClr val="bg1"/>
                </a:solidFill>
              </a:rPr>
              <a:t>Consider the air being affected?</a:t>
            </a:r>
          </a:p>
          <a:p>
            <a:r>
              <a:rPr lang="en-US" b="1" dirty="0" smtClean="0">
                <a:solidFill>
                  <a:schemeClr val="bg1"/>
                </a:solidFill>
              </a:rPr>
              <a:t>Consider the water downstream being affected?</a:t>
            </a:r>
          </a:p>
          <a:p>
            <a:r>
              <a:rPr lang="en-US" b="1" dirty="0" smtClean="0">
                <a:solidFill>
                  <a:schemeClr val="bg1"/>
                </a:solidFill>
              </a:rPr>
              <a:t>Consider where the cattle came from and the affects from raising them?</a:t>
            </a:r>
          </a:p>
          <a:p>
            <a:r>
              <a:rPr lang="en-US" b="1" dirty="0" smtClean="0">
                <a:solidFill>
                  <a:schemeClr val="bg1"/>
                </a:solidFill>
              </a:rPr>
              <a:t>Consider where the cattle will go after they are raised?</a:t>
            </a:r>
          </a:p>
          <a:p>
            <a:r>
              <a:rPr lang="en-US" b="1" dirty="0" smtClean="0">
                <a:solidFill>
                  <a:schemeClr val="bg1"/>
                </a:solidFill>
              </a:rPr>
              <a:t>Consider the native animals that used to use that area?</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Plan of Attack:</a:t>
            </a:r>
            <a:endParaRPr lang="en-US" b="1" dirty="0">
              <a:solidFill>
                <a:srgbClr val="FFFF00"/>
              </a:solidFill>
            </a:endParaRPr>
          </a:p>
        </p:txBody>
      </p:sp>
      <p:sp>
        <p:nvSpPr>
          <p:cNvPr id="3" name="Content Placeholder 2"/>
          <p:cNvSpPr>
            <a:spLocks noGrp="1"/>
          </p:cNvSpPr>
          <p:nvPr>
            <p:ph idx="1"/>
          </p:nvPr>
        </p:nvSpPr>
        <p:spPr/>
        <p:txBody>
          <a:bodyPr/>
          <a:lstStyle/>
          <a:p>
            <a:pPr lvl="0"/>
            <a:r>
              <a:rPr lang="en-US" b="1" dirty="0" smtClean="0">
                <a:solidFill>
                  <a:schemeClr val="bg1"/>
                </a:solidFill>
                <a:latin typeface="+mn-lt"/>
                <a:ea typeface="+mn-ea"/>
                <a:cs typeface="+mn-cs"/>
              </a:rPr>
              <a:t>Define the boundaries of your research area (e.g., all of Sevilleta National Wildlife Refuge, all areas the refuge effects or only the Great Plains Grassland area).</a:t>
            </a: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lvl="0"/>
            <a:r>
              <a:rPr lang="en-US" b="1" dirty="0" smtClean="0">
                <a:solidFill>
                  <a:schemeClr val="bg1"/>
                </a:solidFill>
                <a:latin typeface="+mn-lt"/>
                <a:ea typeface="+mn-ea"/>
                <a:cs typeface="+mn-cs"/>
              </a:rPr>
              <a:t>Define the ecosystem types located in your research area (i.e., in the Sevilleta National Wildlife Refuge, it may include the Chihuahuan Desert, Great Plains Grassland, Great Basin Shrub-Steppe, Piñon-Juniper Woodland, Bosque Riparian Forests, Wetlands and Montane Coniferous Forest).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222" y="428604"/>
            <a:ext cx="9044022" cy="5697559"/>
          </a:xfrm>
        </p:spPr>
        <p:txBody>
          <a:bodyPr/>
          <a:lstStyle/>
          <a:p>
            <a:pPr lvl="0"/>
            <a:r>
              <a:rPr lang="en-US" b="1" dirty="0" smtClean="0">
                <a:solidFill>
                  <a:schemeClr val="bg1"/>
                </a:solidFill>
                <a:latin typeface="+mn-lt"/>
                <a:ea typeface="+mn-ea"/>
                <a:cs typeface="+mn-cs"/>
              </a:rPr>
              <a:t>Determine what ecosystem services are currently functioning (or could be functioning if something is changed) in the research area.</a:t>
            </a:r>
            <a:endParaRPr lang="en-US" sz="3600" b="1" dirty="0" smtClean="0">
              <a:solidFill>
                <a:schemeClr val="bg1"/>
              </a:solidFill>
              <a:latin typeface="+mn-lt"/>
              <a:ea typeface="+mn-ea"/>
              <a:cs typeface="+mn-cs"/>
            </a:endParaRPr>
          </a:p>
          <a:p>
            <a:pPr lvl="1"/>
            <a:r>
              <a:rPr lang="en-US" b="1" dirty="0" smtClean="0">
                <a:solidFill>
                  <a:srgbClr val="FFFF00"/>
                </a:solidFill>
                <a:latin typeface="+mn-lt"/>
              </a:rPr>
              <a:t>Determine which people benefit from these services (location, demographics).</a:t>
            </a:r>
            <a:endParaRPr lang="en-US" sz="3200" b="1" dirty="0" smtClean="0">
              <a:solidFill>
                <a:srgbClr val="FFFF00"/>
              </a:solidFill>
              <a:latin typeface="+mn-lt"/>
            </a:endParaRPr>
          </a:p>
          <a:p>
            <a:pPr lvl="1"/>
            <a:r>
              <a:rPr lang="en-US" b="1" dirty="0" smtClean="0">
                <a:solidFill>
                  <a:srgbClr val="FFFF00"/>
                </a:solidFill>
                <a:latin typeface="+mn-lt"/>
              </a:rPr>
              <a:t>Determine the scarcity of these services in the region.</a:t>
            </a:r>
            <a:endParaRPr lang="en-US" sz="3200" b="1" dirty="0" smtClean="0">
              <a:solidFill>
                <a:srgbClr val="FFFF00"/>
              </a:solidFill>
              <a:latin typeface="+mn-lt"/>
            </a:endParaRPr>
          </a:p>
          <a:p>
            <a:pPr lvl="1"/>
            <a:r>
              <a:rPr lang="en-US" b="1" dirty="0" smtClean="0">
                <a:solidFill>
                  <a:srgbClr val="FFFF00"/>
                </a:solidFill>
                <a:latin typeface="+mn-lt"/>
              </a:rPr>
              <a:t>Determine whether these services have readily available regional natural or man-made substitutes.</a:t>
            </a:r>
            <a:endParaRPr lang="en-US" sz="3200" b="1" dirty="0" smtClean="0">
              <a:solidFill>
                <a:srgbClr val="FFFF00"/>
              </a:solidFill>
              <a:latin typeface="+mn-lt"/>
            </a:endParaRPr>
          </a:p>
          <a:p>
            <a:pPr lvl="1"/>
            <a:r>
              <a:rPr lang="en-US" b="1" dirty="0" smtClean="0">
                <a:solidFill>
                  <a:srgbClr val="FFFF00"/>
                </a:solidFill>
                <a:latin typeface="+mn-lt"/>
              </a:rPr>
              <a:t>Determine whether these services are restorable in this area.</a:t>
            </a:r>
            <a:endParaRPr lang="en-US" sz="3200" b="1" dirty="0" smtClean="0">
              <a:solidFill>
                <a:srgbClr val="FFFF00"/>
              </a:solidFill>
              <a:latin typeface="+mn-lt"/>
            </a:endParaRP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46" y="857232"/>
            <a:ext cx="8901146" cy="5268931"/>
          </a:xfrm>
        </p:spPr>
        <p:txBody>
          <a:bodyPr/>
          <a:lstStyle/>
          <a:p>
            <a:pPr lvl="0"/>
            <a:r>
              <a:rPr lang="en-US" b="1" dirty="0" smtClean="0">
                <a:solidFill>
                  <a:schemeClr val="bg1"/>
                </a:solidFill>
                <a:latin typeface="+mn-lt"/>
                <a:ea typeface="+mn-ea"/>
                <a:cs typeface="+mn-cs"/>
              </a:rPr>
              <a:t>Determine the ecosystem response to the changes being investigated (e.g., an invasive species enters the area, grazing stops, grazing begins, the land is paved over and no ecosystem services exist there anymore) </a:t>
            </a:r>
            <a:endParaRPr lang="en-US" sz="3600" b="1" dirty="0" smtClean="0">
              <a:solidFill>
                <a:schemeClr val="bg1"/>
              </a:solidFill>
              <a:latin typeface="+mn-lt"/>
              <a:ea typeface="+mn-ea"/>
              <a:cs typeface="+mn-cs"/>
            </a:endParaRPr>
          </a:p>
          <a:p>
            <a:pPr lvl="2"/>
            <a:r>
              <a:rPr lang="en-US" b="1" dirty="0" smtClean="0">
                <a:solidFill>
                  <a:srgbClr val="FFFF00"/>
                </a:solidFill>
                <a:latin typeface="+mn-lt"/>
              </a:rPr>
              <a:t>Determine which of the defined ecosystem services will change</a:t>
            </a:r>
            <a:endParaRPr lang="en-US" sz="2800" b="1" dirty="0" smtClean="0">
              <a:solidFill>
                <a:srgbClr val="FFFF00"/>
              </a:solidFill>
              <a:latin typeface="+mn-lt"/>
            </a:endParaRPr>
          </a:p>
          <a:p>
            <a:pPr lvl="2"/>
            <a:r>
              <a:rPr lang="en-US" b="1" dirty="0" smtClean="0">
                <a:solidFill>
                  <a:srgbClr val="FFFF00"/>
                </a:solidFill>
                <a:latin typeface="+mn-lt"/>
              </a:rPr>
              <a:t>Determine different scenarios for the types of change possible (e.g., the invasive species spreading quickly vs. the invasive species spreading slowly)</a:t>
            </a:r>
            <a:endParaRPr lang="en-US" sz="2800" b="1" dirty="0" smtClean="0">
              <a:solidFill>
                <a:srgbClr val="FFFF00"/>
              </a:solidFill>
              <a:latin typeface="+mn-lt"/>
            </a:endParaRP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smtClean="0">
                <a:solidFill>
                  <a:schemeClr val="bg1"/>
                </a:solidFill>
                <a:latin typeface="+mn-lt"/>
                <a:ea typeface="+mn-ea"/>
                <a:cs typeface="+mn-cs"/>
              </a:rPr>
              <a:t>Determine the most appropriate valuation methods to use to value the ecosystem services, given your objectives, as well as your funding and time constraints.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lnSpc>
                <a:spcPct val="90000"/>
              </a:lnSpc>
            </a:pPr>
            <a:r>
              <a:rPr lang="en-NZ" sz="3200" b="1" dirty="0">
                <a:solidFill>
                  <a:srgbClr val="FFC000"/>
                </a:solidFill>
              </a:rPr>
              <a:t>Goal</a:t>
            </a:r>
          </a:p>
          <a:p>
            <a:pPr>
              <a:lnSpc>
                <a:spcPct val="90000"/>
              </a:lnSpc>
            </a:pPr>
            <a:r>
              <a:rPr lang="en-NZ" sz="3200" b="1" dirty="0">
                <a:solidFill>
                  <a:srgbClr val="FFC000"/>
                </a:solidFill>
              </a:rPr>
              <a:t>Introduction</a:t>
            </a:r>
          </a:p>
          <a:p>
            <a:pPr>
              <a:lnSpc>
                <a:spcPct val="90000"/>
              </a:lnSpc>
            </a:pPr>
            <a:r>
              <a:rPr lang="en-NZ" sz="3200" b="1" dirty="0" smtClean="0">
                <a:solidFill>
                  <a:srgbClr val="FFC000"/>
                </a:solidFill>
              </a:rPr>
              <a:t>Literature Review Summary</a:t>
            </a:r>
          </a:p>
          <a:p>
            <a:pPr>
              <a:lnSpc>
                <a:spcPct val="90000"/>
              </a:lnSpc>
            </a:pPr>
            <a:r>
              <a:rPr lang="en-NZ" sz="3200" b="1" dirty="0" smtClean="0">
                <a:solidFill>
                  <a:srgbClr val="FFC000"/>
                </a:solidFill>
              </a:rPr>
              <a:t>Recommendations</a:t>
            </a:r>
            <a:endParaRPr lang="en-NZ" sz="3200" b="1" dirty="0">
              <a:solidFill>
                <a:srgbClr val="FFC000"/>
              </a:solidFill>
            </a:endParaRPr>
          </a:p>
          <a:p>
            <a:pPr>
              <a:lnSpc>
                <a:spcPct val="90000"/>
              </a:lnSpc>
              <a:buFont typeface="Wingdings" pitchFamily="2" charset="2"/>
              <a:buNone/>
            </a:pPr>
            <a:endParaRPr lang="en-GB" b="1" dirty="0"/>
          </a:p>
        </p:txBody>
      </p:sp>
      <p:sp>
        <p:nvSpPr>
          <p:cNvPr id="16386" name="Rectangle 2"/>
          <p:cNvSpPr>
            <a:spLocks noGrp="1" noChangeArrowheads="1"/>
          </p:cNvSpPr>
          <p:nvPr>
            <p:ph type="title"/>
          </p:nvPr>
        </p:nvSpPr>
        <p:spPr/>
        <p:txBody>
          <a:bodyPr/>
          <a:lstStyle/>
          <a:p>
            <a:r>
              <a:rPr lang="en-NZ" b="1" dirty="0">
                <a:solidFill>
                  <a:srgbClr val="FFFF00"/>
                </a:solidFill>
              </a:rPr>
              <a:t>OUTLINE</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smtClean="0">
                <a:solidFill>
                  <a:schemeClr val="bg1"/>
                </a:solidFill>
                <a:latin typeface="+mn-lt"/>
                <a:ea typeface="+mn-ea"/>
                <a:cs typeface="+mn-cs"/>
              </a:rPr>
              <a:t>Conduct your research according to the guidelines you have defined.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Conclusions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chemeClr val="bg1"/>
                </a:solidFill>
              </a:rPr>
              <a:t>There are many valuation tools available to value ecosystem services</a:t>
            </a:r>
          </a:p>
          <a:p>
            <a:r>
              <a:rPr lang="en-US" b="1" dirty="0" smtClean="0">
                <a:solidFill>
                  <a:schemeClr val="bg1"/>
                </a:solidFill>
              </a:rPr>
              <a:t>No studies are alike</a:t>
            </a:r>
          </a:p>
          <a:p>
            <a:r>
              <a:rPr lang="en-US" b="1" dirty="0" smtClean="0">
                <a:solidFill>
                  <a:schemeClr val="bg1"/>
                </a:solidFill>
              </a:rPr>
              <a:t>There is currently no standardization</a:t>
            </a:r>
          </a:p>
          <a:p>
            <a:r>
              <a:rPr lang="en-US" b="1" dirty="0" smtClean="0">
                <a:solidFill>
                  <a:schemeClr val="bg1"/>
                </a:solidFill>
              </a:rPr>
              <a:t>It is difficult to decide exactly what to value and what to leave out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fontScale="92500" lnSpcReduction="20000"/>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en-US" sz="2000" dirty="0" smtClean="0"/>
              <a:t>				</a:t>
            </a:r>
          </a:p>
          <a:p>
            <a:pPr algn="ctr" eaLnBrk="1" hangingPunct="1">
              <a:buFontTx/>
              <a:buNone/>
            </a:pPr>
            <a:r>
              <a:rPr lang="en-US" sz="2800" b="1" dirty="0" smtClean="0">
                <a:solidFill>
                  <a:schemeClr val="bg1"/>
                </a:solidFill>
              </a:rPr>
              <a:t>Contact Details:</a:t>
            </a:r>
          </a:p>
          <a:p>
            <a:pPr algn="ctr" eaLnBrk="1" hangingPunct="1">
              <a:buFontTx/>
              <a:buNone/>
            </a:pPr>
            <a:r>
              <a:rPr lang="en-US" sz="2800" b="1" dirty="0" smtClean="0">
                <a:solidFill>
                  <a:schemeClr val="bg1"/>
                </a:solidFill>
              </a:rPr>
              <a:t>Pamela Kaval</a:t>
            </a:r>
          </a:p>
          <a:p>
            <a:pPr algn="ctr" eaLnBrk="1" hangingPunct="1">
              <a:buFontTx/>
              <a:buNone/>
            </a:pPr>
            <a:r>
              <a:rPr lang="en-US" sz="2800" b="1" dirty="0" smtClean="0">
                <a:solidFill>
                  <a:schemeClr val="bg1"/>
                </a:solidFill>
              </a:rPr>
              <a:t>pam98k@yahoo.com</a:t>
            </a:r>
          </a:p>
        </p:txBody>
      </p:sp>
      <p:sp>
        <p:nvSpPr>
          <p:cNvPr id="18434" name="Rectangle 2"/>
          <p:cNvSpPr>
            <a:spLocks noGrp="1" noChangeArrowheads="1"/>
          </p:cNvSpPr>
          <p:nvPr>
            <p:ph type="title"/>
          </p:nvPr>
        </p:nvSpPr>
        <p:spPr/>
        <p:txBody>
          <a:bodyPr/>
          <a:lstStyle/>
          <a:p>
            <a:pPr algn="ctr" eaLnBrk="1" hangingPunct="1"/>
            <a:r>
              <a:rPr lang="en-US" b="1" dirty="0" smtClean="0">
                <a:solidFill>
                  <a:srgbClr val="FFFF00"/>
                </a:solidFill>
              </a:rPr>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28625" y="0"/>
            <a:ext cx="8229600" cy="1143000"/>
          </a:xfrm>
        </p:spPr>
        <p:txBody>
          <a:bodyPr/>
          <a:lstStyle/>
          <a:p>
            <a:pPr eaLnBrk="1" hangingPunct="1"/>
            <a:r>
              <a:rPr lang="en-US" b="1" dirty="0" smtClean="0">
                <a:solidFill>
                  <a:srgbClr val="FFFF66"/>
                </a:solidFill>
              </a:rPr>
              <a:t>Goal</a:t>
            </a:r>
          </a:p>
        </p:txBody>
      </p:sp>
      <p:sp>
        <p:nvSpPr>
          <p:cNvPr id="3075" name="Content Placeholder 2"/>
          <p:cNvSpPr>
            <a:spLocks noGrp="1"/>
          </p:cNvSpPr>
          <p:nvPr>
            <p:ph idx="1"/>
          </p:nvPr>
        </p:nvSpPr>
        <p:spPr>
          <a:xfrm>
            <a:off x="214313" y="1071563"/>
            <a:ext cx="9215437" cy="5786437"/>
          </a:xfrm>
        </p:spPr>
        <p:txBody>
          <a:bodyPr/>
          <a:lstStyle/>
          <a:p>
            <a:pPr eaLnBrk="1" hangingPunct="1"/>
            <a:r>
              <a:rPr lang="en-US" b="1" dirty="0" smtClean="0">
                <a:solidFill>
                  <a:schemeClr val="bg1"/>
                </a:solidFill>
              </a:rPr>
              <a:t>Review ecosystem service valuation work</a:t>
            </a:r>
          </a:p>
          <a:p>
            <a:pPr eaLnBrk="1" hangingPunct="1"/>
            <a:r>
              <a:rPr lang="en-US" b="1" dirty="0" smtClean="0">
                <a:solidFill>
                  <a:schemeClr val="bg1"/>
                </a:solidFill>
              </a:rPr>
              <a:t>Summarize ecosystem service valuation studies</a:t>
            </a:r>
          </a:p>
          <a:p>
            <a:pPr eaLnBrk="1" hangingPunct="1"/>
            <a:r>
              <a:rPr lang="en-US" b="1" dirty="0" smtClean="0">
                <a:solidFill>
                  <a:schemeClr val="bg1"/>
                </a:solidFill>
              </a:rPr>
              <a:t>Make suggestions about standardization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dirty="0" smtClean="0">
                <a:solidFill>
                  <a:srgbClr val="FFFF00"/>
                </a:solidFill>
              </a:rPr>
              <a:t>Introduction</a:t>
            </a:r>
          </a:p>
        </p:txBody>
      </p:sp>
      <p:sp>
        <p:nvSpPr>
          <p:cNvPr id="4099" name="Content Placeholder 2"/>
          <p:cNvSpPr>
            <a:spLocks noGrp="1"/>
          </p:cNvSpPr>
          <p:nvPr>
            <p:ph idx="1"/>
          </p:nvPr>
        </p:nvSpPr>
        <p:spPr/>
        <p:txBody>
          <a:bodyPr/>
          <a:lstStyle/>
          <a:p>
            <a:pPr eaLnBrk="1" hangingPunct="1"/>
            <a:r>
              <a:rPr lang="en-US" b="1" dirty="0" smtClean="0">
                <a:solidFill>
                  <a:schemeClr val="bg1"/>
                </a:solidFill>
              </a:rPr>
              <a:t>Ecosystem Services</a:t>
            </a:r>
          </a:p>
          <a:p>
            <a:pPr lvl="1" eaLnBrk="1" hangingPunct="1"/>
            <a:r>
              <a:rPr lang="en-US" b="1" dirty="0" smtClean="0">
                <a:solidFill>
                  <a:srgbClr val="FFC000"/>
                </a:solidFill>
                <a:latin typeface="+mn-lt"/>
              </a:rPr>
              <a:t>Ecosystem services include all services that enable life on earth to exist. </a:t>
            </a:r>
          </a:p>
          <a:p>
            <a:pPr lvl="1" eaLnBrk="1" hangingPunct="1">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571536" y="1714488"/>
          <a:ext cx="10287072" cy="5000659"/>
        </p:xfrm>
        <a:graphic>
          <a:graphicData uri="http://schemas.openxmlformats.org/drawingml/2006/table">
            <a:tbl>
              <a:tblPr/>
              <a:tblGrid>
                <a:gridCol w="4966890"/>
                <a:gridCol w="5320182"/>
              </a:tblGrid>
              <a:tr h="621497">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Genetic and medicinal resources,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Protection from the sun’s ultraviolet rays,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315529">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Plant and animal refugia,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Partial climate stabilization,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621497">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a:t>
                      </a:r>
                      <a:r>
                        <a:rPr lang="en-US" sz="2000" b="1" i="0" u="none" strike="noStrike" dirty="0" smtClean="0">
                          <a:solidFill>
                            <a:schemeClr val="bg1"/>
                          </a:solidFill>
                          <a:latin typeface="Times New Roman"/>
                          <a:ea typeface="Symbol"/>
                          <a:cs typeface="Symbol"/>
                        </a:rPr>
                        <a:t>Purification </a:t>
                      </a:r>
                      <a:r>
                        <a:rPr lang="en-US" sz="2000" b="1" i="0" u="none" strike="noStrike" dirty="0">
                          <a:solidFill>
                            <a:schemeClr val="bg1"/>
                          </a:solidFill>
                          <a:latin typeface="Times New Roman"/>
                          <a:ea typeface="Symbol"/>
                          <a:cs typeface="Symbol"/>
                        </a:rPr>
                        <a:t>and regulation of air and water,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Natural disturbance regulation,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315529">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Soil formation,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Raw materials,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621497">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a:t>
                      </a:r>
                      <a:r>
                        <a:rPr lang="en-US" sz="2000" b="1" i="0" u="none" strike="noStrike" dirty="0" smtClean="0">
                          <a:solidFill>
                            <a:schemeClr val="bg1"/>
                          </a:solidFill>
                          <a:latin typeface="Times New Roman"/>
                          <a:ea typeface="Symbol"/>
                          <a:cs typeface="Symbol"/>
                        </a:rPr>
                        <a:t>Detoxification </a:t>
                      </a:r>
                      <a:r>
                        <a:rPr lang="en-US" sz="2000" b="1" i="0" u="none" strike="noStrike" dirty="0">
                          <a:solidFill>
                            <a:schemeClr val="bg1"/>
                          </a:solidFill>
                          <a:latin typeface="Times New Roman"/>
                          <a:ea typeface="Symbol"/>
                          <a:cs typeface="Symbol"/>
                        </a:rPr>
                        <a:t>and decomposition of </a:t>
                      </a:r>
                      <a:r>
                        <a:rPr lang="en-US" sz="2000" b="1" i="0" u="none" strike="noStrike" dirty="0" smtClean="0">
                          <a:solidFill>
                            <a:schemeClr val="bg1"/>
                          </a:solidFill>
                          <a:latin typeface="Times New Roman"/>
                          <a:ea typeface="Symbol"/>
                          <a:cs typeface="Symbol"/>
                        </a:rPr>
                        <a:t>  wastes</a:t>
                      </a:r>
                      <a:r>
                        <a:rPr lang="en-US" sz="2000" b="1" i="0" u="none" strike="noStrike" dirty="0">
                          <a:solidFill>
                            <a:schemeClr val="bg1"/>
                          </a:solidFill>
                          <a:latin typeface="Times New Roman"/>
                          <a:ea typeface="Symbol"/>
                          <a:cs typeface="Symbol"/>
                        </a:rPr>
                        <a:t>,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Food production,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315529">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Plant pollination,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Erosion control,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621497">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Natural pest and biological control,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Aesthetic beauty,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315529">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Nursery function,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Human culture,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315529">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Seed dispersal,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Recreation,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621497">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Nutrient cycling,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a:t>
                      </a:r>
                      <a:r>
                        <a:rPr lang="en-US" sz="2000" b="1" i="0" u="none" strike="noStrike" baseline="0" dirty="0" smtClean="0">
                          <a:solidFill>
                            <a:schemeClr val="bg1"/>
                          </a:solidFill>
                          <a:latin typeface="Times New Roman"/>
                          <a:ea typeface="Symbol"/>
                          <a:cs typeface="Symbol"/>
                        </a:rPr>
                        <a:t> </a:t>
                      </a:r>
                      <a:r>
                        <a:rPr lang="en-US" sz="2000" b="1" i="0" u="none" strike="noStrike" dirty="0" smtClean="0">
                          <a:solidFill>
                            <a:schemeClr val="bg1"/>
                          </a:solidFill>
                          <a:latin typeface="Times New Roman"/>
                          <a:ea typeface="Symbol"/>
                          <a:cs typeface="Symbol"/>
                        </a:rPr>
                        <a:t>Preservation </a:t>
                      </a:r>
                      <a:r>
                        <a:rPr lang="en-US" sz="2000" b="1" i="0" u="none" strike="noStrike" dirty="0">
                          <a:solidFill>
                            <a:schemeClr val="bg1"/>
                          </a:solidFill>
                          <a:latin typeface="Times New Roman"/>
                          <a:ea typeface="Symbol"/>
                          <a:cs typeface="Symbol"/>
                        </a:rPr>
                        <a:t>(existence, bequest and option value),</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r h="315529">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Biodiversity maintenance, </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c>
                  <a:txBody>
                    <a:bodyPr/>
                    <a:lstStyle/>
                    <a:p>
                      <a:pPr algn="just" fontAlgn="b"/>
                      <a:r>
                        <a:rPr lang="en-US" sz="2000" b="1" i="0" u="none" strike="noStrike" dirty="0">
                          <a:solidFill>
                            <a:schemeClr val="bg1"/>
                          </a:solidFill>
                          <a:latin typeface="Symbol"/>
                          <a:ea typeface="Symbol"/>
                          <a:cs typeface="Symbol"/>
                        </a:rPr>
                        <a:t>·</a:t>
                      </a:r>
                      <a:r>
                        <a:rPr lang="en-US" sz="2000" b="1" i="0" u="none" strike="noStrike" dirty="0">
                          <a:solidFill>
                            <a:schemeClr val="bg1"/>
                          </a:solidFill>
                          <a:latin typeface="Times New Roman"/>
                          <a:ea typeface="Symbol"/>
                          <a:cs typeface="Symbol"/>
                        </a:rPr>
                        <a:t>        Science and education.</a:t>
                      </a:r>
                      <a:endParaRPr lang="en-US" sz="2000" b="1" i="0" u="none" strike="noStrike" dirty="0">
                        <a:solidFill>
                          <a:schemeClr val="bg1"/>
                        </a:solidFill>
                        <a:latin typeface="Symbol"/>
                      </a:endParaRPr>
                    </a:p>
                  </a:txBody>
                  <a:tcPr marL="7620" marR="7620" marT="7620" marB="0" anchor="b">
                    <a:lnL>
                      <a:noFill/>
                    </a:lnL>
                    <a:lnR>
                      <a:noFill/>
                    </a:lnR>
                    <a:lnT>
                      <a:noFill/>
                    </a:lnT>
                    <a:lnB>
                      <a:noFill/>
                    </a:lnB>
                  </a:tcPr>
                </a:tc>
              </a:tr>
            </a:tbl>
          </a:graphicData>
        </a:graphic>
      </p:graphicFrame>
      <p:sp>
        <p:nvSpPr>
          <p:cNvPr id="5" name="Rectangle 4"/>
          <p:cNvSpPr/>
          <p:nvPr/>
        </p:nvSpPr>
        <p:spPr bwMode="auto">
          <a:xfrm>
            <a:off x="-1143040" y="0"/>
            <a:ext cx="11430080" cy="7000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6" name="Table 5"/>
          <p:cNvGraphicFramePr>
            <a:graphicFrameLocks noGrp="1"/>
          </p:cNvGraphicFramePr>
          <p:nvPr/>
        </p:nvGraphicFramePr>
        <p:xfrm>
          <a:off x="285720" y="785795"/>
          <a:ext cx="8715436" cy="5782588"/>
        </p:xfrm>
        <a:graphic>
          <a:graphicData uri="http://schemas.openxmlformats.org/drawingml/2006/table">
            <a:tbl>
              <a:tblPr/>
              <a:tblGrid>
                <a:gridCol w="4208059"/>
                <a:gridCol w="4507377"/>
              </a:tblGrid>
              <a:tr h="585535">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Genetic </a:t>
                      </a:r>
                      <a:r>
                        <a:rPr lang="en-US" sz="2000" b="1" i="0" u="none" strike="noStrike" dirty="0">
                          <a:solidFill>
                            <a:srgbClr val="0070C0"/>
                          </a:solidFill>
                          <a:latin typeface="Times New Roman"/>
                          <a:ea typeface="Symbol"/>
                          <a:cs typeface="Symbol"/>
                        </a:rPr>
                        <a:t>and medicinal resources,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Protection from the sun’s ultraviolet rays,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Plant </a:t>
                      </a:r>
                      <a:r>
                        <a:rPr lang="en-US" sz="2000" b="1" i="0" u="none" strike="noStrike" dirty="0">
                          <a:solidFill>
                            <a:srgbClr val="0070C0"/>
                          </a:solidFill>
                          <a:latin typeface="Times New Roman"/>
                          <a:ea typeface="Symbol"/>
                          <a:cs typeface="Symbol"/>
                        </a:rPr>
                        <a:t>and animal refugia,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Partial climate stabilization,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585535">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baseline="0" dirty="0" smtClean="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Purification </a:t>
                      </a:r>
                      <a:r>
                        <a:rPr lang="en-US" sz="2000" b="1" i="0" u="none" strike="noStrike" dirty="0">
                          <a:solidFill>
                            <a:srgbClr val="0070C0"/>
                          </a:solidFill>
                          <a:latin typeface="Times New Roman"/>
                          <a:ea typeface="Symbol"/>
                          <a:cs typeface="Symbol"/>
                        </a:rPr>
                        <a:t>and regulation of air and water,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 </a:t>
                      </a:r>
                      <a:r>
                        <a:rPr lang="en-US" sz="2000" b="1" i="0" u="none" strike="noStrike" dirty="0">
                          <a:solidFill>
                            <a:srgbClr val="0070C0"/>
                          </a:solidFill>
                          <a:latin typeface="Times New Roman"/>
                          <a:ea typeface="Symbol"/>
                          <a:cs typeface="Symbol"/>
                        </a:rPr>
                        <a:t>Natural disturbance regulation,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Soil </a:t>
                      </a:r>
                      <a:r>
                        <a:rPr lang="en-US" sz="2000" b="1" i="0" u="none" strike="noStrike" dirty="0">
                          <a:solidFill>
                            <a:srgbClr val="0070C0"/>
                          </a:solidFill>
                          <a:latin typeface="Times New Roman"/>
                          <a:ea typeface="Symbol"/>
                          <a:cs typeface="Symbol"/>
                        </a:rPr>
                        <a:t>formation,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Raw </a:t>
                      </a:r>
                      <a:r>
                        <a:rPr lang="en-US" sz="2000" b="1" i="0" u="none" strike="noStrike" dirty="0">
                          <a:solidFill>
                            <a:srgbClr val="0070C0"/>
                          </a:solidFill>
                          <a:latin typeface="Times New Roman"/>
                          <a:ea typeface="Symbol"/>
                          <a:cs typeface="Symbol"/>
                        </a:rPr>
                        <a:t>materials,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585535">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Detoxification </a:t>
                      </a:r>
                      <a:r>
                        <a:rPr lang="en-US" sz="2000" b="1" i="0" u="none" strike="noStrike" dirty="0">
                          <a:solidFill>
                            <a:srgbClr val="0070C0"/>
                          </a:solidFill>
                          <a:latin typeface="Times New Roman"/>
                          <a:ea typeface="Symbol"/>
                          <a:cs typeface="Symbol"/>
                        </a:rPr>
                        <a:t>and decomposition of </a:t>
                      </a:r>
                      <a:r>
                        <a:rPr lang="en-US" sz="2000" b="1" i="0" u="none" strike="noStrike" dirty="0" smtClean="0">
                          <a:solidFill>
                            <a:srgbClr val="0070C0"/>
                          </a:solidFill>
                          <a:latin typeface="Times New Roman"/>
                          <a:ea typeface="Symbol"/>
                          <a:cs typeface="Symbol"/>
                        </a:rPr>
                        <a:t>   wastes</a:t>
                      </a:r>
                      <a:r>
                        <a:rPr lang="en-US" sz="2000" b="1" i="0" u="none" strike="noStrike" dirty="0">
                          <a:solidFill>
                            <a:srgbClr val="0070C0"/>
                          </a:solidFill>
                          <a:latin typeface="Times New Roman"/>
                          <a:ea typeface="Symbol"/>
                          <a:cs typeface="Symbol"/>
                        </a:rPr>
                        <a:t>,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 </a:t>
                      </a:r>
                      <a:r>
                        <a:rPr lang="en-US" sz="2000" b="1" i="0" u="none" strike="noStrike" dirty="0">
                          <a:solidFill>
                            <a:srgbClr val="0070C0"/>
                          </a:solidFill>
                          <a:latin typeface="Times New Roman"/>
                          <a:ea typeface="Symbol"/>
                          <a:cs typeface="Symbol"/>
                        </a:rPr>
                        <a:t>Food production,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Plant </a:t>
                      </a:r>
                      <a:r>
                        <a:rPr lang="en-US" sz="2000" b="1" i="0" u="none" strike="noStrike" dirty="0">
                          <a:solidFill>
                            <a:srgbClr val="0070C0"/>
                          </a:solidFill>
                          <a:latin typeface="Times New Roman"/>
                          <a:ea typeface="Symbol"/>
                          <a:cs typeface="Symbol"/>
                        </a:rPr>
                        <a:t>pollination,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Erosion </a:t>
                      </a:r>
                      <a:r>
                        <a:rPr lang="en-US" sz="2000" b="1" i="0" u="none" strike="noStrike" dirty="0">
                          <a:solidFill>
                            <a:srgbClr val="0070C0"/>
                          </a:solidFill>
                          <a:latin typeface="Times New Roman"/>
                          <a:ea typeface="Symbol"/>
                          <a:cs typeface="Symbol"/>
                        </a:rPr>
                        <a:t>control,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Natural </a:t>
                      </a:r>
                      <a:r>
                        <a:rPr lang="en-US" sz="2000" b="1" i="0" u="none" strike="noStrike" dirty="0">
                          <a:solidFill>
                            <a:srgbClr val="0070C0"/>
                          </a:solidFill>
                          <a:latin typeface="Times New Roman"/>
                          <a:ea typeface="Symbol"/>
                          <a:cs typeface="Symbol"/>
                        </a:rPr>
                        <a:t>pest and biological control,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 </a:t>
                      </a:r>
                      <a:r>
                        <a:rPr lang="en-US" sz="2000" b="1" i="0" u="none" strike="noStrike" dirty="0">
                          <a:solidFill>
                            <a:srgbClr val="0070C0"/>
                          </a:solidFill>
                          <a:latin typeface="Times New Roman"/>
                          <a:ea typeface="Symbol"/>
                          <a:cs typeface="Symbol"/>
                        </a:rPr>
                        <a:t>Aesthetic beauty,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Nursery </a:t>
                      </a:r>
                      <a:r>
                        <a:rPr lang="en-US" sz="2000" b="1" i="0" u="none" strike="noStrike" dirty="0">
                          <a:solidFill>
                            <a:srgbClr val="0070C0"/>
                          </a:solidFill>
                          <a:latin typeface="Times New Roman"/>
                          <a:ea typeface="Symbol"/>
                          <a:cs typeface="Symbol"/>
                        </a:rPr>
                        <a:t>function,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Human </a:t>
                      </a:r>
                      <a:r>
                        <a:rPr lang="en-US" sz="2000" b="1" i="0" u="none" strike="noStrike" dirty="0">
                          <a:solidFill>
                            <a:srgbClr val="0070C0"/>
                          </a:solidFill>
                          <a:latin typeface="Times New Roman"/>
                          <a:ea typeface="Symbol"/>
                          <a:cs typeface="Symbol"/>
                        </a:rPr>
                        <a:t>culture,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Seed </a:t>
                      </a:r>
                      <a:r>
                        <a:rPr lang="en-US" sz="2000" b="1" i="0" u="none" strike="noStrike" dirty="0">
                          <a:solidFill>
                            <a:srgbClr val="0070C0"/>
                          </a:solidFill>
                          <a:latin typeface="Times New Roman"/>
                          <a:ea typeface="Symbol"/>
                          <a:cs typeface="Symbol"/>
                        </a:rPr>
                        <a:t>dispersal,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Recreation</a:t>
                      </a:r>
                      <a:r>
                        <a:rPr lang="en-US" sz="2000" b="1" i="0" u="none" strike="noStrike" dirty="0">
                          <a:solidFill>
                            <a:srgbClr val="0070C0"/>
                          </a:solidFill>
                          <a:latin typeface="Times New Roman"/>
                          <a:ea typeface="Symbol"/>
                          <a:cs typeface="Symbol"/>
                        </a:rPr>
                        <a:t>,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737692">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Nutrient </a:t>
                      </a:r>
                      <a:r>
                        <a:rPr lang="en-US" sz="2000" b="1" i="0" u="none" strike="noStrike" dirty="0">
                          <a:solidFill>
                            <a:srgbClr val="0070C0"/>
                          </a:solidFill>
                          <a:latin typeface="Times New Roman"/>
                          <a:ea typeface="Symbol"/>
                          <a:cs typeface="Symbol"/>
                        </a:rPr>
                        <a:t>cycling,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smtClean="0">
                          <a:solidFill>
                            <a:srgbClr val="0070C0"/>
                          </a:solidFill>
                          <a:latin typeface="Symbol"/>
                          <a:ea typeface="Symbol"/>
                          <a:cs typeface="Symbol"/>
                        </a:rPr>
                        <a:t>·</a:t>
                      </a:r>
                      <a:r>
                        <a:rPr lang="en-US" sz="2000" b="1" i="0" u="none" strike="noStrike" dirty="0" smtClean="0">
                          <a:solidFill>
                            <a:srgbClr val="0070C0"/>
                          </a:solidFill>
                          <a:latin typeface="Times New Roman"/>
                          <a:ea typeface="Symbol"/>
                          <a:cs typeface="Symbol"/>
                        </a:rPr>
                        <a:t>Preservation </a:t>
                      </a:r>
                      <a:r>
                        <a:rPr lang="en-US" sz="2000" b="1" i="0" u="none" strike="noStrike" dirty="0">
                          <a:solidFill>
                            <a:srgbClr val="0070C0"/>
                          </a:solidFill>
                          <a:latin typeface="Times New Roman"/>
                          <a:ea typeface="Symbol"/>
                          <a:cs typeface="Symbol"/>
                        </a:rPr>
                        <a:t>(existence, bequest and option value),</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r h="429490">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Biodiversity </a:t>
                      </a:r>
                      <a:r>
                        <a:rPr lang="en-US" sz="2000" b="1" i="0" u="none" strike="noStrike" dirty="0">
                          <a:solidFill>
                            <a:srgbClr val="0070C0"/>
                          </a:solidFill>
                          <a:latin typeface="Times New Roman"/>
                          <a:ea typeface="Symbol"/>
                          <a:cs typeface="Symbol"/>
                        </a:rPr>
                        <a:t>maintenance, </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c>
                  <a:txBody>
                    <a:bodyPr/>
                    <a:lstStyle/>
                    <a:p>
                      <a:pPr algn="just" fontAlgn="b"/>
                      <a:r>
                        <a:rPr lang="en-US" sz="2000" b="1" i="0" u="none" strike="noStrike" dirty="0">
                          <a:solidFill>
                            <a:srgbClr val="0070C0"/>
                          </a:solidFill>
                          <a:latin typeface="Symbol"/>
                          <a:ea typeface="Symbol"/>
                          <a:cs typeface="Symbol"/>
                        </a:rPr>
                        <a:t>·</a:t>
                      </a:r>
                      <a:r>
                        <a:rPr lang="en-US" sz="2000" b="1" i="0" u="none" strike="noStrike" dirty="0">
                          <a:solidFill>
                            <a:srgbClr val="0070C0"/>
                          </a:solidFill>
                          <a:latin typeface="Times New Roman"/>
                          <a:ea typeface="Symbol"/>
                          <a:cs typeface="Symbol"/>
                        </a:rPr>
                        <a:t>     </a:t>
                      </a:r>
                      <a:r>
                        <a:rPr lang="en-US" sz="2000" b="1" i="0" u="none" strike="noStrike" dirty="0" smtClean="0">
                          <a:solidFill>
                            <a:srgbClr val="0070C0"/>
                          </a:solidFill>
                          <a:latin typeface="Times New Roman"/>
                          <a:ea typeface="Symbol"/>
                          <a:cs typeface="Symbol"/>
                        </a:rPr>
                        <a:t>Science </a:t>
                      </a:r>
                      <a:r>
                        <a:rPr lang="en-US" sz="2000" b="1" i="0" u="none" strike="noStrike" dirty="0">
                          <a:solidFill>
                            <a:srgbClr val="0070C0"/>
                          </a:solidFill>
                          <a:latin typeface="Times New Roman"/>
                          <a:ea typeface="Symbol"/>
                          <a:cs typeface="Symbol"/>
                        </a:rPr>
                        <a:t>and education.</a:t>
                      </a:r>
                      <a:endParaRPr lang="en-US" sz="2000" b="1" i="0" u="none" strike="noStrike" dirty="0">
                        <a:solidFill>
                          <a:srgbClr val="0070C0"/>
                        </a:solidFill>
                        <a:latin typeface="Symbol"/>
                      </a:endParaRPr>
                    </a:p>
                  </a:txBody>
                  <a:tcPr marL="7389" marR="7389" marT="7389" marB="0" anchor="b">
                    <a:lnL>
                      <a:noFill/>
                    </a:lnL>
                    <a:lnR>
                      <a:noFill/>
                    </a:lnR>
                    <a:lnT>
                      <a:noFill/>
                    </a:lnT>
                    <a:lnB>
                      <a:noFill/>
                    </a:lnB>
                  </a:tcPr>
                </a:tc>
              </a:tr>
            </a:tbl>
          </a:graphicData>
        </a:graphic>
      </p:graphicFrame>
      <p:sp>
        <p:nvSpPr>
          <p:cNvPr id="7" name="TextBox 6"/>
          <p:cNvSpPr txBox="1"/>
          <p:nvPr/>
        </p:nvSpPr>
        <p:spPr>
          <a:xfrm>
            <a:off x="-785850" y="214290"/>
            <a:ext cx="10144196" cy="584775"/>
          </a:xfrm>
          <a:prstGeom prst="rect">
            <a:avLst/>
          </a:prstGeom>
          <a:noFill/>
        </p:spPr>
        <p:txBody>
          <a:bodyPr wrap="square" rtlCol="0">
            <a:spAutoFit/>
          </a:bodyPr>
          <a:lstStyle/>
          <a:p>
            <a:pPr algn="ctr"/>
            <a:r>
              <a:rPr lang="en-US" sz="3200" dirty="0" smtClean="0">
                <a:solidFill>
                  <a:srgbClr val="002060"/>
                </a:solidFill>
              </a:rPr>
              <a:t>Ecosystem Service Values</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Examples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chemeClr val="bg1"/>
                </a:solidFill>
              </a:rPr>
              <a:t>Paved over a forest to make a parking lot</a:t>
            </a:r>
          </a:p>
          <a:p>
            <a:r>
              <a:rPr lang="en-US" b="1" dirty="0" smtClean="0">
                <a:solidFill>
                  <a:schemeClr val="bg1"/>
                </a:solidFill>
              </a:rPr>
              <a:t>BP Oil Leaking into the Gulf of Mexico</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bwMode="auto">
          <a:xfrm>
            <a:off x="-1143040" y="0"/>
            <a:ext cx="11430080" cy="7000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5" name="Picture 4" descr="ecosystem service values figure.jpg"/>
          <p:cNvPicPr/>
          <p:nvPr/>
        </p:nvPicPr>
        <p:blipFill>
          <a:blip r:embed="rId3" cstate="print"/>
          <a:stretch>
            <a:fillRect/>
          </a:stretch>
        </p:blipFill>
        <p:spPr>
          <a:xfrm>
            <a:off x="0" y="357166"/>
            <a:ext cx="9144000" cy="59293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bwMode="auto">
          <a:xfrm>
            <a:off x="-1143040" y="0"/>
            <a:ext cx="11430080" cy="70723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7" name="Content Placeholder 6"/>
          <p:cNvGraphicFramePr>
            <a:graphicFrameLocks noGrp="1"/>
          </p:cNvGraphicFramePr>
          <p:nvPr>
            <p:ph idx="1"/>
          </p:nvPr>
        </p:nvGraphicFramePr>
        <p:xfrm>
          <a:off x="-357222" y="1142979"/>
          <a:ext cx="9501222" cy="5286420"/>
        </p:xfrm>
        <a:graphic>
          <a:graphicData uri="http://schemas.openxmlformats.org/drawingml/2006/table">
            <a:tbl>
              <a:tblPr/>
              <a:tblGrid>
                <a:gridCol w="9501222"/>
              </a:tblGrid>
              <a:tr h="528642">
                <a:tc>
                  <a:txBody>
                    <a:bodyPr/>
                    <a:lstStyle/>
                    <a:p>
                      <a:pPr algn="ctr" fontAlgn="b"/>
                      <a:r>
                        <a:rPr lang="en-US" sz="2800" b="1" i="0" u="none" strike="noStrike" dirty="0">
                          <a:solidFill>
                            <a:srgbClr val="0070C0"/>
                          </a:solidFill>
                          <a:latin typeface="Times New Roman"/>
                        </a:rPr>
                        <a:t>Market Values</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Contingent Valuation</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Travel Cost Method</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Choice Experiments</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Hedonic Pricing</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Benefit or Value Transfer</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Avoided Costs</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Replacement Costs</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Restoration Costs</a:t>
                      </a:r>
                    </a:p>
                  </a:txBody>
                  <a:tcPr marL="7620" marR="7620" marT="7620" marB="0" anchor="b">
                    <a:lnL>
                      <a:noFill/>
                    </a:lnL>
                    <a:lnR>
                      <a:noFill/>
                    </a:lnR>
                    <a:lnT>
                      <a:noFill/>
                    </a:lnT>
                    <a:lnB>
                      <a:noFill/>
                    </a:lnB>
                  </a:tcPr>
                </a:tc>
              </a:tr>
              <a:tr h="528642">
                <a:tc>
                  <a:txBody>
                    <a:bodyPr/>
                    <a:lstStyle/>
                    <a:p>
                      <a:pPr algn="ctr" fontAlgn="b"/>
                      <a:r>
                        <a:rPr lang="en-US" sz="2800" b="1" i="0" u="none" strike="noStrike" dirty="0">
                          <a:solidFill>
                            <a:srgbClr val="0070C0"/>
                          </a:solidFill>
                          <a:latin typeface="Times New Roman"/>
                        </a:rPr>
                        <a:t>Factor Income</a:t>
                      </a:r>
                    </a:p>
                  </a:txBody>
                  <a:tcPr marL="7620" marR="7620" marT="7620" marB="0" anchor="b">
                    <a:lnL>
                      <a:noFill/>
                    </a:lnL>
                    <a:lnR>
                      <a:noFill/>
                    </a:lnR>
                    <a:lnT>
                      <a:noFill/>
                    </a:lnT>
                    <a:lnB>
                      <a:noFill/>
                    </a:lnB>
                  </a:tcPr>
                </a:tc>
              </a:tr>
            </a:tbl>
          </a:graphicData>
        </a:graphic>
      </p:graphicFrame>
      <p:sp>
        <p:nvSpPr>
          <p:cNvPr id="8" name="TextBox 7"/>
          <p:cNvSpPr txBox="1"/>
          <p:nvPr/>
        </p:nvSpPr>
        <p:spPr>
          <a:xfrm>
            <a:off x="-357222" y="285728"/>
            <a:ext cx="9501222" cy="584775"/>
          </a:xfrm>
          <a:prstGeom prst="rect">
            <a:avLst/>
          </a:prstGeom>
          <a:noFill/>
        </p:spPr>
        <p:txBody>
          <a:bodyPr wrap="square" rtlCol="0">
            <a:spAutoFit/>
          </a:bodyPr>
          <a:lstStyle/>
          <a:p>
            <a:pPr algn="ctr"/>
            <a:r>
              <a:rPr lang="en-US" sz="3200" dirty="0" smtClean="0">
                <a:solidFill>
                  <a:srgbClr val="002060"/>
                </a:solidFill>
                <a:latin typeface="Times New Roman" pitchFamily="18" charset="0"/>
                <a:cs typeface="Times New Roman" pitchFamily="18" charset="0"/>
              </a:rPr>
              <a:t>Valuation Tools</a:t>
            </a:r>
            <a:endParaRPr lang="en-US"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bwMode="auto">
          <a:xfrm>
            <a:off x="-1143040" y="0"/>
            <a:ext cx="11430080" cy="7000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5" name="Picture 4" descr="ecosystem service value methods figure.jpg"/>
          <p:cNvPicPr/>
          <p:nvPr/>
        </p:nvPicPr>
        <p:blipFill>
          <a:blip r:embed="rId3" cstate="print"/>
          <a:stretch>
            <a:fillRect/>
          </a:stretch>
        </p:blipFill>
        <p:spPr>
          <a:xfrm>
            <a:off x="0" y="857232"/>
            <a:ext cx="9144000" cy="56436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622</Words>
  <Application>Microsoft Office PowerPoint</Application>
  <PresentationFormat>On-screen Show (4:3)</PresentationFormat>
  <Paragraphs>150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Working Towards an Ecosystem Service Valuation Standardization</vt:lpstr>
      <vt:lpstr>OUTLINE</vt:lpstr>
      <vt:lpstr>Goal</vt:lpstr>
      <vt:lpstr>Introduction</vt:lpstr>
      <vt:lpstr>Slide 5</vt:lpstr>
      <vt:lpstr>Examples</vt:lpstr>
      <vt:lpstr>Slide 7</vt:lpstr>
      <vt:lpstr>Slide 8</vt:lpstr>
      <vt:lpstr>Slide 9</vt:lpstr>
      <vt:lpstr>Ecosystem Service Valuation Literature Review Overview</vt:lpstr>
      <vt:lpstr>Previous Studies:   3 or more ecosystem service values  and more than one valuation method</vt:lpstr>
      <vt:lpstr>Example for Considering How to Conduct your Own Study</vt:lpstr>
      <vt:lpstr>Sevilleta Ecosystem Types</vt:lpstr>
      <vt:lpstr>Cattle Grazing Land</vt:lpstr>
      <vt:lpstr>Plan of Attack:</vt:lpstr>
      <vt:lpstr>Slide 16</vt:lpstr>
      <vt:lpstr>Slide 17</vt:lpstr>
      <vt:lpstr>Slide 18</vt:lpstr>
      <vt:lpstr>Slide 19</vt:lpstr>
      <vt:lpstr>Slide 20</vt:lpstr>
      <vt:lpstr>Conclusions</vt:lpstr>
      <vt:lpstr>Thank you !</vt:lpstr>
    </vt:vector>
  </TitlesOfParts>
  <Company>University of Waikato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Waikato Management School</dc:creator>
  <cp:lastModifiedBy>Pam</cp:lastModifiedBy>
  <cp:revision>89</cp:revision>
  <dcterms:created xsi:type="dcterms:W3CDTF">2006-09-21T23:05:42Z</dcterms:created>
  <dcterms:modified xsi:type="dcterms:W3CDTF">2010-05-23T22:40:21Z</dcterms:modified>
</cp:coreProperties>
</file>