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306" r:id="rId2"/>
    <p:sldId id="257" r:id="rId3"/>
    <p:sldId id="286" r:id="rId4"/>
    <p:sldId id="287" r:id="rId5"/>
    <p:sldId id="279" r:id="rId6"/>
    <p:sldId id="310" r:id="rId7"/>
    <p:sldId id="349" r:id="rId8"/>
    <p:sldId id="311" r:id="rId9"/>
    <p:sldId id="313" r:id="rId10"/>
    <p:sldId id="315" r:id="rId11"/>
    <p:sldId id="316" r:id="rId12"/>
    <p:sldId id="281" r:id="rId13"/>
    <p:sldId id="343" r:id="rId14"/>
    <p:sldId id="321" r:id="rId15"/>
    <p:sldId id="322" r:id="rId16"/>
    <p:sldId id="323" r:id="rId17"/>
    <p:sldId id="290" r:id="rId18"/>
    <p:sldId id="293" r:id="rId19"/>
    <p:sldId id="294" r:id="rId20"/>
    <p:sldId id="341" r:id="rId21"/>
    <p:sldId id="296" r:id="rId22"/>
    <p:sldId id="298" r:id="rId23"/>
    <p:sldId id="345" r:id="rId24"/>
    <p:sldId id="346" r:id="rId25"/>
    <p:sldId id="297" r:id="rId26"/>
    <p:sldId id="344" r:id="rId27"/>
    <p:sldId id="299" r:id="rId28"/>
    <p:sldId id="300" r:id="rId29"/>
    <p:sldId id="347" r:id="rId30"/>
    <p:sldId id="301" r:id="rId31"/>
    <p:sldId id="303" r:id="rId32"/>
    <p:sldId id="304" r:id="rId33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1" autoAdjust="0"/>
    <p:restoredTop sz="92228" autoAdjust="0"/>
  </p:normalViewPr>
  <p:slideViewPr>
    <p:cSldViewPr>
      <p:cViewPr varScale="1">
        <p:scale>
          <a:sx n="79" d="100"/>
          <a:sy n="79" d="100"/>
        </p:scale>
        <p:origin x="-124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aval\2009%20Pam%20CO\matt%20roskruge\final%20birddata%2025%20may%2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800"/>
            </a:pPr>
            <a:r>
              <a:rPr lang="en-US" sz="1800" dirty="0"/>
              <a:t>Percentage of Yes Votes by Bid Amount</a:t>
            </a:r>
          </a:p>
        </c:rich>
      </c:tx>
      <c:layout>
        <c:manualLayout>
          <c:xMode val="edge"/>
          <c:yMode val="edge"/>
          <c:x val="0.24041453834664187"/>
          <c:y val="1.1111811023622111E-3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Sheet4!$K$4</c:f>
              <c:strCache>
                <c:ptCount val="1"/>
                <c:pt idx="0">
                  <c:v>Percentage of Yes Votes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en-US" sz="1600" b="1"/>
                </a:pPr>
                <a:endParaRPr lang="en-US"/>
              </a:p>
            </c:txPr>
            <c:showVal val="1"/>
          </c:dLbls>
          <c:cat>
            <c:numRef>
              <c:f>Sheet4!$J$5:$J$11</c:f>
              <c:numCache>
                <c:formatCode>"$"#,##0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500</c:v>
                </c:pt>
              </c:numCache>
            </c:numRef>
          </c:cat>
          <c:val>
            <c:numRef>
              <c:f>Sheet4!$K$5:$K$11</c:f>
              <c:numCache>
                <c:formatCode>0.00%</c:formatCode>
                <c:ptCount val="7"/>
                <c:pt idx="0">
                  <c:v>1</c:v>
                </c:pt>
                <c:pt idx="1">
                  <c:v>0.93548387096773888</c:v>
                </c:pt>
                <c:pt idx="2">
                  <c:v>0.96774193548387999</c:v>
                </c:pt>
                <c:pt idx="3">
                  <c:v>0.87096774193548387</c:v>
                </c:pt>
                <c:pt idx="4">
                  <c:v>0.54838709677419362</c:v>
                </c:pt>
                <c:pt idx="5">
                  <c:v>0.25806451612903231</c:v>
                </c:pt>
                <c:pt idx="6">
                  <c:v>4.7619047619047714E-2</c:v>
                </c:pt>
              </c:numCache>
            </c:numRef>
          </c:val>
        </c:ser>
        <c:axId val="48972544"/>
        <c:axId val="48974080"/>
      </c:barChart>
      <c:catAx>
        <c:axId val="48972544"/>
        <c:scaling>
          <c:orientation val="minMax"/>
        </c:scaling>
        <c:axPos val="b"/>
        <c:numFmt formatCode="&quot;$&quot;#,##0" sourceLinked="1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48974080"/>
        <c:crosses val="autoZero"/>
        <c:auto val="1"/>
        <c:lblAlgn val="ctr"/>
        <c:lblOffset val="100"/>
      </c:catAx>
      <c:valAx>
        <c:axId val="48974080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48972544"/>
        <c:crosses val="autoZero"/>
        <c:crossBetween val="between"/>
        <c:minorUnit val="2.0000000000000052E-2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A03B2F8-3BF7-4801-95C8-ECCCBEB55C9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627F4-9A91-44DA-A762-EDE7F9DB1C1F}" type="datetimeFigureOut">
              <a:rPr lang="en-US" smtClean="0"/>
              <a:pPr/>
              <a:t>5/23/2010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FF1FB-0187-4113-8DA7-4480B97F5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BFBBD-8EF2-4939-84A5-02AD913B4E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17</a:t>
            </a:fld>
            <a:endParaRPr lang="en-N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18</a:t>
            </a:fld>
            <a:endParaRPr lang="en-N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19</a:t>
            </a:fld>
            <a:endParaRPr lang="en-N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21</a:t>
            </a:fld>
            <a:endParaRPr lang="en-N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22</a:t>
            </a:fld>
            <a:endParaRPr lang="en-N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25</a:t>
            </a:fld>
            <a:endParaRPr lang="en-N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27</a:t>
            </a:fld>
            <a:endParaRPr lang="en-N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28</a:t>
            </a:fld>
            <a:endParaRPr lang="en-N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30</a:t>
            </a:fld>
            <a:endParaRPr lang="en-NZ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31</a:t>
            </a:fld>
            <a:endParaRPr lang="en-NZ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34BD-AF9A-43D2-93CA-E466CE718E63}" type="slidenum">
              <a:rPr lang="en-NZ" smtClean="0"/>
              <a:pPr>
                <a:defRPr/>
              </a:pPr>
              <a:t>32</a:t>
            </a:fld>
            <a:endParaRPr lang="en-N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F1FB-0187-4113-8DA7-4480B97F5FB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068B5-BF7D-4EA3-A7B0-98ACD38129E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3D0A-B9CF-41EB-8DC0-650DD5DD5F9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AFB836-8F4C-4284-88AA-479C964583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BD9F-BE04-4D10-8761-8FBB9757C1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28A-606E-4482-86A7-CE561FA8D34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9B9D8E-AB6F-4F33-8D38-49AA0E08F54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1A69B8-4AD8-462E-83E4-71C8473E0D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987F-E278-487D-819B-F4F40C96F2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38B7-2536-410A-BF7C-55AB6CAD5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16AC-5017-439C-A5C4-1660D65062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DE59-D676-4A12-A2ED-BB1CFB23E54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8A7-8912-42D3-8699-10E577B7B32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6C6DFA-C209-46D6-ADCF-74D282CA5E7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80E56-1FB1-4287-AE02-497A3C28BA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2207C9-6E57-437F-A6C5-6C70DA9301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71942"/>
            <a:ext cx="8786812" cy="12144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Valuing New Zealand Native Bird Existence for Conservation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Pamela Kaval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Roskruge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Economics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Waikato Management School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Hamilton, New Zealand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5572125"/>
            <a:ext cx="8928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thank the University of Waikato Summer Research Scholarship programme </a:t>
            </a:r>
            <a:r>
              <a:rPr lang="en-N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partially 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funding this project. We would also like to </a:t>
            </a:r>
            <a:endParaRPr lang="en-N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Waikato Management </a:t>
            </a:r>
            <a:r>
              <a:rPr lang="en-N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School.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    Pest </a:t>
            </a:r>
            <a:r>
              <a:rPr lang="en-GB" b="1" dirty="0">
                <a:solidFill>
                  <a:srgbClr val="FFFF00"/>
                </a:solidFill>
              </a:rPr>
              <a:t>Species (Invasive Species)</a:t>
            </a:r>
          </a:p>
        </p:txBody>
      </p:sp>
      <p:pic>
        <p:nvPicPr>
          <p:cNvPr id="208900" name="Picture 4" descr="PossumSid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962400" cy="2890838"/>
          </a:xfrm>
          <a:prstGeom prst="rect">
            <a:avLst/>
          </a:prstGeom>
          <a:noFill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214546" y="5643578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FFC000"/>
                </a:solidFill>
              </a:rPr>
              <a:t>Possum from Australia</a:t>
            </a:r>
          </a:p>
        </p:txBody>
      </p:sp>
      <p:pic>
        <p:nvPicPr>
          <p:cNvPr id="208903" name="Picture 7" descr="possum on laceb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90800"/>
            <a:ext cx="44958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   Pest </a:t>
            </a:r>
            <a:r>
              <a:rPr lang="en-GB" b="1" dirty="0">
                <a:solidFill>
                  <a:srgbClr val="FFFF00"/>
                </a:solidFill>
              </a:rPr>
              <a:t>Species (Invasive Species)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286000" y="5943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FFFFFF"/>
                </a:solidFill>
              </a:rPr>
              <a:t>Rat Attacking Fantail Nest</a:t>
            </a:r>
          </a:p>
        </p:txBody>
      </p:sp>
      <p:pic>
        <p:nvPicPr>
          <p:cNvPr id="209925" name="Picture 5" descr="ratattackfantailn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6388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FFC000"/>
                </a:solidFill>
              </a:rPr>
              <a:t>Created in 1992, U.N. Rio Conference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In 2000, New Zealand came up with their “biodiversity strategy”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One strategy:  protect native species on public and private lands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Private land is important to focus on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A great deal of land is owned by farmers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Biodiversity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Maungatautari Mainland Island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manga1 mt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791" y="1643050"/>
            <a:ext cx="8409273" cy="44291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map mau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4800"/>
            <a:ext cx="7086600" cy="6226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1430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The Fence</a:t>
            </a:r>
          </a:p>
        </p:txBody>
      </p:sp>
      <p:pic>
        <p:nvPicPr>
          <p:cNvPr id="200711" name="Picture 7" descr="fen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General Info About the Park</a:t>
            </a:r>
          </a:p>
        </p:txBody>
      </p:sp>
      <p:graphicFrame>
        <p:nvGraphicFramePr>
          <p:cNvPr id="184354" name="Group 34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219456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Fence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Park 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3400 hectares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Cost for fencing and first 5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FF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$18 million NZ$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FF9900"/>
                </a:solidFill>
              </a:rPr>
              <a:t>Fahy and Kerr’s (1991) study on Albatross</a:t>
            </a:r>
          </a:p>
          <a:p>
            <a:r>
              <a:rPr lang="en-NZ" b="1" dirty="0" smtClean="0">
                <a:solidFill>
                  <a:srgbClr val="FF9900"/>
                </a:solidFill>
              </a:rPr>
              <a:t>Mortimer, Sharp and Craig’s (1996) study on offshore islands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Previous economic NZ bird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Telephone survey questionnaire</a:t>
            </a:r>
          </a:p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Survey contained 13 items, lasting around 5-10min. Calls placed during evenings and weekends.</a:t>
            </a:r>
          </a:p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Questions</a:t>
            </a:r>
          </a:p>
          <a:p>
            <a:pPr lvl="1" eaLnBrk="1" hangingPunct="1"/>
            <a:r>
              <a:rPr lang="en-NZ" b="1" dirty="0" smtClean="0">
                <a:solidFill>
                  <a:srgbClr val="FF9900"/>
                </a:solidFill>
              </a:rPr>
              <a:t>Knowledge of birdlife and conservation in Waikato</a:t>
            </a:r>
          </a:p>
          <a:p>
            <a:pPr lvl="1" eaLnBrk="1" hangingPunct="1"/>
            <a:r>
              <a:rPr lang="en-NZ" b="1" dirty="0" smtClean="0">
                <a:solidFill>
                  <a:srgbClr val="FF9900"/>
                </a:solidFill>
              </a:rPr>
              <a:t>Well-being and opinions towards birdlife</a:t>
            </a:r>
          </a:p>
          <a:p>
            <a:pPr lvl="1" eaLnBrk="1" hangingPunct="1"/>
            <a:r>
              <a:rPr lang="en-NZ" b="1" dirty="0" smtClean="0">
                <a:solidFill>
                  <a:srgbClr val="FF9900"/>
                </a:solidFill>
              </a:rPr>
              <a:t>Hypothetical question on Willingness to pay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000625"/>
          </a:xfrm>
        </p:spPr>
        <p:txBody>
          <a:bodyPr/>
          <a:lstStyle/>
          <a:p>
            <a:pPr eaLnBrk="1" hangingPunct="1"/>
            <a:endParaRPr lang="en-NZ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Phone Survey Response 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7" y="1428737"/>
          <a:ext cx="8358247" cy="487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853"/>
                <a:gridCol w="2864197"/>
                <a:gridCol w="2864197"/>
              </a:tblGrid>
              <a:tr h="1870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Survey Sample Statistics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 Number of Residents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Percentage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242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Agreed to Participate/Answered the Phone Call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200/309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64.72%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5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Completed survey/ Agreed to Participate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200/200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Arial"/>
                        </a:rPr>
                        <a:t>100.00%</a:t>
                      </a:r>
                      <a:endParaRPr lang="en-US" sz="24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NZ" sz="3200" b="1" dirty="0">
                <a:solidFill>
                  <a:srgbClr val="FFC000"/>
                </a:solidFill>
              </a:rPr>
              <a:t>Goal</a:t>
            </a:r>
          </a:p>
          <a:p>
            <a:pPr>
              <a:lnSpc>
                <a:spcPct val="90000"/>
              </a:lnSpc>
            </a:pPr>
            <a:r>
              <a:rPr lang="en-NZ" sz="3200" b="1" dirty="0">
                <a:solidFill>
                  <a:srgbClr val="FFC000"/>
                </a:solidFill>
              </a:rPr>
              <a:t>Introduction</a:t>
            </a:r>
          </a:p>
          <a:p>
            <a:pPr>
              <a:lnSpc>
                <a:spcPct val="90000"/>
              </a:lnSpc>
            </a:pPr>
            <a:r>
              <a:rPr lang="en-NZ" sz="3200" b="1" dirty="0" smtClean="0">
                <a:solidFill>
                  <a:srgbClr val="FFC000"/>
                </a:solidFill>
              </a:rPr>
              <a:t>Methodology</a:t>
            </a:r>
          </a:p>
          <a:p>
            <a:pPr lvl="1">
              <a:lnSpc>
                <a:spcPct val="90000"/>
              </a:lnSpc>
            </a:pPr>
            <a:r>
              <a:rPr lang="en-NZ" sz="3000" b="1" dirty="0" smtClean="0">
                <a:solidFill>
                  <a:schemeClr val="tx1"/>
                </a:solidFill>
              </a:rPr>
              <a:t>Phone Survey</a:t>
            </a:r>
          </a:p>
          <a:p>
            <a:pPr lvl="1">
              <a:lnSpc>
                <a:spcPct val="90000"/>
              </a:lnSpc>
            </a:pPr>
            <a:r>
              <a:rPr lang="en-NZ" sz="3000" b="1" dirty="0" smtClean="0">
                <a:solidFill>
                  <a:schemeClr val="tx1"/>
                </a:solidFill>
              </a:rPr>
              <a:t>Survey Results</a:t>
            </a:r>
            <a:endParaRPr lang="en-NZ" sz="3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NZ" sz="3200" b="1" dirty="0" smtClean="0">
                <a:solidFill>
                  <a:srgbClr val="FFC000"/>
                </a:solidFill>
              </a:rPr>
              <a:t>Conclusions</a:t>
            </a:r>
            <a:endParaRPr lang="en-NZ" sz="32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b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FF00"/>
                </a:solidFill>
              </a:rPr>
              <a:t>OUTLINE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Percentage of rural and urban respondents vs. region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55330" name="Chart 5"/>
          <p:cNvPicPr>
            <a:picLocks noChangeArrowheads="1"/>
          </p:cNvPicPr>
          <p:nvPr/>
        </p:nvPicPr>
        <p:blipFill>
          <a:blip r:embed="rId3" cstate="print"/>
          <a:srcRect b="-76"/>
          <a:stretch>
            <a:fillRect/>
          </a:stretch>
        </p:blipFill>
        <p:spPr bwMode="auto">
          <a:xfrm>
            <a:off x="428596" y="1500174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1214438"/>
          </a:xfrm>
        </p:spPr>
        <p:txBody>
          <a:bodyPr>
            <a:normAutofit/>
          </a:bodyPr>
          <a:lstStyle/>
          <a:p>
            <a:pPr eaLnBrk="1" hangingPunct="1"/>
            <a:r>
              <a:rPr lang="en-NZ" sz="2800" b="1" dirty="0" smtClean="0">
                <a:solidFill>
                  <a:srgbClr val="FFC000"/>
                </a:solidFill>
              </a:rPr>
              <a:t>97% enjoyed having birdlife in their local area</a:t>
            </a:r>
          </a:p>
          <a:p>
            <a:pPr eaLnBrk="1" hangingPunct="1"/>
            <a:r>
              <a:rPr lang="en-NZ" sz="2800" b="1" dirty="0" smtClean="0">
                <a:solidFill>
                  <a:srgbClr val="FFC000"/>
                </a:solidFill>
              </a:rPr>
              <a:t>99% provided reasons for why they enjoy birds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0063" y="-142875"/>
            <a:ext cx="8229600" cy="1143000"/>
          </a:xfrm>
        </p:spPr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Attitudes to Birdlife</a:t>
            </a:r>
          </a:p>
        </p:txBody>
      </p:sp>
      <p:pic>
        <p:nvPicPr>
          <p:cNvPr id="10244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928813"/>
            <a:ext cx="678656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dirty="0" smtClean="0"/>
              <a:t>79% of respondents indicated they would be happier with more birds in their local area</a:t>
            </a:r>
          </a:p>
          <a:p>
            <a:pPr eaLnBrk="1" hangingPunct="1"/>
            <a:r>
              <a:rPr lang="en-NZ" dirty="0" smtClean="0"/>
              <a:t>Of these, 41.5% would like a greater number and variety, 58.5 a greater variety only and 0% a greater number only.</a:t>
            </a:r>
          </a:p>
          <a:p>
            <a:pPr eaLnBrk="1" hangingPunct="1"/>
            <a:r>
              <a:rPr lang="en-NZ" dirty="0" smtClean="0"/>
              <a:t>Participant indicated they would be happier if there were more birds in their area.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Wellbeing</a:t>
            </a:r>
          </a:p>
        </p:txBody>
      </p:sp>
      <p:pic>
        <p:nvPicPr>
          <p:cNvPr id="296961" name="Ch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7378" name="Chart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02" name="Chart 1"/>
          <p:cNvPicPr>
            <a:picLocks noChangeArrowheads="1"/>
          </p:cNvPicPr>
          <p:nvPr/>
        </p:nvPicPr>
        <p:blipFill>
          <a:blip r:embed="rId3" cstate="print"/>
          <a:srcRect b="-61"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NZ" dirty="0" smtClean="0"/>
          </a:p>
        </p:txBody>
      </p:sp>
      <p:pic>
        <p:nvPicPr>
          <p:cNvPr id="299009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Well-Being</a:t>
            </a:r>
            <a:endParaRPr lang="en-US" dirty="0"/>
          </a:p>
        </p:txBody>
      </p:sp>
      <p:pic>
        <p:nvPicPr>
          <p:cNvPr id="356354" name="Chart 3"/>
          <p:cNvPicPr>
            <a:picLocks noChangeArrowheads="1"/>
          </p:cNvPicPr>
          <p:nvPr/>
        </p:nvPicPr>
        <p:blipFill>
          <a:blip r:embed="rId3" cstate="print"/>
          <a:srcRect b="-76"/>
          <a:stretch>
            <a:fillRect/>
          </a:stretch>
        </p:blipFill>
        <p:spPr bwMode="auto">
          <a:xfrm>
            <a:off x="285720" y="642918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Dichotomous choice Contingent Valuation Method question</a:t>
            </a:r>
          </a:p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Question</a:t>
            </a:r>
          </a:p>
          <a:p>
            <a:pPr lvl="1" indent="0" algn="just" eaLnBrk="1" hangingPunct="1">
              <a:buFont typeface="Arial" charset="0"/>
              <a:buNone/>
            </a:pPr>
            <a:r>
              <a:rPr lang="en-NZ" b="1" dirty="0" smtClean="0">
                <a:solidFill>
                  <a:schemeClr val="tx1"/>
                </a:solidFill>
              </a:rPr>
              <a:t>“If part of your rates were dedicated to supporting a programme to increase native bird populations or reintroduce birds into the Waikato region, would you be willing to pay an additional $___ in your annual rates? Please note all funding would go towards this program and not administrative fees”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Willingness to pay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Valuation results</a:t>
            </a:r>
          </a:p>
        </p:txBody>
      </p:sp>
      <p:sp>
        <p:nvSpPr>
          <p:cNvPr id="14391" name="TextBox 4"/>
          <p:cNvSpPr txBox="1">
            <a:spLocks noChangeArrowheads="1"/>
          </p:cNvSpPr>
          <p:nvPr/>
        </p:nvSpPr>
        <p:spPr bwMode="auto">
          <a:xfrm flipH="1">
            <a:off x="0" y="1285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2800" dirty="0"/>
              <a:t>‘Yes’ responses by bid amount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42910" y="1928802"/>
          <a:ext cx="778674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2285992"/>
          <a:ext cx="8501121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24407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NZ" sz="24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Conservative Estimate (Annual Value per Household) </a:t>
                      </a:r>
                      <a:endParaRPr lang="en-US" sz="24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NZ" sz="24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Value of Conservation for all Households in the Waikato Region	</a:t>
                      </a:r>
                      <a:endParaRPr kumimoji="0" lang="en-US" sz="2400" b="1" u="non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4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8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Willingness-to-Pay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$95.65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N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$13,231,551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Willingness to Pay Estimates for Bird Conservation Programmes in the Waikato Region of New Zealand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To </a:t>
            </a:r>
            <a:r>
              <a:rPr lang="en-GB" sz="3200" b="1" dirty="0" smtClean="0">
                <a:solidFill>
                  <a:srgbClr val="FFC000"/>
                </a:solidFill>
              </a:rPr>
              <a:t>determine </a:t>
            </a:r>
            <a:r>
              <a:rPr lang="en-GB" sz="3200" b="1" dirty="0">
                <a:solidFill>
                  <a:srgbClr val="FFC000"/>
                </a:solidFill>
              </a:rPr>
              <a:t>if native </a:t>
            </a:r>
            <a:r>
              <a:rPr lang="en-GB" sz="3200" b="1" dirty="0" smtClean="0">
                <a:solidFill>
                  <a:srgbClr val="FFC000"/>
                </a:solidFill>
              </a:rPr>
              <a:t>bird conservation was important to Waikato residents</a:t>
            </a:r>
          </a:p>
          <a:p>
            <a:r>
              <a:rPr lang="en-GB" sz="3200" b="1" dirty="0" smtClean="0">
                <a:solidFill>
                  <a:srgbClr val="FFC000"/>
                </a:solidFill>
              </a:rPr>
              <a:t>To determine the characteristics of birds that are important to people</a:t>
            </a:r>
            <a:endParaRPr lang="en-GB" sz="3200" b="1" dirty="0">
              <a:solidFill>
                <a:srgbClr val="FFC000"/>
              </a:solidFill>
            </a:endParaRPr>
          </a:p>
          <a:p>
            <a:r>
              <a:rPr lang="en-GB" sz="3200" b="1" dirty="0">
                <a:solidFill>
                  <a:srgbClr val="FFC000"/>
                </a:solidFill>
              </a:rPr>
              <a:t>To </a:t>
            </a:r>
            <a:r>
              <a:rPr lang="en-GB" sz="3200" b="1" dirty="0" smtClean="0">
                <a:solidFill>
                  <a:srgbClr val="FFC000"/>
                </a:solidFill>
              </a:rPr>
              <a:t>determine the value of native bird conservation</a:t>
            </a:r>
          </a:p>
          <a:p>
            <a:pPr>
              <a:buNone/>
            </a:pPr>
            <a:endParaRPr lang="en-GB" b="1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928802"/>
          <a:ext cx="7786742" cy="3721256"/>
        </p:xfrm>
        <a:graphic>
          <a:graphicData uri="http://schemas.openxmlformats.org/drawingml/2006/table">
            <a:tbl>
              <a:tblPr/>
              <a:tblGrid>
                <a:gridCol w="3629734"/>
                <a:gridCol w="1984926"/>
                <a:gridCol w="2172082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Variable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Coefficient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Std. Error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0.0228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0.8616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BID AMOUNT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-0.0218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0.0035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AGE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0.5181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0.2881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INCOME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0.9755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0.3330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 smtClean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EUROPEAN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0.9870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0.5712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MORE HAPPY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0.9937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0.5731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rgbClr val="FF99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FEMALE*</a:t>
                      </a:r>
                      <a:endParaRPr lang="en-US" sz="2400" b="1" dirty="0">
                        <a:solidFill>
                          <a:srgbClr val="FF9900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-0.7742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3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0.5274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0817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Logit results of the probability of supporting a programme for native bird conservation in the Waikato Region of New Zealand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578645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N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*Not significant at the 90% level. All other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variables significant at the 99% level.</a:t>
            </a:r>
            <a:r>
              <a:rPr kumimoji="0" lang="en-N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NZ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Native bird populations are valued by residents, and contribute to their well-being. </a:t>
            </a:r>
          </a:p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Respondents are willing to pay an annual fee in their rates (taxes) for bird conservation programs</a:t>
            </a:r>
          </a:p>
          <a:p>
            <a:pPr eaLnBrk="1" hangingPunct="1"/>
            <a:r>
              <a:rPr lang="en-NZ" b="1" dirty="0" smtClean="0">
                <a:solidFill>
                  <a:srgbClr val="FF9900"/>
                </a:solidFill>
              </a:rPr>
              <a:t>Emphasis on protecting native species, and maintaining variety rather than increasing overall populations</a:t>
            </a:r>
          </a:p>
          <a:p>
            <a:pPr eaLnBrk="1" hangingPunct="1">
              <a:buNone/>
            </a:pPr>
            <a:endParaRPr lang="en-NZ" dirty="0" smtClean="0"/>
          </a:p>
          <a:p>
            <a:pPr eaLnBrk="1" hangingPunct="1">
              <a:buNone/>
            </a:pPr>
            <a:endParaRPr lang="en-NZ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>
                <a:solidFill>
                  <a:srgbClr val="FFFF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		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Contact Details: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Pamela Kaval</a:t>
            </a: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pam98k@yahoo.com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new-zealand-map-l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525" y="0"/>
            <a:ext cx="6213475" cy="68580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4537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FFFF66"/>
                </a:solidFill>
              </a:rPr>
              <a:t>New Zealand</a:t>
            </a:r>
          </a:p>
          <a:p>
            <a:pPr algn="ctr">
              <a:spcBef>
                <a:spcPct val="50000"/>
              </a:spcBef>
            </a:pPr>
            <a:endParaRPr lang="en-GB" sz="36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FFFF66"/>
                </a:solidFill>
              </a:rPr>
              <a:t>Aotearoa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One of last places on earth settled by </a:t>
            </a:r>
            <a:r>
              <a:rPr lang="en-GB" b="1" dirty="0" smtClean="0">
                <a:solidFill>
                  <a:srgbClr val="FFC000"/>
                </a:solidFill>
              </a:rPr>
              <a:t>humans (1300’s)</a:t>
            </a:r>
            <a:endParaRPr lang="en-GB" b="1" dirty="0">
              <a:solidFill>
                <a:srgbClr val="FFC000"/>
              </a:solidFill>
            </a:endParaRPr>
          </a:p>
          <a:p>
            <a:r>
              <a:rPr lang="en-GB" b="1" dirty="0" smtClean="0">
                <a:solidFill>
                  <a:srgbClr val="FFC000"/>
                </a:solidFill>
              </a:rPr>
              <a:t>Biodiversity destruction by 1600: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1/3 forested land replaced by grassland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Hunting and loss of habitat to over 23 bird species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Today:</a:t>
            </a:r>
            <a:endParaRPr lang="en-GB" b="1" dirty="0">
              <a:solidFill>
                <a:srgbClr val="FFC000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26% of the original bird species are extinct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42% of those left are threatened with extinction</a:t>
            </a:r>
          </a:p>
          <a:p>
            <a:pPr lvl="1"/>
            <a:endParaRPr lang="en-GB" dirty="0"/>
          </a:p>
          <a:p>
            <a:pPr>
              <a:buFont typeface="Webdings" pitchFamily="18" charset="2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New Zealand</a:t>
            </a:r>
            <a:r>
              <a:rPr lang="en-GB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NZ" sz="3600" b="1" smtClean="0">
                <a:solidFill>
                  <a:srgbClr val="FFFF00"/>
                </a:solidFill>
              </a:rPr>
              <a:t>Remaining areas of indigenous forest</a:t>
            </a:r>
            <a:br>
              <a:rPr lang="en-NZ" sz="3600" b="1" smtClean="0">
                <a:solidFill>
                  <a:srgbClr val="FFFF00"/>
                </a:solidFill>
              </a:rPr>
            </a:br>
            <a:r>
              <a:rPr lang="en-NZ" sz="3600" b="1" smtClean="0">
                <a:solidFill>
                  <a:srgbClr val="FFFF00"/>
                </a:solidFill>
              </a:rPr>
              <a:t> (2000-2005)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71600"/>
            <a:ext cx="8520112" cy="360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NZ" b="1" smtClean="0">
                <a:solidFill>
                  <a:schemeClr val="bg1"/>
                </a:solidFill>
              </a:rPr>
              <a:t>Landcare Research, ecosat series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1916113"/>
            <a:ext cx="35226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16113"/>
            <a:ext cx="3013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haast eagle mo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228600"/>
            <a:ext cx="4621213" cy="6324600"/>
          </a:xfrm>
          <a:noFill/>
          <a:ln/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GB" b="1" dirty="0">
                <a:solidFill>
                  <a:srgbClr val="FFFF66"/>
                </a:solidFill>
              </a:rPr>
              <a:t>Species lost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3733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FF9900"/>
                </a:solidFill>
              </a:rPr>
              <a:t>Haast Eagle </a:t>
            </a:r>
          </a:p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FF9900"/>
                </a:solidFill>
              </a:rPr>
              <a:t>and </a:t>
            </a:r>
          </a:p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FF9900"/>
                </a:solidFill>
              </a:rPr>
              <a:t>Moa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EFE18"/>
                </a:solidFill>
              </a:rPr>
              <a:t>Species nearing extinction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286000" y="57912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FFFFFF"/>
                </a:solidFill>
              </a:rPr>
              <a:t>Kiwi</a:t>
            </a:r>
          </a:p>
        </p:txBody>
      </p:sp>
      <p:pic>
        <p:nvPicPr>
          <p:cNvPr id="206853" name="Picture 5" descr="nzki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50950"/>
            <a:ext cx="7162800" cy="454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874</TotalTime>
  <Words>705</Words>
  <Application>Microsoft Office PowerPoint</Application>
  <PresentationFormat>On-screen Show (4:3)</PresentationFormat>
  <Paragraphs>169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Valuing New Zealand Native Bird Existence for Conservation  Dr. Pamela Kaval Matthew Roskruge  Department of Economics Waikato Management School Hamilton, New Zealand</vt:lpstr>
      <vt:lpstr>OUTLINE</vt:lpstr>
      <vt:lpstr>Goal</vt:lpstr>
      <vt:lpstr>Introduction</vt:lpstr>
      <vt:lpstr>Slide 5</vt:lpstr>
      <vt:lpstr>New Zealand </vt:lpstr>
      <vt:lpstr>Remaining areas of indigenous forest  (2000-2005)</vt:lpstr>
      <vt:lpstr>Species lost</vt:lpstr>
      <vt:lpstr>Species nearing extinction</vt:lpstr>
      <vt:lpstr>    Pest Species (Invasive Species)</vt:lpstr>
      <vt:lpstr>   Pest Species (Invasive Species)</vt:lpstr>
      <vt:lpstr>Biodiversity Strategy</vt:lpstr>
      <vt:lpstr>Maungatautari Mainland Island</vt:lpstr>
      <vt:lpstr>Slide 14</vt:lpstr>
      <vt:lpstr>The Fence</vt:lpstr>
      <vt:lpstr>General Info About the Park</vt:lpstr>
      <vt:lpstr>Previous economic NZ bird research</vt:lpstr>
      <vt:lpstr>Method</vt:lpstr>
      <vt:lpstr>Phone Survey Response Rates</vt:lpstr>
      <vt:lpstr>Percentage of rural and urban respondents vs. region</vt:lpstr>
      <vt:lpstr>Attitudes to Birdlife</vt:lpstr>
      <vt:lpstr>Wellbeing</vt:lpstr>
      <vt:lpstr>Slide 23</vt:lpstr>
      <vt:lpstr>Slide 24</vt:lpstr>
      <vt:lpstr>Slide 25</vt:lpstr>
      <vt:lpstr>Well-Being</vt:lpstr>
      <vt:lpstr>Willingness to pay</vt:lpstr>
      <vt:lpstr>Valuation results</vt:lpstr>
      <vt:lpstr>Willingness to Pay Estimates for Bird Conservation Programmes in the Waikato Region of New Zealand</vt:lpstr>
      <vt:lpstr>Slide 30</vt:lpstr>
      <vt:lpstr>Conclusions</vt:lpstr>
      <vt:lpstr>Thank you !</vt:lpstr>
    </vt:vector>
  </TitlesOfParts>
  <Company>The University of Waikato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INDIGENOUS BIODIVERSITY OF WAIKATO FARMS</dc:title>
  <dc:creator>Moon</dc:creator>
  <cp:lastModifiedBy>Pam</cp:lastModifiedBy>
  <cp:revision>70</cp:revision>
  <dcterms:created xsi:type="dcterms:W3CDTF">2005-08-23T22:29:39Z</dcterms:created>
  <dcterms:modified xsi:type="dcterms:W3CDTF">2010-05-23T22:33:49Z</dcterms:modified>
</cp:coreProperties>
</file>