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93" r:id="rId4"/>
    <p:sldId id="259" r:id="rId5"/>
    <p:sldId id="289" r:id="rId6"/>
    <p:sldId id="290" r:id="rId7"/>
    <p:sldId id="298" r:id="rId8"/>
    <p:sldId id="292" r:id="rId9"/>
    <p:sldId id="294" r:id="rId10"/>
    <p:sldId id="295" r:id="rId11"/>
    <p:sldId id="297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99" r:id="rId23"/>
    <p:sldId id="273" r:id="rId24"/>
    <p:sldId id="300" r:id="rId25"/>
    <p:sldId id="302" r:id="rId26"/>
    <p:sldId id="303" r:id="rId27"/>
    <p:sldId id="274" r:id="rId28"/>
    <p:sldId id="275" r:id="rId29"/>
    <p:sldId id="276" r:id="rId30"/>
    <p:sldId id="304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C73B-6672-475A-B0E9-30902165B66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D99E7-80DB-4E81-9E3F-C37208013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038C-6E23-44DB-918C-B3ADC09875F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27762-3590-4EA8-9AB4-203348EBA19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D4102-07C9-4D1B-8E78-BB36190EE6E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67E4A-BACF-48C3-B1C2-021F259FECE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CB332-6507-4292-A4ED-CAF951753BF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CE75D-F8DB-4C65-ABB6-B19D166E453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5F1A-BC18-4F32-8702-CACDEE5B8EC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3A102-94F4-4E4C-AC06-E997BA7DDAD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AEBB7-1DB1-4D6D-8D97-AE0313554C9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D9BD4-C09C-4E57-8968-1A0E69B0A5D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A90AB-09E8-40AA-BE7F-96A60B4FB05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298B5-C8C6-4266-9581-A836DCC5CA7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1F7A20-ECBD-4DE2-BD38-5EA262F32D0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DF484-F97B-4BE0-B743-BACA5929DAE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D3AC8-5202-4866-A9FE-6CE86ED08D3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1E7A1-C7AD-4965-A749-49E689D6158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B9893-2A9F-4BE8-9175-CF35AA844C3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04987-1ADF-41AE-A7C7-BF1C66E0F187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8AB7E-CDB3-4221-92E6-06E48ADC170B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4D43B-8AAB-4329-BF1F-C02674B350A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B1D02-48BE-48A1-9692-51846139DFEC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FDED0-A188-4E70-A7D6-2B0D0432585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29EE5-CD14-4CAC-8B4F-B19E042A340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7C63E-AC0D-4037-A35A-81AE324E711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FEB12-8046-456C-9323-4B5D61D768E7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4D729-79B0-459E-947C-1FF358EE2452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7F974-55E5-4E96-B746-39794E43DD7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61FBE-BA98-4D50-BBC4-FABEB5AE10CE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99E7-80DB-4E81-9E3F-C372080132F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FE9EF9-54A8-4996-AE75-E9A5D2D58D57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B853EB-1D01-4419-953E-F6A33E69F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18297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On the Development of a Community Resilience Index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2286000"/>
          </a:xfrm>
        </p:spPr>
        <p:txBody>
          <a:bodyPr>
            <a:normAutofit fontScale="32500" lnSpcReduction="20000"/>
          </a:bodyPr>
          <a:lstStyle/>
          <a:p>
            <a:pPr marR="0" algn="ctr" eaLnBrk="1" hangingPunct="1">
              <a:lnSpc>
                <a:spcPct val="80000"/>
              </a:lnSpc>
            </a:pPr>
            <a:r>
              <a:rPr lang="en-US" sz="8600" b="1" dirty="0" smtClean="0">
                <a:solidFill>
                  <a:srgbClr val="105766"/>
                </a:solidFill>
              </a:rPr>
              <a:t>Nina Lam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8600" dirty="0" smtClean="0">
                <a:solidFill>
                  <a:srgbClr val="105766"/>
                </a:solidFill>
              </a:rPr>
              <a:t>Margaret Reams </a:t>
            </a:r>
            <a:endParaRPr lang="en-US" sz="8600" b="1" dirty="0" smtClean="0">
              <a:solidFill>
                <a:srgbClr val="105766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105766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5500" b="1" dirty="0" smtClean="0">
                <a:solidFill>
                  <a:srgbClr val="105766"/>
                </a:solidFill>
              </a:rPr>
              <a:t> Department of </a:t>
            </a:r>
            <a:r>
              <a:rPr lang="en-US" sz="5500" b="1" dirty="0" smtClean="0">
                <a:solidFill>
                  <a:srgbClr val="105766"/>
                </a:solidFill>
              </a:rPr>
              <a:t>Environmental Sciences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5500" b="1" dirty="0" smtClean="0">
                <a:solidFill>
                  <a:srgbClr val="105766"/>
                </a:solidFill>
              </a:rPr>
              <a:t>Louisiana State </a:t>
            </a:r>
            <a:r>
              <a:rPr lang="en-US" sz="5500" b="1" dirty="0" smtClean="0">
                <a:solidFill>
                  <a:srgbClr val="105766"/>
                </a:solidFill>
              </a:rPr>
              <a:t>University</a:t>
            </a:r>
            <a:endParaRPr lang="en-US" sz="5500" b="1" dirty="0" smtClean="0">
              <a:solidFill>
                <a:srgbClr val="105766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4900" dirty="0" smtClean="0">
              <a:solidFill>
                <a:srgbClr val="105766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4900" dirty="0" smtClean="0">
                <a:solidFill>
                  <a:srgbClr val="105766"/>
                </a:solidFill>
              </a:rPr>
              <a:t>CNREP 2010 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4900" dirty="0" smtClean="0">
                <a:solidFill>
                  <a:srgbClr val="105766"/>
                </a:solidFill>
              </a:rPr>
              <a:t> May 26-28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4900" dirty="0" smtClean="0">
                <a:solidFill>
                  <a:srgbClr val="105766"/>
                </a:solidFill>
              </a:rPr>
              <a:t>New Orleans</a:t>
            </a:r>
            <a:r>
              <a:rPr lang="en-US" sz="4900" dirty="0" smtClean="0">
                <a:solidFill>
                  <a:srgbClr val="105766"/>
                </a:solidFill>
              </a:rPr>
              <a:t> </a:t>
            </a:r>
            <a:endParaRPr lang="en-US" sz="4900" dirty="0" smtClean="0">
              <a:solidFill>
                <a:srgbClr val="105766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en-US" sz="4900" b="1" dirty="0" smtClean="0">
              <a:solidFill>
                <a:srgbClr val="1057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msnbcmedia4.msn.com/j/ap/74911947-54bc-480a-9567-db3a7e545306.wid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4582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snbcmedia3.msn.com/j/ap/da61a0ea-02ca-4a2a-b8ba-512cee82684f.h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Difficulties in defining resilience</a:t>
            </a:r>
            <a:endParaRPr lang="en-US" sz="3600" dirty="0"/>
          </a:p>
        </p:txBody>
      </p:sp>
      <p:sp>
        <p:nvSpPr>
          <p:cNvPr id="1024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smtClean="0"/>
              <a:t>Many definitions; mixed with other similar concepts - Vulnerability, sustainability, adaptability </a:t>
            </a:r>
          </a:p>
          <a:p>
            <a:pPr>
              <a:buFont typeface="Wingdings 3" pitchFamily="18" charset="2"/>
              <a:buNone/>
            </a:pPr>
            <a:endParaRPr lang="en-US" sz="2400" b="1" dirty="0" smtClean="0"/>
          </a:p>
          <a:p>
            <a:r>
              <a:rPr lang="en-US" sz="2400" b="1" dirty="0" smtClean="0"/>
              <a:t>The need to consider both social and natural aspects: social-ecological resilience </a:t>
            </a:r>
          </a:p>
          <a:p>
            <a:pPr>
              <a:buFont typeface="Wingdings 3" pitchFamily="18" charset="2"/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/>
              <a:t>Concepts of coupling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en-US" sz="2400" b="1" dirty="0" smtClean="0"/>
              <a:t>	(e.g. high social resilience could mean low ecological resilience)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Some definitions</a:t>
            </a:r>
            <a:endParaRPr lang="en-US" sz="3600" dirty="0"/>
          </a:p>
        </p:txBody>
      </p:sp>
      <p:sp>
        <p:nvSpPr>
          <p:cNvPr id="11266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8229600" cy="3014662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i="1" smtClean="0"/>
              <a:t>“</a:t>
            </a:r>
            <a:r>
              <a:rPr lang="en-US" sz="2400" b="1" i="1" smtClean="0"/>
              <a:t>Resilience reflects the degree to which a complex  adaptive system is capable of </a:t>
            </a:r>
            <a:r>
              <a:rPr lang="en-US" sz="2400" b="1" i="1" smtClean="0">
                <a:solidFill>
                  <a:srgbClr val="FF0000"/>
                </a:solidFill>
              </a:rPr>
              <a:t>self-organization </a:t>
            </a:r>
            <a:r>
              <a:rPr lang="en-US" sz="2400" b="1" i="1" smtClean="0"/>
              <a:t>and the degree to which the system can build capacity for learning and </a:t>
            </a:r>
            <a:r>
              <a:rPr lang="en-US" sz="2400" b="1" i="1" smtClean="0">
                <a:solidFill>
                  <a:srgbClr val="FF0000"/>
                </a:solidFill>
              </a:rPr>
              <a:t>adaptation.</a:t>
            </a:r>
            <a:r>
              <a:rPr lang="en-US" sz="2400" b="1" i="1" smtClean="0"/>
              <a:t>” </a:t>
            </a:r>
          </a:p>
          <a:p>
            <a:endParaRPr lang="en-US" sz="2400" b="1" i="1" smtClean="0"/>
          </a:p>
          <a:p>
            <a:r>
              <a:rPr lang="en-US" sz="2400" b="1" smtClean="0"/>
              <a:t> </a:t>
            </a:r>
            <a:r>
              <a:rPr lang="en-US" sz="2400" b="1" i="1" smtClean="0"/>
              <a:t>“The capacity of linked social-ecological systems to absorb recurrent disturbances such as hurricanes or floods so as to retain essential structures, processes, and feedbacks.”</a:t>
            </a:r>
          </a:p>
          <a:p>
            <a:pPr>
              <a:buFont typeface="Wingdings 3" pitchFamily="18" charset="2"/>
              <a:buNone/>
            </a:pPr>
            <a:endParaRPr lang="en-US" sz="2400" b="1" i="1" smtClean="0"/>
          </a:p>
          <a:p>
            <a:pPr>
              <a:buFont typeface="Wingdings 3" pitchFamily="18" charset="2"/>
              <a:buNone/>
            </a:pPr>
            <a:endParaRPr lang="en-US" sz="2400" b="1" smtClean="0"/>
          </a:p>
        </p:txBody>
      </p:sp>
      <p:sp>
        <p:nvSpPr>
          <p:cNvPr id="5" name="TextBox 4"/>
          <p:cNvSpPr txBox="1"/>
          <p:nvPr/>
        </p:nvSpPr>
        <p:spPr>
          <a:xfrm>
            <a:off x="3352800" y="5486400"/>
            <a:ext cx="53340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(From  </a:t>
            </a:r>
            <a:r>
              <a:rPr lang="en-US" sz="1800" dirty="0" err="1">
                <a:latin typeface="+mj-lt"/>
              </a:rPr>
              <a:t>Adger</a:t>
            </a:r>
            <a:r>
              <a:rPr lang="en-US" sz="1800" dirty="0">
                <a:latin typeface="+mj-lt"/>
              </a:rPr>
              <a:t> et al., 2005, Science  Vol. 309)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2076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Related definitions</a:t>
            </a:r>
            <a:endParaRPr lang="en-US" sz="3600" dirty="0"/>
          </a:p>
        </p:txBody>
      </p:sp>
      <p:sp>
        <p:nvSpPr>
          <p:cNvPr id="12290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8229600" cy="377666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i="1" smtClean="0"/>
              <a:t>Vulnerability = f(exposure, sensitivity, adaptive capacity)</a:t>
            </a:r>
            <a:r>
              <a:rPr lang="en-US" sz="2400" b="1" smtClean="0"/>
              <a:t>;</a:t>
            </a:r>
          </a:p>
          <a:p>
            <a:pPr>
              <a:buFont typeface="Wingdings 3" pitchFamily="18" charset="2"/>
              <a:buNone/>
            </a:pPr>
            <a:r>
              <a:rPr lang="en-US" sz="2400" b="1" smtClean="0"/>
              <a:t>	</a:t>
            </a:r>
            <a:r>
              <a:rPr lang="en-US" sz="2000" b="1" i="1" smtClean="0"/>
              <a:t>exposure</a:t>
            </a:r>
            <a:r>
              <a:rPr lang="en-US" sz="2000" b="1" smtClean="0"/>
              <a:t>: “the nature and degree to which a system is 	exposed to significant climatic variations”; </a:t>
            </a:r>
          </a:p>
          <a:p>
            <a:pPr>
              <a:buFont typeface="Wingdings 3" pitchFamily="18" charset="2"/>
              <a:buNone/>
            </a:pPr>
            <a:r>
              <a:rPr lang="en-US" sz="2000" b="1" smtClean="0"/>
              <a:t>	</a:t>
            </a:r>
            <a:r>
              <a:rPr lang="en-US" sz="2000" b="1" i="1" smtClean="0"/>
              <a:t>sensitivity</a:t>
            </a:r>
            <a:r>
              <a:rPr lang="en-US" sz="2000" b="1" smtClean="0"/>
              <a:t>: “the degree to which a system is affected, either 	adversely or beneficially, by climate-related stimuli”</a:t>
            </a:r>
          </a:p>
          <a:p>
            <a:pPr>
              <a:buFont typeface="Wingdings 3" pitchFamily="18" charset="2"/>
              <a:buNone/>
            </a:pPr>
            <a:r>
              <a:rPr lang="en-US" sz="2000" b="1" smtClean="0"/>
              <a:t>	</a:t>
            </a:r>
            <a:r>
              <a:rPr lang="en-US" sz="2000" b="1" i="1" smtClean="0"/>
              <a:t>adaptive capacity</a:t>
            </a:r>
            <a:r>
              <a:rPr lang="en-US" sz="2000" b="1" smtClean="0"/>
              <a:t>: “the ability of a system to adjust to climate 	change…., or to copy with its consequences</a:t>
            </a:r>
          </a:p>
          <a:p>
            <a:pPr>
              <a:buFont typeface="Wingdings 3" pitchFamily="18" charset="2"/>
              <a:buNone/>
            </a:pPr>
            <a:r>
              <a:rPr lang="en-US" sz="2400" b="1" smtClean="0"/>
              <a:t>					</a:t>
            </a:r>
          </a:p>
          <a:p>
            <a:pPr>
              <a:buFont typeface="Wingdings 3" pitchFamily="18" charset="2"/>
              <a:buNone/>
            </a:pPr>
            <a:r>
              <a:rPr lang="en-US" sz="2400" b="1" smtClean="0"/>
              <a:t>					</a:t>
            </a:r>
            <a:r>
              <a:rPr lang="en-US" sz="1800" b="1" smtClean="0"/>
              <a:t>(from IPCC , 2001, p. 995; </a:t>
            </a:r>
          </a:p>
          <a:p>
            <a:pPr>
              <a:buFont typeface="Wingdings 3" pitchFamily="18" charset="2"/>
              <a:buNone/>
            </a:pPr>
            <a:r>
              <a:rPr lang="en-US" sz="1800" b="1" smtClean="0"/>
              <a:t>					Yusuf and Francisco, 2009) 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59039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The vulnerability framework by Turner et al.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2009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59436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Exposure, sensitivity, and resilience components of the vulnerability framework by Turner et al.,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 l="15533" t="23334" r="16470" b="7841"/>
          <a:stretch>
            <a:fillRect/>
          </a:stretch>
        </p:blipFill>
        <p:spPr bwMode="auto">
          <a:xfrm>
            <a:off x="990600" y="6096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5410200"/>
            <a:ext cx="55626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The hazards-of-place model of vulnerability 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(Source: Cutter, 1996)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Related definitions</a:t>
            </a:r>
            <a:endParaRPr lang="en-US" sz="3600" dirty="0"/>
          </a:p>
        </p:txBody>
      </p:sp>
      <p:sp>
        <p:nvSpPr>
          <p:cNvPr id="16386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8229600" cy="37766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i="1" dirty="0" smtClean="0"/>
              <a:t>Social vulnerability is a measure of both the sensitivity of a population to natural hazards and its ability to respond to and recover from the impacts of hazards</a:t>
            </a:r>
            <a:r>
              <a:rPr lang="en-US" sz="2400" b="1" dirty="0" smtClean="0"/>
              <a:t>”  </a:t>
            </a:r>
          </a:p>
          <a:p>
            <a:pPr>
              <a:buFont typeface="Wingdings 3" pitchFamily="18" charset="2"/>
              <a:buNone/>
            </a:pPr>
            <a:r>
              <a:rPr lang="en-US" sz="2400" b="1" dirty="0" smtClean="0"/>
              <a:t>					</a:t>
            </a:r>
            <a:r>
              <a:rPr lang="en-US" sz="1800" b="1" dirty="0" smtClean="0"/>
              <a:t>(from Cutter and Finch, 2008)</a:t>
            </a:r>
          </a:p>
          <a:p>
            <a:pPr>
              <a:buFont typeface="Wingdings 3" pitchFamily="18" charset="2"/>
              <a:buNone/>
            </a:pPr>
            <a:endParaRPr lang="en-US" sz="1800" b="1" dirty="0" smtClean="0"/>
          </a:p>
          <a:p>
            <a:r>
              <a:rPr lang="en-US" sz="2400" b="1" dirty="0" smtClean="0"/>
              <a:t>The above definition already implies resilience; it considers resilience as a subset of vulnerability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2076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How to measure resilience?</a:t>
            </a:r>
            <a:endParaRPr lang="en-US" sz="3600" dirty="0"/>
          </a:p>
        </p:txBody>
      </p:sp>
      <p:sp>
        <p:nvSpPr>
          <p:cNvPr id="17410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No such index in the literature, but there are related measures of vulnerability</a:t>
            </a:r>
          </a:p>
          <a:p>
            <a:pPr>
              <a:buFont typeface="Wingdings 3" pitchFamily="18" charset="2"/>
              <a:buNone/>
            </a:pPr>
            <a:endParaRPr lang="en-US" sz="2400" b="1" dirty="0" smtClean="0"/>
          </a:p>
          <a:p>
            <a:r>
              <a:rPr lang="en-US" sz="2400" b="1" dirty="0" smtClean="0"/>
              <a:t>Cutter’s social vulnerability index</a:t>
            </a:r>
          </a:p>
          <a:p>
            <a:pPr>
              <a:buFont typeface="Wingdings 3" pitchFamily="18" charset="2"/>
              <a:buNone/>
            </a:pPr>
            <a:r>
              <a:rPr lang="en-US" sz="2400" b="1" dirty="0" smtClean="0"/>
              <a:t>	- </a:t>
            </a:r>
            <a:r>
              <a:rPr lang="en-US" sz="2000" b="1" dirty="0" smtClean="0"/>
              <a:t>uses principal component analysis</a:t>
            </a:r>
          </a:p>
          <a:p>
            <a:pPr>
              <a:buFont typeface="Wingdings 3" pitchFamily="18" charset="2"/>
              <a:buNone/>
            </a:pPr>
            <a:r>
              <a:rPr lang="en-US" sz="2000" b="1" dirty="0" smtClean="0"/>
              <a:t>	- from 42 variables to 11 components</a:t>
            </a:r>
          </a:p>
          <a:p>
            <a:pPr>
              <a:buFont typeface="Wingdings 3" pitchFamily="18" charset="2"/>
              <a:buNone/>
            </a:pPr>
            <a:r>
              <a:rPr lang="en-US" sz="2000" b="1" dirty="0" smtClean="0"/>
              <a:t>	- sum all component scores for each county</a:t>
            </a:r>
          </a:p>
          <a:p>
            <a:pPr>
              <a:buFont typeface="Wingdings 3" pitchFamily="18" charset="2"/>
              <a:buNone/>
            </a:pPr>
            <a:endParaRPr lang="en-US" sz="2000" b="1" dirty="0" smtClean="0"/>
          </a:p>
          <a:p>
            <a:pPr>
              <a:buFont typeface="Wingdings 3" pitchFamily="18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cs typeface="Arial" pitchFamily="34" charset="0"/>
              </a:rPr>
              <a:t>Acknowledgements</a:t>
            </a:r>
            <a:endParaRPr lang="en-US" sz="3600" dirty="0"/>
          </a:p>
        </p:txBody>
      </p:sp>
      <p:sp>
        <p:nvSpPr>
          <p:cNvPr id="8194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4343400"/>
          </a:xfrm>
        </p:spPr>
        <p:txBody>
          <a:bodyPr>
            <a:normAutofit/>
          </a:bodyPr>
          <a:lstStyle/>
          <a:p>
            <a:pPr marL="609600" indent="-60960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2400" b="1" dirty="0" smtClean="0">
                <a:solidFill>
                  <a:srgbClr val="165160"/>
                </a:solidFill>
                <a:cs typeface="Arial" charset="0"/>
              </a:rPr>
              <a:t>Funding Agencies</a:t>
            </a:r>
            <a:r>
              <a:rPr lang="en-US" sz="2400" b="1" dirty="0" smtClean="0">
                <a:cs typeface="Arial" charset="0"/>
              </a:rPr>
              <a:t>:</a:t>
            </a:r>
          </a:p>
          <a:p>
            <a:pPr marL="609600" indent="-60960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2400" b="1" dirty="0" smtClean="0">
                <a:cs typeface="Arial" charset="0"/>
              </a:rPr>
              <a:t>	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sz="2400" b="1" dirty="0" smtClean="0">
                <a:cs typeface="Arial" charset="0"/>
              </a:rPr>
              <a:t>	</a:t>
            </a:r>
            <a:r>
              <a:rPr lang="en-US" sz="2400" b="1" dirty="0" smtClean="0">
                <a:solidFill>
                  <a:srgbClr val="990000"/>
                </a:solidFill>
                <a:cs typeface="Arial" charset="0"/>
              </a:rPr>
              <a:t>Mineral Management Services (MMS)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sz="2400" b="1" dirty="0" smtClean="0">
                <a:cs typeface="Arial" charset="0"/>
              </a:rPr>
              <a:t>	National Science Foundation (NSF) 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sz="2400" b="1" dirty="0" smtClean="0">
                <a:cs typeface="Arial" charset="0"/>
              </a:rPr>
              <a:t>	Gulf of Mexico Sea Grant Program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b="1" dirty="0" smtClean="0">
                <a:cs typeface="Arial" charset="0"/>
              </a:rPr>
              <a:t>       U.S. Forest Service 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sz="2400" b="1" dirty="0" smtClean="0">
                <a:cs typeface="Arial" charset="0"/>
              </a:rPr>
              <a:t>        National Institute of Environmental Health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b="1" dirty="0" smtClean="0">
                <a:cs typeface="Arial" charset="0"/>
              </a:rPr>
              <a:t>  </a:t>
            </a:r>
            <a:r>
              <a:rPr lang="en-US" sz="2400" b="1" dirty="0" smtClean="0">
                <a:cs typeface="Arial" charset="0"/>
              </a:rPr>
              <a:t>          Sciences (NIEHS) 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</a:pPr>
            <a:endParaRPr lang="en-US" sz="2400" b="1" dirty="0" smtClean="0">
              <a:cs typeface="Arial" charset="0"/>
            </a:endParaRPr>
          </a:p>
          <a:p>
            <a:pPr marL="609600" indent="-609600" eaLnBrk="1" hangingPunct="1">
              <a:buFont typeface="Wingdings 3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0903211626597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89154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1295400"/>
            <a:ext cx="4800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Additive weighting method for measuring  a component of vulnerability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(Yusuf and Francisco, 2009)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5257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How to measure resilience?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 smtClean="0"/>
              <a:t>How to measure resilience? -Issues</a:t>
            </a:r>
            <a:endParaRPr lang="en-US" sz="2400" dirty="0" smtClean="0">
              <a:effectLst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dirty="0" smtClean="0"/>
              <a:t>No empirical validation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/>
              <a:t>	</a:t>
            </a:r>
            <a:r>
              <a:rPr lang="en-US" sz="2000" b="1" dirty="0" smtClean="0"/>
              <a:t>Some attempts: e.g., Cutter’s index: low r (-0.099) with #presidential disaster declarations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2000" b="1" dirty="0" smtClean="0"/>
              <a:t>		</a:t>
            </a:r>
          </a:p>
          <a:p>
            <a:pPr>
              <a:lnSpc>
                <a:spcPct val="90000"/>
              </a:lnSpc>
            </a:pPr>
            <a:r>
              <a:rPr lang="en-US" sz="2500" b="1" dirty="0" smtClean="0"/>
              <a:t>Why additive model?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500" b="1" dirty="0" smtClean="0"/>
              <a:t>Why certain weights?</a:t>
            </a:r>
            <a:r>
              <a:rPr lang="en-US" sz="2000" b="1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500" b="1" dirty="0" smtClean="0"/>
              <a:t>Difficult to generalize: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2000" b="1" dirty="0" smtClean="0"/>
              <a:t>	e.g., PCA is not an inferential statistics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2000" b="1" dirty="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2000" b="1" dirty="0" smtClean="0"/>
              <a:t>Important implications to policy and planning!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Resilience in Natural Systems</a:t>
            </a:r>
            <a:br>
              <a:rPr lang="en-US" sz="4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Adger</a:t>
            </a:r>
            <a:r>
              <a:rPr lang="en-US" sz="2000" dirty="0" smtClean="0"/>
              <a:t>, et al. 2000)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8382000" cy="3539197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56276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553200" y="2209800"/>
            <a:ext cx="1677988" cy="1257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800">
                <a:latin typeface="Calibri" pitchFamily="34" charset="0"/>
              </a:rPr>
              <a:t>The four states of vulnerability and resilience (modified from Liu et al. 2006)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239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i="1" dirty="0" smtClean="0"/>
              <a:t>Do Natural-System Concepts of Resilience Apply to Human Communities? </a:t>
            </a:r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southernspaces.org/contents/2009/moye/Images/1a-002-ss-09-dmoye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763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view 17th break-USACE.jpg"/>
          <p:cNvPicPr/>
          <p:nvPr/>
        </p:nvPicPr>
        <p:blipFill>
          <a:blip r:embed="rId3" cstate="print"/>
          <a:srcRect b="4977"/>
          <a:stretch>
            <a:fillRect/>
          </a:stretch>
        </p:blipFill>
        <p:spPr>
          <a:xfrm>
            <a:off x="228600" y="228600"/>
            <a:ext cx="8458200" cy="4267200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</p:pic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0" y="0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685800" y="48006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View of 17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Street Canal levee breach.  The flooded Lakeview neighborhood is on the left of the canal.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Courtesy of the U.S. Army Corps of Engineers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(Source: http://www.mvd.usace.army.mil/hurricane/KatrinaImages/Misc/DSC00033.JPG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70117- Susceptib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1417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70113- Resilien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"/>
            <a:ext cx="437515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70131- Resistanc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45354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70112- Usurp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46482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1066800"/>
            <a:ext cx="1219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Susceptible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990600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Resilient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886200"/>
            <a:ext cx="97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Resistant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5105400"/>
            <a:ext cx="106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Usurper</a:t>
            </a:r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1981200" y="3048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Lucida Sans Unicode" pitchFamily="34" charset="0"/>
              </a:rPr>
              <a:t>New Orleans: Households Receiving Mail</a:t>
            </a:r>
            <a:r>
              <a:rPr lang="en-US" sz="1600">
                <a:latin typeface="Lucida Sans Unicod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3 Cluster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19200" y="60198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Lucida Sans Unicode" pitchFamily="34" charset="0"/>
              </a:rPr>
              <a:t>Derived from K-means cluster analysis (census tract level)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9906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Resistant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209800"/>
            <a:ext cx="1295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Resilient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657600"/>
            <a:ext cx="1447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Susceptible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648200"/>
            <a:ext cx="2286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Where is usurper?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Our simplified framework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1295400" cy="3693319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sng" dirty="0" smtClean="0">
                <a:latin typeface="+mj-lt"/>
              </a:rPr>
              <a:t>Exposure</a:t>
            </a:r>
            <a:endParaRPr lang="en-US" sz="1800" u="sng" dirty="0">
              <a:latin typeface="+mj-lt"/>
            </a:endParaRPr>
          </a:p>
          <a:p>
            <a:pPr>
              <a:defRPr/>
            </a:pPr>
            <a:endParaRPr lang="en-US" sz="1800" u="sng" dirty="0">
              <a:latin typeface="+mj-lt"/>
            </a:endParaRPr>
          </a:p>
          <a:p>
            <a:pPr>
              <a:defRPr/>
            </a:pPr>
            <a:endParaRPr lang="en-US" sz="1800" u="sng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Hazard intensity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600200"/>
            <a:ext cx="1676400" cy="3932238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>
            <a:solidFill>
              <a:schemeClr val="tx1"/>
            </a:solidFill>
            <a:rou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sng" dirty="0">
                <a:latin typeface="+mj-lt"/>
              </a:rPr>
              <a:t>Vulnerability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Low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High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24000"/>
            <a:ext cx="3657600" cy="41243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sng" dirty="0">
                <a:latin typeface="+mj-lt"/>
              </a:rPr>
              <a:t>Resilience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 algn="l">
              <a:defRPr/>
            </a:pPr>
            <a:r>
              <a:rPr lang="en-US" sz="1800" dirty="0">
                <a:latin typeface="+mj-lt"/>
              </a:rPr>
              <a:t>Resistant </a:t>
            </a:r>
          </a:p>
          <a:p>
            <a:pPr algn="l">
              <a:defRPr/>
            </a:pPr>
            <a:r>
              <a:rPr lang="en-US" sz="1800" dirty="0">
                <a:latin typeface="+mj-lt"/>
              </a:rPr>
              <a:t>	(Low vulnerability;</a:t>
            </a:r>
          </a:p>
          <a:p>
            <a:pPr algn="l">
              <a:defRPr/>
            </a:pPr>
            <a:r>
              <a:rPr lang="en-US" sz="1800" dirty="0">
                <a:latin typeface="+mj-lt"/>
              </a:rPr>
              <a:t>	high/low adaptability)</a:t>
            </a:r>
          </a:p>
          <a:p>
            <a:pPr algn="l">
              <a:defRPr/>
            </a:pPr>
            <a:endParaRPr lang="en-US" sz="1800" dirty="0">
              <a:latin typeface="+mj-lt"/>
            </a:endParaRPr>
          </a:p>
          <a:p>
            <a:pPr algn="l">
              <a:defRPr/>
            </a:pPr>
            <a:r>
              <a:rPr lang="en-US" sz="1800" dirty="0">
                <a:latin typeface="+mj-lt"/>
              </a:rPr>
              <a:t>Resilient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	(high vulnerability; </a:t>
            </a:r>
          </a:p>
          <a:p>
            <a:pPr algn="l">
              <a:defRPr/>
            </a:pPr>
            <a:r>
              <a:rPr lang="en-US" sz="1800" dirty="0">
                <a:latin typeface="+mj-lt"/>
              </a:rPr>
              <a:t>	high adaptability)</a:t>
            </a:r>
          </a:p>
          <a:p>
            <a:pPr algn="l">
              <a:defRPr/>
            </a:pPr>
            <a:endParaRPr lang="en-US" sz="1800" dirty="0">
              <a:latin typeface="+mj-lt"/>
            </a:endParaRPr>
          </a:p>
          <a:p>
            <a:pPr algn="l">
              <a:defRPr/>
            </a:pPr>
            <a:r>
              <a:rPr lang="en-US" sz="1800" dirty="0">
                <a:latin typeface="+mj-lt"/>
              </a:rPr>
              <a:t>Susceptible</a:t>
            </a:r>
          </a:p>
          <a:p>
            <a:pPr algn="l">
              <a:defRPr/>
            </a:pPr>
            <a:r>
              <a:rPr lang="en-US" sz="1800" dirty="0">
                <a:latin typeface="+mj-lt"/>
              </a:rPr>
              <a:t>	(high vulnerability;</a:t>
            </a:r>
          </a:p>
          <a:p>
            <a:pPr algn="l">
              <a:defRPr/>
            </a:pPr>
            <a:r>
              <a:rPr lang="en-US" sz="1800" dirty="0">
                <a:latin typeface="+mj-lt"/>
              </a:rPr>
              <a:t>	low adaptability)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819400"/>
            <a:ext cx="1066800" cy="2298700"/>
          </a:xfrm>
          <a:prstGeom prst="rect">
            <a:avLst/>
          </a:prstGeom>
          <a:gradFill>
            <a:gsLst>
              <a:gs pos="0">
                <a:srgbClr val="00B05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sng" dirty="0">
                <a:latin typeface="+mj-lt"/>
              </a:rPr>
              <a:t>Adaptability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Low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r>
              <a:rPr lang="en-US" sz="1800" dirty="0">
                <a:latin typeface="+mj-lt"/>
              </a:rPr>
              <a:t>High</a:t>
            </a:r>
          </a:p>
          <a:p>
            <a:pPr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1752600" y="35814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3810000" y="25908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Resilient Communities </a:t>
            </a:r>
            <a:r>
              <a:rPr lang="en-US" sz="4000" dirty="0" smtClean="0"/>
              <a:t>Research Group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 smtClean="0">
                <a:cs typeface="Arial" charset="0"/>
              </a:rPr>
              <a:t>Prior Graduate Research Assistants: 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105766"/>
                </a:solidFill>
              </a:rPr>
              <a:t>   Ariele Baker and Lauren DeFrank</a:t>
            </a:r>
            <a:endParaRPr lang="en-US" b="1" dirty="0" smtClean="0">
              <a:cs typeface="Arial" charset="0"/>
            </a:endParaRPr>
          </a:p>
          <a:p>
            <a:pPr>
              <a:buNone/>
            </a:pPr>
            <a:endParaRPr lang="en-US" b="1" dirty="0" smtClean="0">
              <a:cs typeface="Arial" charset="0"/>
            </a:endParaRPr>
          </a:p>
          <a:p>
            <a:pPr>
              <a:buNone/>
            </a:pPr>
            <a:r>
              <a:rPr lang="en-US" b="1" dirty="0" smtClean="0">
                <a:cs typeface="Arial" charset="0"/>
              </a:rPr>
              <a:t>Current Graduate Research Assistants: 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  </a:t>
            </a:r>
            <a:r>
              <a:rPr lang="en-US" b="1" dirty="0" err="1" smtClean="0">
                <a:solidFill>
                  <a:schemeClr val="accent3"/>
                </a:solidFill>
                <a:cs typeface="Arial" charset="0"/>
              </a:rPr>
              <a:t>Helbert</a:t>
            </a: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Arenas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Katie Bowers</a:t>
            </a:r>
            <a:endParaRPr lang="en-US" b="1" dirty="0" smtClean="0">
              <a:solidFill>
                <a:schemeClr val="accent3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  Mo Chen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  Corrinthia Hinton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  Danielle LaRock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  Kenan Li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  Wei Liang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  </a:t>
            </a:r>
            <a:r>
              <a:rPr lang="en-US" b="1" dirty="0" smtClean="0">
                <a:solidFill>
                  <a:schemeClr val="accent3"/>
                </a:solidFill>
              </a:rPr>
              <a:t>Alison Martin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   </a:t>
            </a: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Ashby Nix</a:t>
            </a:r>
            <a:endParaRPr lang="en-US" b="1" dirty="0" smtClean="0">
              <a:solidFill>
                <a:schemeClr val="accent3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  Kasey Pattan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/>
                </a:solidFill>
                <a:cs typeface="Arial" charset="0"/>
              </a:rPr>
              <a:t>   Maria Belen Toscano </a:t>
            </a:r>
          </a:p>
          <a:p>
            <a:pPr>
              <a:buNone/>
            </a:pPr>
            <a:endParaRPr lang="en-US" b="1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Quantify these Concepts?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sz="3200" i="1" dirty="0" smtClean="0">
                <a:solidFill>
                  <a:srgbClr val="FF0000"/>
                </a:solidFill>
              </a:rPr>
              <a:t>Exposure</a:t>
            </a:r>
            <a:r>
              <a:rPr lang="en-US" sz="3200" i="1" dirty="0" smtClean="0"/>
              <a:t> – Physical Disturbances</a:t>
            </a:r>
          </a:p>
          <a:p>
            <a:pPr>
              <a:buNone/>
            </a:pPr>
            <a:endParaRPr lang="en-US" sz="3200" i="1" dirty="0" smtClean="0"/>
          </a:p>
          <a:p>
            <a:r>
              <a:rPr lang="en-US" sz="3200" i="1" dirty="0" smtClean="0">
                <a:solidFill>
                  <a:srgbClr val="0070C0"/>
                </a:solidFill>
              </a:rPr>
              <a:t>Vulnerability</a:t>
            </a:r>
            <a:r>
              <a:rPr lang="en-US" sz="3200" i="1" dirty="0" smtClean="0"/>
              <a:t> – Socio-Economics</a:t>
            </a:r>
          </a:p>
          <a:p>
            <a:pPr>
              <a:buNone/>
            </a:pPr>
            <a:endParaRPr lang="en-US" sz="3200" i="1" dirty="0" smtClean="0"/>
          </a:p>
          <a:p>
            <a:r>
              <a:rPr lang="en-US" sz="3200" i="1" dirty="0" smtClean="0">
                <a:solidFill>
                  <a:srgbClr val="7030A0"/>
                </a:solidFill>
              </a:rPr>
              <a:t>Adaptations</a:t>
            </a:r>
            <a:r>
              <a:rPr lang="en-US" sz="3200" i="1" dirty="0" smtClean="0"/>
              <a:t> – Public Functions</a:t>
            </a:r>
          </a:p>
          <a:p>
            <a:pPr>
              <a:buNone/>
            </a:pPr>
            <a:endParaRPr lang="en-US" sz="3200" i="1" dirty="0" smtClean="0"/>
          </a:p>
          <a:p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Resilience</a:t>
            </a:r>
            <a:r>
              <a:rPr lang="en-US" sz="3200" i="1" dirty="0" smtClean="0"/>
              <a:t> – Population Levels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 descr="2009032113171989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423863" y="0"/>
            <a:ext cx="9567863" cy="7391400"/>
          </a:xfrm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486400" y="7620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Discriminant Analysis</a:t>
            </a:r>
            <a:r>
              <a:rPr lang="en-US" sz="2000"/>
              <a:t> </a:t>
            </a:r>
          </a:p>
          <a:p>
            <a:pPr>
              <a:spcBef>
                <a:spcPct val="50000"/>
              </a:spcBef>
            </a:pPr>
            <a:r>
              <a:rPr lang="en-US" sz="2000"/>
              <a:t>New Orleans Census 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0903211317375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1"/>
            <a:ext cx="9906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Actual Grp CT classification 1-28-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6213"/>
            <a:ext cx="81534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6096000"/>
            <a:ext cx="6096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Group1-resilient; Group2-susceptible; Group3-resistant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Neighborhoods in Orleans Par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0"/>
            <a:ext cx="8728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/>
              <a:t>Discriminant</a:t>
            </a:r>
            <a:r>
              <a:rPr lang="en-US" sz="3200" dirty="0" smtClean="0"/>
              <a:t> analysis results – census tract level </a:t>
            </a:r>
            <a:r>
              <a:rPr lang="en-US" sz="2000" dirty="0" smtClean="0"/>
              <a:t>(from L. DeFrank) </a:t>
            </a:r>
            <a:endParaRPr lang="en-US" sz="2000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b="1" smtClean="0"/>
              <a:t>Of the 181 census tracts classified into 3 groups from K-means analysis, 75% were correctly classified by discriminant analysis.</a:t>
            </a:r>
          </a:p>
          <a:p>
            <a:endParaRPr lang="en-US" sz="2400" b="1" smtClean="0"/>
          </a:p>
          <a:p>
            <a:r>
              <a:rPr lang="en-US" sz="2400" b="1" smtClean="0"/>
              <a:t>Key variables discriminating the three groups: mean flood depth and mean elevation; followed by age 25 and over with degree and % black</a:t>
            </a:r>
          </a:p>
          <a:p>
            <a:pPr>
              <a:buFont typeface="Wingdings 3" pitchFamily="18" charset="2"/>
              <a:buNone/>
            </a:pPr>
            <a:endParaRPr lang="en-US" sz="2400" b="1" smtClean="0"/>
          </a:p>
          <a:p>
            <a:r>
              <a:rPr lang="en-US" sz="2400" b="1" smtClean="0"/>
              <a:t>A neighborhood effect is observed when mapped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 smtClean="0"/>
              <a:t>Discriminant</a:t>
            </a:r>
            <a:r>
              <a:rPr lang="en-US" sz="3600" dirty="0" smtClean="0"/>
              <a:t> analysis results – county level </a:t>
            </a:r>
            <a:r>
              <a:rPr lang="en-US" sz="2200" dirty="0" smtClean="0"/>
              <a:t>(from A. Baker)</a:t>
            </a:r>
            <a:endParaRPr lang="en-US" sz="2200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52 coastal counties along the Gulf of Mexico</a:t>
            </a:r>
          </a:p>
          <a:p>
            <a:pPr>
              <a:buFont typeface="Wingdings 3" pitchFamily="18" charset="2"/>
              <a:buNone/>
            </a:pPr>
            <a:endParaRPr lang="en-US" sz="2400" b="1" dirty="0" smtClean="0"/>
          </a:p>
          <a:p>
            <a:r>
              <a:rPr lang="en-US" sz="2400" b="1" dirty="0" smtClean="0"/>
              <a:t>Classified into 4 groups according to # coastal hazards, property damage, population growth (“resilience”)</a:t>
            </a:r>
          </a:p>
          <a:p>
            <a:pPr>
              <a:buFont typeface="Wingdings 3" pitchFamily="18" charset="2"/>
              <a:buNone/>
            </a:pPr>
            <a:endParaRPr lang="en-US" sz="2400" b="1" dirty="0" smtClean="0"/>
          </a:p>
          <a:p>
            <a:r>
              <a:rPr lang="en-US" sz="2400" b="1" dirty="0" smtClean="0"/>
              <a:t>24 variables representing demographic, social capital, economic, government, and environmental</a:t>
            </a:r>
          </a:p>
          <a:p>
            <a:pPr>
              <a:buFont typeface="Wingdings 3" pitchFamily="18" charset="2"/>
              <a:buNone/>
            </a:pPr>
            <a:endParaRPr lang="en-US" sz="2400" b="1" dirty="0" smtClean="0"/>
          </a:p>
          <a:p>
            <a:r>
              <a:rPr lang="en-US" sz="2400" b="1" dirty="0" err="1" smtClean="0"/>
              <a:t>Discriminant</a:t>
            </a:r>
            <a:r>
              <a:rPr lang="en-US" sz="2400" b="1" dirty="0" smtClean="0"/>
              <a:t> analysis led to 94% counties correctly classified</a:t>
            </a:r>
          </a:p>
          <a:p>
            <a:endParaRPr lang="en-US" sz="2400" b="1" dirty="0" smtClean="0"/>
          </a:p>
          <a:p>
            <a:pPr>
              <a:buFont typeface="Wingdings 3" pitchFamily="18" charset="2"/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emographic Variab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381000"/>
            <a:ext cx="7070725" cy="791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8305800" cy="5489575"/>
        </p:xfrm>
        <a:graphic>
          <a:graphicData uri="http://schemas.openxmlformats.org/drawingml/2006/table">
            <a:tbl>
              <a:tblPr/>
              <a:tblGrid>
                <a:gridCol w="1565275"/>
                <a:gridCol w="819150"/>
                <a:gridCol w="887413"/>
                <a:gridCol w="1174750"/>
                <a:gridCol w="804862"/>
                <a:gridCol w="996950"/>
                <a:gridCol w="2057400"/>
              </a:tblGrid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County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Hazard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Damage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PopGrowth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      Rank 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“resilience” grouping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Santa Rosa, FL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most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Charlotte, FL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most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Baldwin, AL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most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Jefferson, LA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moderate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Lafourche, LA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moderate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Jackson, MS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Moderate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Orleans, LA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moderate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St. Bernard, LA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moderate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Orange, TX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low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Kenedy, TX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least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Kleberg, TX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Arial" charset="0"/>
                        </a:rPr>
                        <a:t>least resilient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map_GOM_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28600"/>
            <a:ext cx="547687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map_GOM_da_T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-228600"/>
            <a:ext cx="46482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29400" y="5029200"/>
            <a:ext cx="1219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Kleberg</a:t>
            </a:r>
          </a:p>
          <a:p>
            <a:pPr>
              <a:defRPr/>
            </a:pPr>
            <a:r>
              <a:rPr lang="en-US" sz="1600" dirty="0" err="1">
                <a:latin typeface="+mj-lt"/>
              </a:rPr>
              <a:t>Kenedy</a:t>
            </a:r>
            <a:endParaRPr lang="en-US" sz="1600" dirty="0">
              <a:latin typeface="+mj-lt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6781800" y="4419600"/>
            <a:ext cx="685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cs typeface="Arial" pitchFamily="34" charset="0"/>
              </a:rPr>
              <a:t>MMS Project objectives</a:t>
            </a:r>
            <a:endParaRPr lang="en-US" sz="2000" dirty="0" smtClean="0">
              <a:cs typeface="Arial" pitchFamily="34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25425" indent="-225425">
              <a:spcBef>
                <a:spcPts val="600"/>
              </a:spcBef>
              <a:buFont typeface="Wingdings 3" pitchFamily="18" charset="2"/>
              <a:buNone/>
            </a:pPr>
            <a:endParaRPr lang="en-US" sz="2400" b="1" smtClean="0"/>
          </a:p>
          <a:p>
            <a:pPr marL="225425" indent="-225425" eaLnBrk="1" hangingPunct="1">
              <a:spcBef>
                <a:spcPts val="600"/>
              </a:spcBef>
            </a:pPr>
            <a:r>
              <a:rPr lang="en-US" sz="2400" b="1" smtClean="0">
                <a:solidFill>
                  <a:srgbClr val="990000"/>
                </a:solidFill>
              </a:rPr>
              <a:t>How can community resilience best be measured?</a:t>
            </a:r>
          </a:p>
          <a:p>
            <a:pPr marL="225425" indent="-225425" eaLnBrk="1" hangingPunct="1">
              <a:spcBef>
                <a:spcPts val="600"/>
              </a:spcBef>
            </a:pPr>
            <a:endParaRPr lang="en-US" sz="2400" b="1" smtClean="0"/>
          </a:p>
          <a:p>
            <a:pPr marL="225425" indent="-225425"/>
            <a:r>
              <a:rPr lang="en-US" sz="2400" b="1" smtClean="0"/>
              <a:t>Are OCS (offshore continental shelf) communities more resilient to natural threats than coastal communities less involved in OCS activities?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49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cs typeface="Arial" pitchFamily="34" charset="0"/>
              </a:rPr>
              <a:t>Conclusions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 marL="463550" indent="-463550" eaLnBrk="1" hangingPunct="1">
              <a:spcBef>
                <a:spcPts val="600"/>
              </a:spcBef>
              <a:tabLst>
                <a:tab pos="463550" algn="l"/>
              </a:tabLst>
            </a:pPr>
            <a:r>
              <a:rPr lang="en-US" sz="2000" b="1" smtClean="0">
                <a:cs typeface="Arial" charset="0"/>
              </a:rPr>
              <a:t>Obviously need refinements, but a promising approach</a:t>
            </a:r>
          </a:p>
          <a:p>
            <a:pPr marL="463550" indent="-463550" eaLnBrk="1" hangingPunct="1">
              <a:spcBef>
                <a:spcPts val="600"/>
              </a:spcBef>
              <a:buFont typeface="Wingdings 3" pitchFamily="18" charset="2"/>
              <a:buNone/>
              <a:tabLst>
                <a:tab pos="463550" algn="l"/>
              </a:tabLst>
            </a:pPr>
            <a:endParaRPr lang="en-US" sz="20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tabLst>
                <a:tab pos="463550" algn="l"/>
              </a:tabLst>
            </a:pPr>
            <a:r>
              <a:rPr lang="en-US" sz="2000" b="1" smtClean="0">
                <a:cs typeface="Arial" charset="0"/>
              </a:rPr>
              <a:t>From discriminant analysis, an index can be computed based on the probability of group membership; the technique can be used to predict the resilience group of other counties</a:t>
            </a:r>
          </a:p>
          <a:p>
            <a:pPr marL="463550" indent="-463550" eaLnBrk="1" hangingPunct="1">
              <a:spcBef>
                <a:spcPct val="0"/>
              </a:spcBef>
              <a:buFont typeface="Wingdings 3" pitchFamily="18" charset="2"/>
              <a:buNone/>
              <a:tabLst>
                <a:tab pos="463550" algn="l"/>
              </a:tabLst>
            </a:pPr>
            <a:endParaRPr lang="en-US" sz="20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tabLst>
                <a:tab pos="463550" algn="l"/>
              </a:tabLst>
            </a:pPr>
            <a:r>
              <a:rPr lang="en-US" sz="2000" b="1" smtClean="0">
                <a:cs typeface="Arial" charset="0"/>
              </a:rPr>
              <a:t>Usurper seldom exists or hard to detect in a social system</a:t>
            </a:r>
          </a:p>
          <a:p>
            <a:pPr marL="463550" indent="-463550" eaLnBrk="1" hangingPunct="1">
              <a:spcBef>
                <a:spcPct val="0"/>
              </a:spcBef>
              <a:buFont typeface="Wingdings 3" pitchFamily="18" charset="2"/>
              <a:buNone/>
              <a:tabLst>
                <a:tab pos="463550" algn="l"/>
              </a:tabLst>
            </a:pPr>
            <a:endParaRPr lang="en-US" sz="20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tabLst>
                <a:tab pos="463550" algn="l"/>
              </a:tabLst>
            </a:pPr>
            <a:r>
              <a:rPr lang="en-US" sz="2000" b="1" smtClean="0">
                <a:cs typeface="Arial" charset="0"/>
              </a:rPr>
              <a:t>Resilience needs to incorporate a temporal dimension</a:t>
            </a:r>
          </a:p>
          <a:p>
            <a:pPr marL="463550" indent="-463550" eaLnBrk="1" hangingPunct="1">
              <a:spcBef>
                <a:spcPct val="0"/>
              </a:spcBef>
              <a:buFont typeface="Wingdings 3" pitchFamily="18" charset="2"/>
              <a:buNone/>
              <a:tabLst>
                <a:tab pos="463550" algn="l"/>
              </a:tabLst>
            </a:pPr>
            <a:endParaRPr lang="en-US" sz="20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tabLst>
                <a:tab pos="463550" algn="l"/>
              </a:tabLst>
            </a:pPr>
            <a:r>
              <a:rPr lang="en-US" sz="2000" b="1" smtClean="0">
                <a:cs typeface="Arial" charset="0"/>
              </a:rPr>
              <a:t>A meaningful, empirically-tested resilience index can help identify aspects of activities that will increase or decrease resilience, thus a useful tool for </a:t>
            </a:r>
            <a:r>
              <a:rPr lang="en-US" sz="2000" b="1" i="1" smtClean="0">
                <a:solidFill>
                  <a:srgbClr val="FF0000"/>
                </a:solidFill>
                <a:cs typeface="Arial" charset="0"/>
              </a:rPr>
              <a:t>sustainable</a:t>
            </a:r>
            <a:r>
              <a:rPr lang="en-US" sz="2000" b="1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 smtClean="0">
                <a:cs typeface="Arial" charset="0"/>
              </a:rPr>
              <a:t>planning and management</a:t>
            </a:r>
          </a:p>
          <a:p>
            <a:pPr marL="463550" indent="-463550" eaLnBrk="1" hangingPunct="1">
              <a:spcBef>
                <a:spcPct val="0"/>
              </a:spcBef>
              <a:buFont typeface="Wingdings 3" pitchFamily="18" charset="2"/>
              <a:buNone/>
              <a:tabLst>
                <a:tab pos="463550" algn="l"/>
              </a:tabLst>
            </a:pPr>
            <a:endParaRPr lang="en-US" sz="24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tabLst>
                <a:tab pos="463550" algn="l"/>
              </a:tabLst>
            </a:pPr>
            <a:endParaRPr lang="en-US" sz="24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buFont typeface="Wingdings 3" pitchFamily="18" charset="2"/>
              <a:buNone/>
              <a:tabLst>
                <a:tab pos="463550" algn="l"/>
              </a:tabLst>
            </a:pPr>
            <a:endParaRPr lang="en-US" sz="24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buFont typeface="Arial" charset="0"/>
              <a:buChar char="•"/>
              <a:tabLst>
                <a:tab pos="463550" algn="l"/>
              </a:tabLst>
            </a:pPr>
            <a:endParaRPr lang="en-US" sz="24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buFont typeface="Arial" charset="0"/>
              <a:buChar char="•"/>
              <a:tabLst>
                <a:tab pos="463550" algn="l"/>
              </a:tabLst>
            </a:pPr>
            <a:endParaRPr lang="en-US" sz="24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buFont typeface="Arial" charset="0"/>
              <a:buChar char="•"/>
              <a:tabLst>
                <a:tab pos="463550" algn="l"/>
              </a:tabLst>
            </a:pPr>
            <a:endParaRPr lang="en-US" sz="2800" b="1" smtClean="0">
              <a:cs typeface="Arial" charset="0"/>
            </a:endParaRPr>
          </a:p>
          <a:p>
            <a:pPr marL="463550" indent="-463550" eaLnBrk="1" hangingPunct="1">
              <a:spcBef>
                <a:spcPct val="0"/>
              </a:spcBef>
              <a:buFont typeface="Arial" charset="0"/>
              <a:buNone/>
              <a:tabLst>
                <a:tab pos="463550" algn="l"/>
              </a:tabLst>
            </a:pPr>
            <a:endParaRPr lang="en-US" sz="2400" b="1" smtClean="0"/>
          </a:p>
          <a:p>
            <a:pPr marL="463550" indent="-463550" eaLnBrk="1" hangingPunct="1">
              <a:spcBef>
                <a:spcPct val="0"/>
              </a:spcBef>
              <a:buFont typeface="Arial" charset="0"/>
              <a:buChar char="•"/>
              <a:tabLst>
                <a:tab pos="463550" algn="l"/>
              </a:tabLst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affrodite.files.wordpress.com/2008/05/katrinadisaste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affrodite.files.wordpress.com/2008/05/pmo-katrina-go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8534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pics4.city-data.com/cpicc/cfiles23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blog.nola.com/politics/2009/08/large_Six%20Fla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fteyeonthemedia.files.wordpress.com/2009/03/hurricane-katrina-victi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farm3.static.flickr.com/2569/3840306498_8aa937e32d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86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</TotalTime>
  <Words>869</Words>
  <Application>Microsoft Office PowerPoint</Application>
  <PresentationFormat>On-screen Show (4:3)</PresentationFormat>
  <Paragraphs>318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Oriel</vt:lpstr>
      <vt:lpstr>On the Development of a Community Resilience Index </vt:lpstr>
      <vt:lpstr>Acknowledgements</vt:lpstr>
      <vt:lpstr>Resilient Communities Research Group</vt:lpstr>
      <vt:lpstr>MMS Project objectives</vt:lpstr>
      <vt:lpstr>Slide 5</vt:lpstr>
      <vt:lpstr>Slide 6</vt:lpstr>
      <vt:lpstr>Slide 7</vt:lpstr>
      <vt:lpstr>Slide 8</vt:lpstr>
      <vt:lpstr>Slide 9</vt:lpstr>
      <vt:lpstr>Slide 10</vt:lpstr>
      <vt:lpstr>Slide 11</vt:lpstr>
      <vt:lpstr>Difficulties in defining resilience</vt:lpstr>
      <vt:lpstr>Some definitions</vt:lpstr>
      <vt:lpstr>Related definitions</vt:lpstr>
      <vt:lpstr>Slide 15</vt:lpstr>
      <vt:lpstr>Slide 16</vt:lpstr>
      <vt:lpstr>Slide 17</vt:lpstr>
      <vt:lpstr>Related definitions</vt:lpstr>
      <vt:lpstr>How to measure resilience?</vt:lpstr>
      <vt:lpstr>Slide 20</vt:lpstr>
      <vt:lpstr>How to measure resilience? -Issues</vt:lpstr>
      <vt:lpstr>Resilience in Natural Systems (Adger, et al. 2000)</vt:lpstr>
      <vt:lpstr>Slide 23</vt:lpstr>
      <vt:lpstr>Slide 24</vt:lpstr>
      <vt:lpstr>Slide 25</vt:lpstr>
      <vt:lpstr>Slide 26</vt:lpstr>
      <vt:lpstr>Slide 27</vt:lpstr>
      <vt:lpstr>Slide 28</vt:lpstr>
      <vt:lpstr>Our simplified framework</vt:lpstr>
      <vt:lpstr>How to Quantify these Concepts? </vt:lpstr>
      <vt:lpstr>Slide 31</vt:lpstr>
      <vt:lpstr>Slide 32</vt:lpstr>
      <vt:lpstr>Slide 33</vt:lpstr>
      <vt:lpstr>Slide 34</vt:lpstr>
      <vt:lpstr>Discriminant analysis results – census tract level (from L. DeFrank) </vt:lpstr>
      <vt:lpstr>Discriminant analysis results – county level (from A. Baker)</vt:lpstr>
      <vt:lpstr>Slide 37</vt:lpstr>
      <vt:lpstr>Slide 38</vt:lpstr>
      <vt:lpstr>Slide 39</vt:lpstr>
      <vt:lpstr>Conclusions</vt:lpstr>
      <vt:lpstr>Slide 41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46</cp:revision>
  <dcterms:created xsi:type="dcterms:W3CDTF">2009-09-23T21:01:21Z</dcterms:created>
  <dcterms:modified xsi:type="dcterms:W3CDTF">2010-05-27T21:21:14Z</dcterms:modified>
</cp:coreProperties>
</file>