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handoutMasterIdLst>
    <p:handoutMasterId r:id="rId45"/>
  </p:handoutMasterIdLst>
  <p:sldIdLst>
    <p:sldId id="256" r:id="rId2"/>
    <p:sldId id="278" r:id="rId3"/>
    <p:sldId id="280" r:id="rId4"/>
    <p:sldId id="262" r:id="rId5"/>
    <p:sldId id="279" r:id="rId6"/>
    <p:sldId id="340" r:id="rId7"/>
    <p:sldId id="341" r:id="rId8"/>
    <p:sldId id="342" r:id="rId9"/>
    <p:sldId id="343" r:id="rId10"/>
    <p:sldId id="344" r:id="rId11"/>
    <p:sldId id="345" r:id="rId12"/>
    <p:sldId id="346" r:id="rId13"/>
    <p:sldId id="347" r:id="rId14"/>
    <p:sldId id="348" r:id="rId15"/>
    <p:sldId id="350" r:id="rId16"/>
    <p:sldId id="351" r:id="rId17"/>
    <p:sldId id="291" r:id="rId18"/>
    <p:sldId id="292" r:id="rId19"/>
    <p:sldId id="293" r:id="rId20"/>
    <p:sldId id="294" r:id="rId21"/>
    <p:sldId id="295" r:id="rId22"/>
    <p:sldId id="296" r:id="rId23"/>
    <p:sldId id="349" r:id="rId24"/>
    <p:sldId id="353" r:id="rId25"/>
    <p:sldId id="354" r:id="rId26"/>
    <p:sldId id="357" r:id="rId27"/>
    <p:sldId id="356" r:id="rId28"/>
    <p:sldId id="358" r:id="rId29"/>
    <p:sldId id="364" r:id="rId30"/>
    <p:sldId id="365" r:id="rId31"/>
    <p:sldId id="366" r:id="rId32"/>
    <p:sldId id="359" r:id="rId33"/>
    <p:sldId id="360" r:id="rId34"/>
    <p:sldId id="361" r:id="rId35"/>
    <p:sldId id="362" r:id="rId36"/>
    <p:sldId id="363" r:id="rId37"/>
    <p:sldId id="312" r:id="rId38"/>
    <p:sldId id="311" r:id="rId39"/>
    <p:sldId id="313" r:id="rId40"/>
    <p:sldId id="314" r:id="rId41"/>
    <p:sldId id="352" r:id="rId42"/>
    <p:sldId id="30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54" autoAdjust="0"/>
  </p:normalViewPr>
  <p:slideViewPr>
    <p:cSldViewPr snapToGrid="0">
      <p:cViewPr varScale="1">
        <p:scale>
          <a:sx n="104" d="100"/>
          <a:sy n="104" d="100"/>
        </p:scale>
        <p:origin x="-984" y="-84"/>
      </p:cViewPr>
      <p:guideLst>
        <p:guide orient="horz" pos="808"/>
        <p:guide pos="2882"/>
      </p:guideLst>
    </p:cSldViewPr>
  </p:slideViewPr>
  <p:outlineViewPr>
    <p:cViewPr>
      <p:scale>
        <a:sx n="33" d="100"/>
        <a:sy n="33" d="100"/>
      </p:scale>
      <p:origin x="48" y="601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CD4F39-9F50-4445-8530-29A6DB4A9533}" type="datetimeFigureOut">
              <a:rPr lang="en-US" smtClean="0"/>
              <a:pPr/>
              <a:t>5/25/2010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4BC010-8CB8-44E0-9285-50330AE1EDF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1FEE6-3926-4F30-864A-FE85439C7B97}" type="datetimeFigureOut">
              <a:rPr lang="en-US" smtClean="0"/>
              <a:pPr/>
              <a:t>5/25/2010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D1942-377C-46D9-A7FB-96D2500A9B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83DA41-B424-42C5-A970-DCED9E91CC6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83DA41-B424-42C5-A970-DCED9E91CC6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83DA41-B424-42C5-A970-DCED9E91CC63}"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83DA41-B424-42C5-A970-DCED9E91CC63}"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83DA41-B424-42C5-A970-DCED9E91CC63}"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83DA41-B424-42C5-A970-DCED9E91CC63}"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83DA41-B424-42C5-A970-DCED9E91CC63}"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83DA41-B424-42C5-A970-DCED9E91CC6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CD1942-377C-46D9-A7FB-96D2500A9B51}"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949BD-2D61-48DE-B864-E4E968C8B32C}" type="slidenum">
              <a:rPr lang="en-US"/>
              <a:pPr/>
              <a:t>4</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D1942-377C-46D9-A7FB-96D2500A9B5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DDE1723-4497-4C74-B1C2-2AD9C905F651}" type="datetimeFigureOut">
              <a:rPr lang="en-US" smtClean="0"/>
              <a:pPr/>
              <a:t>5/25/2010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5207045-DD3E-4CCB-8D90-55EBC226373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E1723-4497-4C74-B1C2-2AD9C905F651}"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07045-DD3E-4CCB-8D90-55EBC22637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E1723-4497-4C74-B1C2-2AD9C905F651}"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07045-DD3E-4CCB-8D90-55EBC22637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4400"/>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mj-lt"/>
              </a:defRPr>
            </a:lvl1pPr>
            <a:lvl2pPr>
              <a:defRPr sz="2800">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DE1723-4497-4C74-B1C2-2AD9C905F651}"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07045-DD3E-4CCB-8D90-55EBC226373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DE1723-4497-4C74-B1C2-2AD9C905F651}"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07045-DD3E-4CCB-8D90-55EBC22637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DE1723-4497-4C74-B1C2-2AD9C905F651}" type="datetimeFigureOut">
              <a:rPr lang="en-US" smtClean="0"/>
              <a:pPr/>
              <a:t>5/25/2010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07045-DD3E-4CCB-8D90-55EBC22637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9DDE1723-4497-4C74-B1C2-2AD9C905F651}" type="datetimeFigureOut">
              <a:rPr lang="en-US" smtClean="0"/>
              <a:pPr/>
              <a:t>5/25/2010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07045-DD3E-4CCB-8D90-55EBC22637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E1723-4497-4C74-B1C2-2AD9C905F651}" type="datetimeFigureOut">
              <a:rPr lang="en-US" smtClean="0"/>
              <a:pPr/>
              <a:t>5/25/2010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07045-DD3E-4CCB-8D90-55EBC22637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DE1723-4497-4C74-B1C2-2AD9C905F651}"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07045-DD3E-4CCB-8D90-55EBC22637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DE1723-4497-4C74-B1C2-2AD9C905F651}"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5207045-DD3E-4CCB-8D90-55EBC226373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DE1723-4497-4C74-B1C2-2AD9C905F651}" type="datetimeFigureOut">
              <a:rPr lang="en-US" smtClean="0"/>
              <a:pPr/>
              <a:t>5/25/2010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207045-DD3E-4CCB-8D90-55EBC226373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file:///H:\msy\save%209.2%20PLUS%20NOISE.wmv"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2590800"/>
          </a:xfrm>
        </p:spPr>
        <p:txBody>
          <a:bodyPr>
            <a:normAutofit/>
          </a:bodyPr>
          <a:lstStyle/>
          <a:p>
            <a:pPr algn="ctr"/>
            <a:r>
              <a:rPr lang="en-US" sz="3600" dirty="0" smtClean="0">
                <a:solidFill>
                  <a:srgbClr val="FFFF00"/>
                </a:solidFill>
              </a:rPr>
              <a:t>Oyster Demand Adjustments to Alternative Consumer Education and Post Harvest Processes in Response to </a:t>
            </a:r>
            <a:r>
              <a:rPr lang="en-US" sz="3600" i="1" dirty="0" smtClean="0">
                <a:solidFill>
                  <a:srgbClr val="FFFF00"/>
                </a:solidFill>
              </a:rPr>
              <a:t>Vibrio vulnificus</a:t>
            </a:r>
            <a:endParaRPr lang="en-US" sz="3600" i="1" dirty="0">
              <a:solidFill>
                <a:srgbClr val="FFFF00"/>
              </a:solidFill>
            </a:endParaRPr>
          </a:p>
        </p:txBody>
      </p:sp>
      <p:sp>
        <p:nvSpPr>
          <p:cNvPr id="3" name="Subtitle 2"/>
          <p:cNvSpPr>
            <a:spLocks noGrp="1"/>
          </p:cNvSpPr>
          <p:nvPr>
            <p:ph type="subTitle" idx="1"/>
          </p:nvPr>
        </p:nvSpPr>
        <p:spPr>
          <a:xfrm>
            <a:off x="381000" y="3505200"/>
            <a:ext cx="8382000" cy="2971800"/>
          </a:xfrm>
        </p:spPr>
        <p:txBody>
          <a:bodyPr>
            <a:normAutofit fontScale="92500" lnSpcReduction="20000"/>
          </a:bodyPr>
          <a:lstStyle/>
          <a:p>
            <a:pPr algn="ctr"/>
            <a:r>
              <a:rPr lang="en-US" sz="2400" dirty="0" smtClean="0"/>
              <a:t>William </a:t>
            </a:r>
            <a:r>
              <a:rPr lang="en-US" sz="2400" dirty="0" err="1" smtClean="0"/>
              <a:t>Huth</a:t>
            </a:r>
            <a:r>
              <a:rPr lang="en-US" sz="2400" dirty="0" smtClean="0"/>
              <a:t>, University of West Florida</a:t>
            </a:r>
          </a:p>
          <a:p>
            <a:pPr algn="ctr"/>
            <a:r>
              <a:rPr lang="en-US" sz="2400" dirty="0" smtClean="0"/>
              <a:t>Greg Martin, Northern Kentucky University</a:t>
            </a:r>
          </a:p>
          <a:p>
            <a:pPr algn="ctr"/>
            <a:r>
              <a:rPr lang="en-US" sz="2400" dirty="0" smtClean="0"/>
              <a:t>Ash Morgan, Appalachian State University</a:t>
            </a:r>
          </a:p>
          <a:p>
            <a:pPr algn="ctr"/>
            <a:r>
              <a:rPr lang="en-US" sz="2400" dirty="0" smtClean="0"/>
              <a:t>Richard </a:t>
            </a:r>
            <a:r>
              <a:rPr lang="en-US" sz="2400" dirty="0" err="1" smtClean="0"/>
              <a:t>Sjolander</a:t>
            </a:r>
            <a:r>
              <a:rPr lang="en-US" sz="2400" dirty="0" smtClean="0"/>
              <a:t>, University of West Florida</a:t>
            </a:r>
          </a:p>
          <a:p>
            <a:pPr algn="ctr"/>
            <a:r>
              <a:rPr lang="en-US" sz="2400" dirty="0" smtClean="0"/>
              <a:t>John Whitehead, Appalachian State University</a:t>
            </a:r>
          </a:p>
          <a:p>
            <a:pPr algn="ctr"/>
            <a:endParaRPr lang="en-US" sz="2400" dirty="0" smtClean="0"/>
          </a:p>
          <a:p>
            <a:pPr algn="ctr"/>
            <a:r>
              <a:rPr lang="en-US" sz="2400" dirty="0" smtClean="0"/>
              <a:t>Challenges of Natural Resource Economics &amp; Policy</a:t>
            </a:r>
          </a:p>
          <a:p>
            <a:pPr algn="ctr"/>
            <a:r>
              <a:rPr lang="en-US" sz="2400" dirty="0" smtClean="0"/>
              <a:t>New Orleans, LA,  May 26,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Florida Pilot Study Concluding Remarks</a:t>
            </a:r>
            <a:endParaRPr lang="en-US" dirty="0"/>
          </a:p>
        </p:txBody>
      </p:sp>
      <p:sp>
        <p:nvSpPr>
          <p:cNvPr id="3" name="Content Placeholder 2"/>
          <p:cNvSpPr>
            <a:spLocks noGrp="1"/>
          </p:cNvSpPr>
          <p:nvPr>
            <p:ph idx="1"/>
          </p:nvPr>
        </p:nvSpPr>
        <p:spPr/>
        <p:txBody>
          <a:bodyPr>
            <a:normAutofit/>
          </a:bodyPr>
          <a:lstStyle/>
          <a:p>
            <a:r>
              <a:rPr lang="en-US" dirty="0" smtClean="0"/>
              <a:t>Raw and cooked oyster consumers behaved differently following a health scare event</a:t>
            </a:r>
          </a:p>
          <a:p>
            <a:r>
              <a:rPr lang="en-US" dirty="0" smtClean="0"/>
              <a:t>Substantial surplus losses due to health scare news (Cooked oyster consumers only)</a:t>
            </a:r>
          </a:p>
          <a:p>
            <a:r>
              <a:rPr lang="en-US" dirty="0" smtClean="0"/>
              <a:t>Brochure source credibility was important in mitigating consumer surplus losses </a:t>
            </a:r>
          </a:p>
          <a:p>
            <a:r>
              <a:rPr lang="en-US" dirty="0" smtClean="0"/>
              <a:t>PHP product reflects a degree of consumer “unwillingness” to pay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11200"/>
            <a:ext cx="8229600" cy="1143000"/>
          </a:xfrm>
        </p:spPr>
        <p:txBody>
          <a:bodyPr>
            <a:normAutofit fontScale="90000"/>
          </a:bodyPr>
          <a:lstStyle/>
          <a:p>
            <a:r>
              <a:rPr lang="en-US" dirty="0" smtClean="0"/>
              <a:t>Current Research Overview and Update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NOAA/GOIP-funded research grant to change the population sampled to primary oyster-producing  and consumption states</a:t>
            </a:r>
          </a:p>
          <a:p>
            <a:pPr lvl="1"/>
            <a:r>
              <a:rPr lang="en-US" dirty="0" smtClean="0"/>
              <a:t>Increase data collection to core oyster reporting states (Southern California, Texas, Florida, Louisiana) and, additionally, Mississippi and Georgia)</a:t>
            </a:r>
          </a:p>
          <a:p>
            <a:r>
              <a:rPr lang="en-US" dirty="0" smtClean="0"/>
              <a:t>Added sourced video as an additional information treatment with 2 different threat levels (PMT)</a:t>
            </a:r>
          </a:p>
          <a:p>
            <a:r>
              <a:rPr lang="en-US" dirty="0" smtClean="0"/>
              <a:t>Changed to an internet based consumer panel sample</a:t>
            </a:r>
          </a:p>
          <a:p>
            <a:r>
              <a:rPr lang="en-US" dirty="0" smtClean="0"/>
              <a:t>Incorporated a theoretical behavioral base (PMT)</a:t>
            </a:r>
          </a:p>
          <a:p>
            <a:r>
              <a:rPr lang="en-US" dirty="0" smtClean="0"/>
              <a:t>Update previous ISSC surveys (Flattery and </a:t>
            </a:r>
            <a:r>
              <a:rPr lang="en-US" dirty="0" err="1" smtClean="0"/>
              <a:t>Bashin</a:t>
            </a:r>
            <a:r>
              <a:rPr lang="en-US" dirty="0" smtClean="0"/>
              <a:t>, 2002 and ORC-Macro, 2005).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Status</a:t>
            </a:r>
            <a:endParaRPr lang="en-US" dirty="0"/>
          </a:p>
        </p:txBody>
      </p:sp>
      <p:sp>
        <p:nvSpPr>
          <p:cNvPr id="3" name="Content Placeholder 2"/>
          <p:cNvSpPr>
            <a:spLocks noGrp="1"/>
          </p:cNvSpPr>
          <p:nvPr>
            <p:ph idx="1"/>
          </p:nvPr>
        </p:nvSpPr>
        <p:spPr/>
        <p:txBody>
          <a:bodyPr>
            <a:normAutofit lnSpcReduction="10000"/>
          </a:bodyPr>
          <a:lstStyle/>
          <a:p>
            <a:r>
              <a:rPr lang="en-US" dirty="0" smtClean="0"/>
              <a:t>Survey redesigned and implemented</a:t>
            </a:r>
          </a:p>
          <a:p>
            <a:r>
              <a:rPr lang="en-US" dirty="0" smtClean="0"/>
              <a:t>Data collection vendor:</a:t>
            </a:r>
          </a:p>
          <a:p>
            <a:pPr lvl="1"/>
            <a:r>
              <a:rPr lang="en-US" dirty="0" smtClean="0"/>
              <a:t>Online Survey Solution (M/A/R/C Research) </a:t>
            </a:r>
          </a:p>
          <a:p>
            <a:pPr lvl="1"/>
            <a:r>
              <a:rPr lang="en-US" dirty="0" smtClean="0"/>
              <a:t>Survey </a:t>
            </a:r>
            <a:r>
              <a:rPr lang="en-US" dirty="0" smtClean="0"/>
              <a:t>completed </a:t>
            </a:r>
            <a:r>
              <a:rPr lang="en-US" dirty="0" smtClean="0"/>
              <a:t>April 22, 2010, just after the Deepwater Horizon </a:t>
            </a:r>
            <a:r>
              <a:rPr lang="en-US" dirty="0" smtClean="0"/>
              <a:t>event began.</a:t>
            </a:r>
            <a:endParaRPr lang="en-US" dirty="0" smtClean="0"/>
          </a:p>
          <a:p>
            <a:r>
              <a:rPr lang="en-US" dirty="0" smtClean="0"/>
              <a:t>Other </a:t>
            </a:r>
            <a:r>
              <a:rPr lang="en-US" dirty="0" smtClean="0"/>
              <a:t>vendors </a:t>
            </a:r>
            <a:r>
              <a:rPr lang="en-US" dirty="0" smtClean="0"/>
              <a:t>who provided bids:</a:t>
            </a:r>
          </a:p>
          <a:p>
            <a:pPr lvl="1"/>
            <a:r>
              <a:rPr lang="en-US" dirty="0" err="1" smtClean="0"/>
              <a:t>Carbonview</a:t>
            </a:r>
            <a:r>
              <a:rPr lang="en-US" dirty="0" smtClean="0"/>
              <a:t> (MVL Group)</a:t>
            </a:r>
          </a:p>
          <a:p>
            <a:pPr lvl="1"/>
            <a:r>
              <a:rPr lang="en-US" dirty="0" smtClean="0"/>
              <a:t>Decision Analyst</a:t>
            </a:r>
          </a:p>
          <a:p>
            <a:pPr lvl="1"/>
            <a:r>
              <a:rPr lang="en-US" dirty="0" smtClean="0"/>
              <a:t>Knowledge Networks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86"/>
          <p:cNvCxnSpPr/>
          <p:nvPr/>
        </p:nvCxnSpPr>
        <p:spPr>
          <a:xfrm>
            <a:off x="7697109" y="2911475"/>
            <a:ext cx="1311083"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323267" y="-114641"/>
            <a:ext cx="8502073" cy="1143000"/>
          </a:xfrm>
        </p:spPr>
        <p:txBody>
          <a:bodyPr>
            <a:noAutofit/>
          </a:bodyPr>
          <a:lstStyle/>
          <a:p>
            <a:r>
              <a:rPr lang="en-US" sz="3600" dirty="0" smtClean="0">
                <a:latin typeface="Tahoma" pitchFamily="34" charset="0"/>
                <a:ea typeface="Tahoma" pitchFamily="34" charset="0"/>
                <a:cs typeface="Tahoma" pitchFamily="34" charset="0"/>
              </a:rPr>
              <a:t>New Research Design I</a:t>
            </a:r>
            <a:endParaRPr lang="en-US" sz="3600" dirty="0">
              <a:latin typeface="Tahoma" pitchFamily="34" charset="0"/>
              <a:ea typeface="Tahoma" pitchFamily="34" charset="0"/>
              <a:cs typeface="Tahoma" pitchFamily="34" charset="0"/>
            </a:endParaRPr>
          </a:p>
        </p:txBody>
      </p:sp>
      <p:sp>
        <p:nvSpPr>
          <p:cNvPr id="5" name="Rectangle 4"/>
          <p:cNvSpPr/>
          <p:nvPr/>
        </p:nvSpPr>
        <p:spPr>
          <a:xfrm>
            <a:off x="898716" y="2552710"/>
            <a:ext cx="914400" cy="70427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74385" y="2560926"/>
            <a:ext cx="914400" cy="70427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5054983" y="1184873"/>
            <a:ext cx="45720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817733" y="2905031"/>
            <a:ext cx="309419"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13408" y="5819173"/>
            <a:ext cx="7085737" cy="602"/>
          </a:xfrm>
          <a:prstGeom prst="line">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96421" y="2249925"/>
            <a:ext cx="768608" cy="369332"/>
          </a:xfrm>
          <a:prstGeom prst="rect">
            <a:avLst/>
          </a:prstGeom>
          <a:noFill/>
        </p:spPr>
        <p:txBody>
          <a:bodyPr wrap="none" rtlCol="0">
            <a:spAutoFit/>
          </a:bodyPr>
          <a:lstStyle/>
          <a:p>
            <a:r>
              <a:rPr lang="en-US" b="1" dirty="0" smtClean="0">
                <a:solidFill>
                  <a:srgbClr val="FF0000"/>
                </a:solidFill>
                <a:latin typeface="+mj-lt"/>
              </a:rPr>
              <a:t>Eaters</a:t>
            </a:r>
            <a:endParaRPr lang="en-US" b="1" dirty="0">
              <a:solidFill>
                <a:srgbClr val="FF0000"/>
              </a:solidFill>
              <a:latin typeface="+mj-lt"/>
            </a:endParaRPr>
          </a:p>
        </p:txBody>
      </p:sp>
      <p:sp>
        <p:nvSpPr>
          <p:cNvPr id="76" name="TextBox 75"/>
          <p:cNvSpPr txBox="1"/>
          <p:nvPr/>
        </p:nvSpPr>
        <p:spPr>
          <a:xfrm>
            <a:off x="908867" y="3471195"/>
            <a:ext cx="1063368" cy="369332"/>
          </a:xfrm>
          <a:prstGeom prst="rect">
            <a:avLst/>
          </a:prstGeom>
          <a:noFill/>
        </p:spPr>
        <p:txBody>
          <a:bodyPr wrap="none" rtlCol="0">
            <a:spAutoFit/>
          </a:bodyPr>
          <a:lstStyle/>
          <a:p>
            <a:r>
              <a:rPr lang="en-US" b="1" dirty="0" smtClean="0">
                <a:solidFill>
                  <a:srgbClr val="FF0000"/>
                </a:solidFill>
                <a:latin typeface="+mj-lt"/>
              </a:rPr>
              <a:t>Ex-eaters</a:t>
            </a:r>
            <a:endParaRPr lang="en-US" b="1" dirty="0">
              <a:solidFill>
                <a:srgbClr val="FF0000"/>
              </a:solidFill>
              <a:latin typeface="+mj-lt"/>
            </a:endParaRPr>
          </a:p>
        </p:txBody>
      </p:sp>
      <p:sp>
        <p:nvSpPr>
          <p:cNvPr id="31" name="Rectangle 30"/>
          <p:cNvSpPr/>
          <p:nvPr/>
        </p:nvSpPr>
        <p:spPr>
          <a:xfrm>
            <a:off x="2137534" y="2551201"/>
            <a:ext cx="914400" cy="70427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0"/>
          <p:cNvGrpSpPr/>
          <p:nvPr/>
        </p:nvGrpSpPr>
        <p:grpSpPr>
          <a:xfrm>
            <a:off x="3028358" y="1122630"/>
            <a:ext cx="801229" cy="3530851"/>
            <a:chOff x="2476125" y="1122630"/>
            <a:chExt cx="801229" cy="3530851"/>
          </a:xfrm>
        </p:grpSpPr>
        <p:cxnSp>
          <p:nvCxnSpPr>
            <p:cNvPr id="43" name="Straight Arrow Connector 27"/>
            <p:cNvCxnSpPr>
              <a:cxnSpLocks noChangeShapeType="1"/>
            </p:cNvCxnSpPr>
            <p:nvPr/>
          </p:nvCxnSpPr>
          <p:spPr bwMode="auto">
            <a:xfrm rot="5400000" flipH="1" flipV="1">
              <a:off x="1987558" y="1632321"/>
              <a:ext cx="1790434" cy="771052"/>
            </a:xfrm>
            <a:prstGeom prst="straightConnector1">
              <a:avLst/>
            </a:prstGeom>
            <a:noFill/>
            <a:ln w="47625" algn="ctr">
              <a:solidFill>
                <a:schemeClr val="tx1"/>
              </a:solidFill>
              <a:round/>
              <a:headEnd type="none" w="med" len="med"/>
              <a:tailEnd type="triangle" w="med" len="med"/>
            </a:ln>
          </p:spPr>
        </p:cxnSp>
        <p:cxnSp>
          <p:nvCxnSpPr>
            <p:cNvPr id="45" name="Straight Arrow Connector 27"/>
            <p:cNvCxnSpPr>
              <a:cxnSpLocks noChangeShapeType="1"/>
            </p:cNvCxnSpPr>
            <p:nvPr/>
          </p:nvCxnSpPr>
          <p:spPr bwMode="auto">
            <a:xfrm rot="5400000" flipH="1" flipV="1">
              <a:off x="2339888" y="1984651"/>
              <a:ext cx="1075210" cy="781615"/>
            </a:xfrm>
            <a:prstGeom prst="straightConnector1">
              <a:avLst/>
            </a:prstGeom>
            <a:noFill/>
            <a:ln w="47625" algn="ctr">
              <a:solidFill>
                <a:schemeClr val="tx1"/>
              </a:solidFill>
              <a:round/>
              <a:headEnd type="none" w="med" len="med"/>
              <a:tailEnd type="triangle" w="med" len="med"/>
            </a:ln>
          </p:spPr>
        </p:cxnSp>
        <p:cxnSp>
          <p:nvCxnSpPr>
            <p:cNvPr id="46" name="Straight Arrow Connector 27"/>
            <p:cNvCxnSpPr>
              <a:cxnSpLocks noChangeShapeType="1"/>
            </p:cNvCxnSpPr>
            <p:nvPr/>
          </p:nvCxnSpPr>
          <p:spPr bwMode="auto">
            <a:xfrm flipV="1">
              <a:off x="2476125" y="2544024"/>
              <a:ext cx="801229" cy="369040"/>
            </a:xfrm>
            <a:prstGeom prst="straightConnector1">
              <a:avLst/>
            </a:prstGeom>
            <a:noFill/>
            <a:ln w="47625" algn="ctr">
              <a:solidFill>
                <a:schemeClr val="tx1"/>
              </a:solidFill>
              <a:round/>
              <a:headEnd type="none" w="med" len="med"/>
              <a:tailEnd type="triangle" w="med" len="med"/>
            </a:ln>
          </p:spPr>
        </p:cxnSp>
        <p:cxnSp>
          <p:nvCxnSpPr>
            <p:cNvPr id="47" name="Straight Arrow Connector 27"/>
            <p:cNvCxnSpPr>
              <a:cxnSpLocks noChangeShapeType="1"/>
            </p:cNvCxnSpPr>
            <p:nvPr/>
          </p:nvCxnSpPr>
          <p:spPr bwMode="auto">
            <a:xfrm>
              <a:off x="2483668" y="2913063"/>
              <a:ext cx="793686" cy="364291"/>
            </a:xfrm>
            <a:prstGeom prst="straightConnector1">
              <a:avLst/>
            </a:prstGeom>
            <a:noFill/>
            <a:ln w="47625" algn="ctr">
              <a:solidFill>
                <a:schemeClr val="tx1"/>
              </a:solidFill>
              <a:round/>
              <a:headEnd type="none" w="med" len="med"/>
              <a:tailEnd type="triangle" w="med" len="med"/>
            </a:ln>
          </p:spPr>
        </p:cxnSp>
        <p:cxnSp>
          <p:nvCxnSpPr>
            <p:cNvPr id="54" name="Straight Arrow Connector 27"/>
            <p:cNvCxnSpPr>
              <a:cxnSpLocks noChangeShapeType="1"/>
            </p:cNvCxnSpPr>
            <p:nvPr/>
          </p:nvCxnSpPr>
          <p:spPr bwMode="auto">
            <a:xfrm rot="16200000" flipH="1">
              <a:off x="2343693" y="3049863"/>
              <a:ext cx="1061408" cy="787807"/>
            </a:xfrm>
            <a:prstGeom prst="straightConnector1">
              <a:avLst/>
            </a:prstGeom>
            <a:noFill/>
            <a:ln w="47625" algn="ctr">
              <a:solidFill>
                <a:schemeClr val="tx1"/>
              </a:solidFill>
              <a:round/>
              <a:headEnd type="none" w="med" len="med"/>
              <a:tailEnd type="triangle" w="med" len="med"/>
            </a:ln>
          </p:spPr>
        </p:cxnSp>
        <p:cxnSp>
          <p:nvCxnSpPr>
            <p:cNvPr id="56" name="Straight Arrow Connector 27"/>
            <p:cNvCxnSpPr>
              <a:cxnSpLocks noChangeShapeType="1"/>
            </p:cNvCxnSpPr>
            <p:nvPr/>
          </p:nvCxnSpPr>
          <p:spPr bwMode="auto">
            <a:xfrm rot="16200000" flipH="1">
              <a:off x="2009548" y="3385675"/>
              <a:ext cx="1740418" cy="795193"/>
            </a:xfrm>
            <a:prstGeom prst="straightConnector1">
              <a:avLst/>
            </a:prstGeom>
            <a:noFill/>
            <a:ln w="47625" algn="ctr">
              <a:solidFill>
                <a:schemeClr val="tx1"/>
              </a:solidFill>
              <a:round/>
              <a:headEnd type="none" w="med" len="med"/>
              <a:tailEnd type="triangle" w="med" len="med"/>
            </a:ln>
          </p:spPr>
        </p:cxnSp>
      </p:grpSp>
      <p:grpSp>
        <p:nvGrpSpPr>
          <p:cNvPr id="3" name="Group 71"/>
          <p:cNvGrpSpPr/>
          <p:nvPr/>
        </p:nvGrpSpPr>
        <p:grpSpPr>
          <a:xfrm rot="10800000">
            <a:off x="6385697" y="1147637"/>
            <a:ext cx="801229" cy="3530851"/>
            <a:chOff x="2476125" y="1122630"/>
            <a:chExt cx="801229" cy="3530851"/>
          </a:xfrm>
        </p:grpSpPr>
        <p:cxnSp>
          <p:nvCxnSpPr>
            <p:cNvPr id="73" name="Straight Arrow Connector 27"/>
            <p:cNvCxnSpPr>
              <a:cxnSpLocks noChangeShapeType="1"/>
            </p:cNvCxnSpPr>
            <p:nvPr/>
          </p:nvCxnSpPr>
          <p:spPr bwMode="auto">
            <a:xfrm rot="5400000" flipH="1" flipV="1">
              <a:off x="1987558" y="1632321"/>
              <a:ext cx="1790434" cy="771052"/>
            </a:xfrm>
            <a:prstGeom prst="straightConnector1">
              <a:avLst/>
            </a:prstGeom>
            <a:noFill/>
            <a:ln w="47625" algn="ctr">
              <a:solidFill>
                <a:schemeClr val="tx1"/>
              </a:solidFill>
              <a:round/>
              <a:headEnd type="triangle" w="med" len="med"/>
              <a:tailEnd type="none" w="med" len="med"/>
            </a:ln>
          </p:spPr>
        </p:cxnSp>
        <p:cxnSp>
          <p:nvCxnSpPr>
            <p:cNvPr id="74" name="Straight Arrow Connector 27"/>
            <p:cNvCxnSpPr>
              <a:cxnSpLocks noChangeShapeType="1"/>
            </p:cNvCxnSpPr>
            <p:nvPr/>
          </p:nvCxnSpPr>
          <p:spPr bwMode="auto">
            <a:xfrm rot="5400000" flipH="1" flipV="1">
              <a:off x="2339888" y="1984651"/>
              <a:ext cx="1075210" cy="781615"/>
            </a:xfrm>
            <a:prstGeom prst="straightConnector1">
              <a:avLst/>
            </a:prstGeom>
            <a:noFill/>
            <a:ln w="47625" algn="ctr">
              <a:solidFill>
                <a:schemeClr val="tx1"/>
              </a:solidFill>
              <a:round/>
              <a:headEnd type="triangle" w="med" len="med"/>
              <a:tailEnd type="none" w="med" len="med"/>
            </a:ln>
          </p:spPr>
        </p:cxnSp>
        <p:cxnSp>
          <p:nvCxnSpPr>
            <p:cNvPr id="77" name="Straight Arrow Connector 27"/>
            <p:cNvCxnSpPr>
              <a:cxnSpLocks noChangeShapeType="1"/>
            </p:cNvCxnSpPr>
            <p:nvPr/>
          </p:nvCxnSpPr>
          <p:spPr bwMode="auto">
            <a:xfrm flipV="1">
              <a:off x="2476125" y="2544024"/>
              <a:ext cx="801229" cy="369040"/>
            </a:xfrm>
            <a:prstGeom prst="straightConnector1">
              <a:avLst/>
            </a:prstGeom>
            <a:noFill/>
            <a:ln w="47625" algn="ctr">
              <a:solidFill>
                <a:schemeClr val="tx1"/>
              </a:solidFill>
              <a:round/>
              <a:headEnd type="triangle" w="med" len="med"/>
              <a:tailEnd type="none" w="med" len="med"/>
            </a:ln>
          </p:spPr>
        </p:cxnSp>
        <p:cxnSp>
          <p:nvCxnSpPr>
            <p:cNvPr id="78" name="Straight Arrow Connector 27"/>
            <p:cNvCxnSpPr>
              <a:cxnSpLocks noChangeShapeType="1"/>
            </p:cNvCxnSpPr>
            <p:nvPr/>
          </p:nvCxnSpPr>
          <p:spPr bwMode="auto">
            <a:xfrm>
              <a:off x="2483668" y="2913063"/>
              <a:ext cx="793686" cy="364291"/>
            </a:xfrm>
            <a:prstGeom prst="straightConnector1">
              <a:avLst/>
            </a:prstGeom>
            <a:noFill/>
            <a:ln w="47625" algn="ctr">
              <a:solidFill>
                <a:schemeClr val="tx1"/>
              </a:solidFill>
              <a:round/>
              <a:headEnd type="triangle" w="med" len="med"/>
              <a:tailEnd type="none" w="med" len="med"/>
            </a:ln>
          </p:spPr>
        </p:cxnSp>
        <p:cxnSp>
          <p:nvCxnSpPr>
            <p:cNvPr id="79" name="Straight Arrow Connector 27"/>
            <p:cNvCxnSpPr>
              <a:cxnSpLocks noChangeShapeType="1"/>
            </p:cNvCxnSpPr>
            <p:nvPr/>
          </p:nvCxnSpPr>
          <p:spPr bwMode="auto">
            <a:xfrm rot="16200000" flipH="1">
              <a:off x="2343693" y="3049863"/>
              <a:ext cx="1061408" cy="787807"/>
            </a:xfrm>
            <a:prstGeom prst="straightConnector1">
              <a:avLst/>
            </a:prstGeom>
            <a:noFill/>
            <a:ln w="47625" algn="ctr">
              <a:solidFill>
                <a:schemeClr val="tx1"/>
              </a:solidFill>
              <a:round/>
              <a:headEnd type="triangle" w="med" len="med"/>
              <a:tailEnd type="none" w="med" len="med"/>
            </a:ln>
          </p:spPr>
        </p:cxnSp>
        <p:cxnSp>
          <p:nvCxnSpPr>
            <p:cNvPr id="80" name="Straight Arrow Connector 27"/>
            <p:cNvCxnSpPr>
              <a:cxnSpLocks noChangeShapeType="1"/>
            </p:cNvCxnSpPr>
            <p:nvPr/>
          </p:nvCxnSpPr>
          <p:spPr bwMode="auto">
            <a:xfrm rot="16200000" flipH="1">
              <a:off x="2009548" y="3385675"/>
              <a:ext cx="1740418" cy="795193"/>
            </a:xfrm>
            <a:prstGeom prst="straightConnector1">
              <a:avLst/>
            </a:prstGeom>
            <a:noFill/>
            <a:ln w="47625" algn="ctr">
              <a:solidFill>
                <a:schemeClr val="tx1"/>
              </a:solidFill>
              <a:round/>
              <a:headEnd type="triangle" w="med" len="med"/>
              <a:tailEnd type="none" w="med" len="med"/>
            </a:ln>
          </p:spPr>
        </p:cxnSp>
      </p:grpSp>
      <p:cxnSp>
        <p:nvCxnSpPr>
          <p:cNvPr id="81" name="Straight Arrow Connector 80"/>
          <p:cNvCxnSpPr/>
          <p:nvPr/>
        </p:nvCxnSpPr>
        <p:spPr>
          <a:xfrm>
            <a:off x="5053471" y="1844267"/>
            <a:ext cx="45720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043656" y="2557982"/>
            <a:ext cx="45720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043656" y="3271696"/>
            <a:ext cx="45720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054984" y="3976358"/>
            <a:ext cx="45720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054984" y="4671966"/>
            <a:ext cx="45720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4" name="Table 63"/>
          <p:cNvGraphicFramePr>
            <a:graphicFrameLocks noGrp="1"/>
          </p:cNvGraphicFramePr>
          <p:nvPr/>
        </p:nvGraphicFramePr>
        <p:xfrm>
          <a:off x="3830548" y="810951"/>
          <a:ext cx="1296860" cy="4204224"/>
        </p:xfrm>
        <a:graphic>
          <a:graphicData uri="http://schemas.openxmlformats.org/drawingml/2006/table">
            <a:tbl>
              <a:tblPr firstRow="1" bandRow="1">
                <a:tableStyleId>{5C22544A-7EE6-4342-B048-85BDC9FD1C3A}</a:tableStyleId>
              </a:tblPr>
              <a:tblGrid>
                <a:gridCol w="1296860"/>
              </a:tblGrid>
              <a:tr h="700704">
                <a:tc>
                  <a:txBody>
                    <a:bodyPr/>
                    <a:lstStyle/>
                    <a:p>
                      <a:pPr algn="ctr"/>
                      <a:r>
                        <a:rPr lang="en-US" b="0" dirty="0" smtClean="0">
                          <a:solidFill>
                            <a:schemeClr val="tx1"/>
                          </a:solidFill>
                          <a:latin typeface="+mj-lt"/>
                        </a:rPr>
                        <a:t>Brochure/</a:t>
                      </a:r>
                    </a:p>
                    <a:p>
                      <a:pPr algn="ctr"/>
                      <a:r>
                        <a:rPr lang="en-US" b="0" dirty="0" smtClean="0">
                          <a:solidFill>
                            <a:schemeClr val="tx1"/>
                          </a:solidFill>
                          <a:latin typeface="+mj-lt"/>
                        </a:rPr>
                        <a:t>No source</a:t>
                      </a: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r>
                        <a:rPr kumimoji="0" lang="en-US" b="0" kern="1200" dirty="0" smtClean="0">
                          <a:solidFill>
                            <a:schemeClr val="tx1"/>
                          </a:solidFill>
                          <a:latin typeface="+mj-lt"/>
                          <a:ea typeface="+mn-ea"/>
                          <a:cs typeface="+mn-cs"/>
                        </a:rPr>
                        <a:t>Brochure/</a:t>
                      </a:r>
                    </a:p>
                    <a:p>
                      <a:pPr algn="ctr"/>
                      <a:r>
                        <a:rPr kumimoji="0" lang="en-US" b="0" kern="1200" dirty="0" smtClean="0">
                          <a:solidFill>
                            <a:schemeClr val="tx1"/>
                          </a:solidFill>
                          <a:latin typeface="+mj-lt"/>
                          <a:ea typeface="+mn-ea"/>
                          <a:cs typeface="+mn-cs"/>
                        </a:rPr>
                        <a:t>FDA~ISSC</a:t>
                      </a: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r>
                        <a:rPr kumimoji="0" lang="en-US" b="0" kern="1200" dirty="0" smtClean="0">
                          <a:solidFill>
                            <a:schemeClr val="tx1"/>
                          </a:solidFill>
                          <a:latin typeface="+mj-lt"/>
                          <a:ea typeface="+mn-ea"/>
                          <a:cs typeface="+mn-cs"/>
                        </a:rPr>
                        <a:t>Brochure/</a:t>
                      </a:r>
                    </a:p>
                    <a:p>
                      <a:pPr algn="ctr"/>
                      <a:r>
                        <a:rPr kumimoji="0" lang="en-US" b="0" kern="1200" dirty="0" smtClean="0">
                          <a:solidFill>
                            <a:schemeClr val="tx1"/>
                          </a:solidFill>
                          <a:latin typeface="+mj-lt"/>
                          <a:ea typeface="+mn-ea"/>
                          <a:cs typeface="+mn-cs"/>
                        </a:rPr>
                        <a:t>Foundation</a:t>
                      </a: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r>
                        <a:rPr kumimoji="0" lang="en-US" b="0" kern="1200" dirty="0" smtClean="0">
                          <a:solidFill>
                            <a:schemeClr val="tx1"/>
                          </a:solidFill>
                          <a:latin typeface="+mj-lt"/>
                          <a:ea typeface="+mn-ea"/>
                          <a:cs typeface="+mn-cs"/>
                        </a:rPr>
                        <a:t>Video/</a:t>
                      </a:r>
                    </a:p>
                    <a:p>
                      <a:pPr algn="ctr"/>
                      <a:r>
                        <a:rPr kumimoji="0" lang="en-US" b="0" kern="1200" dirty="0" smtClean="0">
                          <a:solidFill>
                            <a:schemeClr val="tx1"/>
                          </a:solidFill>
                          <a:latin typeface="+mj-lt"/>
                          <a:ea typeface="+mn-ea"/>
                          <a:cs typeface="+mn-cs"/>
                        </a:rPr>
                        <a:t>No source</a:t>
                      </a: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r>
                        <a:rPr kumimoji="0" lang="en-US" b="0" kern="1200" dirty="0" smtClean="0">
                          <a:solidFill>
                            <a:schemeClr val="tx1"/>
                          </a:solidFill>
                          <a:latin typeface="+mj-lt"/>
                          <a:ea typeface="+mn-ea"/>
                          <a:cs typeface="+mn-cs"/>
                        </a:rPr>
                        <a:t>Video/</a:t>
                      </a:r>
                    </a:p>
                    <a:p>
                      <a:pPr algn="ctr"/>
                      <a:r>
                        <a:rPr kumimoji="0" lang="en-US" b="0" kern="1200" dirty="0" smtClean="0">
                          <a:solidFill>
                            <a:schemeClr val="tx1"/>
                          </a:solidFill>
                          <a:latin typeface="+mj-lt"/>
                          <a:ea typeface="+mn-ea"/>
                          <a:cs typeface="+mn-cs"/>
                        </a:rPr>
                        <a:t>FDA~ISSC</a:t>
                      </a: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r>
                        <a:rPr kumimoji="0" lang="en-US" b="0" kern="1200" dirty="0" smtClean="0">
                          <a:solidFill>
                            <a:schemeClr val="tx1"/>
                          </a:solidFill>
                          <a:latin typeface="+mj-lt"/>
                          <a:ea typeface="+mn-ea"/>
                          <a:cs typeface="+mn-cs"/>
                        </a:rPr>
                        <a:t>Video/</a:t>
                      </a:r>
                    </a:p>
                    <a:p>
                      <a:pPr algn="ctr"/>
                      <a:r>
                        <a:rPr kumimoji="0" lang="en-US" b="0" kern="1200" dirty="0" smtClean="0">
                          <a:solidFill>
                            <a:schemeClr val="tx1"/>
                          </a:solidFill>
                          <a:latin typeface="+mj-lt"/>
                          <a:ea typeface="+mn-ea"/>
                          <a:cs typeface="+mn-cs"/>
                        </a:rPr>
                        <a:t>Foundation</a:t>
                      </a: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graphicFrame>
        <p:nvGraphicFramePr>
          <p:cNvPr id="41" name="Table 40"/>
          <p:cNvGraphicFramePr>
            <a:graphicFrameLocks noGrp="1"/>
          </p:cNvGraphicFramePr>
          <p:nvPr/>
        </p:nvGraphicFramePr>
        <p:xfrm>
          <a:off x="5489528" y="810951"/>
          <a:ext cx="924002" cy="4204224"/>
        </p:xfrm>
        <a:graphic>
          <a:graphicData uri="http://schemas.openxmlformats.org/drawingml/2006/table">
            <a:tbl>
              <a:tblPr firstRow="1" bandRow="1">
                <a:tableStyleId>{5C22544A-7EE6-4342-B048-85BDC9FD1C3A}</a:tableStyleId>
              </a:tblPr>
              <a:tblGrid>
                <a:gridCol w="924002"/>
              </a:tblGrid>
              <a:tr h="700704">
                <a:tc>
                  <a:txBody>
                    <a:bodyPr/>
                    <a:lstStyle/>
                    <a:p>
                      <a:pPr algn="ct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00704">
                <a:tc>
                  <a:txBody>
                    <a:bodyPr/>
                    <a:lstStyle/>
                    <a:p>
                      <a:pPr algn="ctr"/>
                      <a:endParaRPr lang="en-US"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cxnSp>
        <p:nvCxnSpPr>
          <p:cNvPr id="93" name="Straight Connector 92"/>
          <p:cNvCxnSpPr/>
          <p:nvPr/>
        </p:nvCxnSpPr>
        <p:spPr>
          <a:xfrm rot="5400000">
            <a:off x="475184" y="4362967"/>
            <a:ext cx="2913613" cy="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18265" y="5467638"/>
            <a:ext cx="914400" cy="70427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17"/>
          <p:cNvGrpSpPr/>
          <p:nvPr/>
        </p:nvGrpSpPr>
        <p:grpSpPr>
          <a:xfrm>
            <a:off x="145326" y="1617036"/>
            <a:ext cx="2229393" cy="1271019"/>
            <a:chOff x="145326" y="1617036"/>
            <a:chExt cx="2229393" cy="1271019"/>
          </a:xfrm>
        </p:grpSpPr>
        <p:sp>
          <p:nvSpPr>
            <p:cNvPr id="28" name="TextBox 27"/>
            <p:cNvSpPr txBox="1"/>
            <p:nvPr/>
          </p:nvSpPr>
          <p:spPr>
            <a:xfrm>
              <a:off x="145326" y="1617036"/>
              <a:ext cx="2229393" cy="646331"/>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Health/Safety</a:t>
              </a:r>
            </a:p>
            <a:p>
              <a:pPr algn="ctr"/>
              <a:r>
                <a:rPr lang="en-US" dirty="0" smtClean="0">
                  <a:latin typeface="Tahoma" pitchFamily="34" charset="0"/>
                  <a:ea typeface="Tahoma" pitchFamily="34" charset="0"/>
                  <a:cs typeface="Tahoma" pitchFamily="34" charset="0"/>
                </a:rPr>
                <a:t>knowledge &amp; beliefs</a:t>
              </a:r>
              <a:endParaRPr lang="en-US" dirty="0">
                <a:latin typeface="Tahoma" pitchFamily="34" charset="0"/>
                <a:ea typeface="Tahoma" pitchFamily="34" charset="0"/>
                <a:cs typeface="Tahoma" pitchFamily="34" charset="0"/>
              </a:endParaRPr>
            </a:p>
          </p:txBody>
        </p:sp>
        <p:cxnSp>
          <p:nvCxnSpPr>
            <p:cNvPr id="100" name="Straight Arrow Connector 27"/>
            <p:cNvCxnSpPr>
              <a:cxnSpLocks noChangeShapeType="1"/>
              <a:stCxn id="28" idx="2"/>
            </p:cNvCxnSpPr>
            <p:nvPr/>
          </p:nvCxnSpPr>
          <p:spPr bwMode="auto">
            <a:xfrm rot="16200000" flipH="1">
              <a:off x="992150" y="2531239"/>
              <a:ext cx="624688" cy="88943"/>
            </a:xfrm>
            <a:prstGeom prst="straightConnector1">
              <a:avLst/>
            </a:prstGeom>
            <a:noFill/>
            <a:ln w="47625" algn="ctr">
              <a:solidFill>
                <a:srgbClr val="FF0000"/>
              </a:solidFill>
              <a:round/>
              <a:headEnd type="oval" w="med" len="med"/>
              <a:tailEnd type="triangle" w="med" len="med"/>
            </a:ln>
          </p:spPr>
        </p:cxnSp>
      </p:grpSp>
      <p:grpSp>
        <p:nvGrpSpPr>
          <p:cNvPr id="7" name="Group 119"/>
          <p:cNvGrpSpPr/>
          <p:nvPr/>
        </p:nvGrpSpPr>
        <p:grpSpPr>
          <a:xfrm>
            <a:off x="2806547" y="5638706"/>
            <a:ext cx="2372035" cy="923330"/>
            <a:chOff x="2806547" y="5638706"/>
            <a:chExt cx="2372035" cy="923330"/>
          </a:xfrm>
        </p:grpSpPr>
        <p:sp>
          <p:nvSpPr>
            <p:cNvPr id="25" name="TextBox 24"/>
            <p:cNvSpPr txBox="1"/>
            <p:nvPr/>
          </p:nvSpPr>
          <p:spPr>
            <a:xfrm>
              <a:off x="2806547" y="5638706"/>
              <a:ext cx="1479892" cy="923330"/>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Reasons for</a:t>
              </a:r>
            </a:p>
            <a:p>
              <a:pPr algn="ctr"/>
              <a:r>
                <a:rPr lang="en-US" dirty="0" smtClean="0">
                  <a:latin typeface="Tahoma" pitchFamily="34" charset="0"/>
                  <a:ea typeface="Tahoma" pitchFamily="34" charset="0"/>
                  <a:cs typeface="Tahoma" pitchFamily="34" charset="0"/>
                </a:rPr>
                <a:t>stopping</a:t>
              </a:r>
            </a:p>
            <a:p>
              <a:pPr algn="ctr"/>
              <a:r>
                <a:rPr lang="en-US" dirty="0" smtClean="0">
                  <a:latin typeface="Tahoma" pitchFamily="34" charset="0"/>
                  <a:ea typeface="Tahoma" pitchFamily="34" charset="0"/>
                  <a:cs typeface="Tahoma" pitchFamily="34" charset="0"/>
                </a:rPr>
                <a:t>consumption</a:t>
              </a:r>
              <a:endParaRPr lang="en-US" dirty="0">
                <a:latin typeface="Tahoma" pitchFamily="34" charset="0"/>
                <a:ea typeface="Tahoma" pitchFamily="34" charset="0"/>
                <a:cs typeface="Tahoma" pitchFamily="34" charset="0"/>
              </a:endParaRPr>
            </a:p>
          </p:txBody>
        </p:sp>
        <p:cxnSp>
          <p:nvCxnSpPr>
            <p:cNvPr id="101" name="Straight Arrow Connector 27"/>
            <p:cNvCxnSpPr>
              <a:cxnSpLocks noChangeShapeType="1"/>
              <a:stCxn id="25" idx="3"/>
            </p:cNvCxnSpPr>
            <p:nvPr/>
          </p:nvCxnSpPr>
          <p:spPr bwMode="auto">
            <a:xfrm flipV="1">
              <a:off x="4286439" y="5819775"/>
              <a:ext cx="892143" cy="280596"/>
            </a:xfrm>
            <a:prstGeom prst="straightConnector1">
              <a:avLst/>
            </a:prstGeom>
            <a:noFill/>
            <a:ln w="47625" algn="ctr">
              <a:solidFill>
                <a:srgbClr val="FF0000"/>
              </a:solidFill>
              <a:round/>
              <a:headEnd type="oval" w="med" len="med"/>
              <a:tailEnd type="triangle" w="med" len="med"/>
            </a:ln>
          </p:spPr>
        </p:cxnSp>
      </p:grpSp>
      <p:grpSp>
        <p:nvGrpSpPr>
          <p:cNvPr id="8" name="Group 122"/>
          <p:cNvGrpSpPr/>
          <p:nvPr/>
        </p:nvGrpSpPr>
        <p:grpSpPr>
          <a:xfrm>
            <a:off x="7099571" y="2915216"/>
            <a:ext cx="1884297" cy="1261451"/>
            <a:chOff x="7099571" y="2915216"/>
            <a:chExt cx="1884297" cy="1261451"/>
          </a:xfrm>
        </p:grpSpPr>
        <p:sp>
          <p:nvSpPr>
            <p:cNvPr id="86" name="TextBox 85"/>
            <p:cNvSpPr txBox="1"/>
            <p:nvPr/>
          </p:nvSpPr>
          <p:spPr>
            <a:xfrm>
              <a:off x="7099571" y="3530336"/>
              <a:ext cx="1884297" cy="646331"/>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WTP for</a:t>
              </a:r>
            </a:p>
            <a:p>
              <a:pPr algn="ctr"/>
              <a:r>
                <a:rPr lang="en-US" dirty="0" smtClean="0">
                  <a:latin typeface="Tahoma" pitchFamily="34" charset="0"/>
                  <a:ea typeface="Tahoma" pitchFamily="34" charset="0"/>
                  <a:cs typeface="Tahoma" pitchFamily="34" charset="0"/>
                </a:rPr>
                <a:t>reducing deaths</a:t>
              </a:r>
              <a:endParaRPr lang="en-US" dirty="0">
                <a:latin typeface="Tahoma" pitchFamily="34" charset="0"/>
                <a:ea typeface="Tahoma" pitchFamily="34" charset="0"/>
                <a:cs typeface="Tahoma" pitchFamily="34" charset="0"/>
              </a:endParaRPr>
            </a:p>
          </p:txBody>
        </p:sp>
        <p:cxnSp>
          <p:nvCxnSpPr>
            <p:cNvPr id="102" name="Straight Arrow Connector 27"/>
            <p:cNvCxnSpPr>
              <a:cxnSpLocks noChangeShapeType="1"/>
              <a:stCxn id="86" idx="0"/>
            </p:cNvCxnSpPr>
            <p:nvPr/>
          </p:nvCxnSpPr>
          <p:spPr bwMode="auto">
            <a:xfrm rot="16200000" flipV="1">
              <a:off x="7524809" y="3013425"/>
              <a:ext cx="615120" cy="418702"/>
            </a:xfrm>
            <a:prstGeom prst="straightConnector1">
              <a:avLst/>
            </a:prstGeom>
            <a:noFill/>
            <a:ln w="47625" algn="ctr">
              <a:solidFill>
                <a:srgbClr val="FF0000"/>
              </a:solidFill>
              <a:round/>
              <a:headEnd type="oval" w="med" len="med"/>
              <a:tailEnd type="triangle" w="med" len="med"/>
            </a:ln>
          </p:spPr>
        </p:cxnSp>
      </p:grpSp>
      <p:grpSp>
        <p:nvGrpSpPr>
          <p:cNvPr id="9" name="Group 120"/>
          <p:cNvGrpSpPr/>
          <p:nvPr/>
        </p:nvGrpSpPr>
        <p:grpSpPr>
          <a:xfrm>
            <a:off x="2212096" y="769028"/>
            <a:ext cx="2251262" cy="646331"/>
            <a:chOff x="2212096" y="769028"/>
            <a:chExt cx="2251262" cy="646331"/>
          </a:xfrm>
        </p:grpSpPr>
        <p:sp>
          <p:nvSpPr>
            <p:cNvPr id="89" name="TextBox 88"/>
            <p:cNvSpPr txBox="1"/>
            <p:nvPr/>
          </p:nvSpPr>
          <p:spPr>
            <a:xfrm>
              <a:off x="2212096" y="769028"/>
              <a:ext cx="1356462" cy="646331"/>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Educational</a:t>
              </a:r>
            </a:p>
            <a:p>
              <a:pPr algn="ctr"/>
              <a:r>
                <a:rPr lang="en-US" dirty="0" smtClean="0">
                  <a:latin typeface="Tahoma" pitchFamily="34" charset="0"/>
                  <a:ea typeface="Tahoma" pitchFamily="34" charset="0"/>
                  <a:cs typeface="Tahoma" pitchFamily="34" charset="0"/>
                </a:rPr>
                <a:t>information</a:t>
              </a:r>
              <a:endParaRPr lang="en-US" dirty="0">
                <a:latin typeface="Tahoma" pitchFamily="34" charset="0"/>
                <a:ea typeface="Tahoma" pitchFamily="34" charset="0"/>
                <a:cs typeface="Tahoma" pitchFamily="34" charset="0"/>
              </a:endParaRPr>
            </a:p>
          </p:txBody>
        </p:sp>
        <p:cxnSp>
          <p:nvCxnSpPr>
            <p:cNvPr id="103" name="Straight Arrow Connector 27"/>
            <p:cNvCxnSpPr>
              <a:cxnSpLocks noChangeShapeType="1"/>
              <a:stCxn id="89" idx="3"/>
            </p:cNvCxnSpPr>
            <p:nvPr/>
          </p:nvCxnSpPr>
          <p:spPr bwMode="auto">
            <a:xfrm>
              <a:off x="3568558" y="1092194"/>
              <a:ext cx="894800" cy="84756"/>
            </a:xfrm>
            <a:prstGeom prst="straightConnector1">
              <a:avLst/>
            </a:prstGeom>
            <a:noFill/>
            <a:ln w="47625" algn="ctr">
              <a:solidFill>
                <a:srgbClr val="FF0000"/>
              </a:solidFill>
              <a:round/>
              <a:headEnd type="oval" w="med" len="med"/>
              <a:tailEnd type="triangle" w="med" len="med"/>
            </a:ln>
          </p:spPr>
        </p:cxnSp>
      </p:grpSp>
      <p:grpSp>
        <p:nvGrpSpPr>
          <p:cNvPr id="11" name="Group 121"/>
          <p:cNvGrpSpPr/>
          <p:nvPr/>
        </p:nvGrpSpPr>
        <p:grpSpPr>
          <a:xfrm>
            <a:off x="5948127" y="598520"/>
            <a:ext cx="2656007" cy="646331"/>
            <a:chOff x="5948127" y="598520"/>
            <a:chExt cx="2656007" cy="646331"/>
          </a:xfrm>
        </p:grpSpPr>
        <p:sp>
          <p:nvSpPr>
            <p:cNvPr id="36" name="TextBox 35"/>
            <p:cNvSpPr txBox="1"/>
            <p:nvPr/>
          </p:nvSpPr>
          <p:spPr>
            <a:xfrm>
              <a:off x="6721887" y="598520"/>
              <a:ext cx="1882247" cy="646331"/>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Consumption</a:t>
              </a:r>
            </a:p>
            <a:p>
              <a:pPr algn="ctr"/>
              <a:r>
                <a:rPr lang="en-US" dirty="0" smtClean="0">
                  <a:latin typeface="Tahoma" pitchFamily="34" charset="0"/>
                  <a:ea typeface="Tahoma" pitchFamily="34" charset="0"/>
                  <a:cs typeface="Tahoma" pitchFamily="34" charset="0"/>
                </a:rPr>
                <a:t>intention change</a:t>
              </a:r>
              <a:endParaRPr lang="en-US" dirty="0">
                <a:latin typeface="Tahoma" pitchFamily="34" charset="0"/>
                <a:ea typeface="Tahoma" pitchFamily="34" charset="0"/>
                <a:cs typeface="Tahoma" pitchFamily="34" charset="0"/>
              </a:endParaRPr>
            </a:p>
          </p:txBody>
        </p:sp>
        <p:cxnSp>
          <p:nvCxnSpPr>
            <p:cNvPr id="104" name="Straight Arrow Connector 27"/>
            <p:cNvCxnSpPr>
              <a:cxnSpLocks noChangeShapeType="1"/>
              <a:stCxn id="36" idx="1"/>
            </p:cNvCxnSpPr>
            <p:nvPr/>
          </p:nvCxnSpPr>
          <p:spPr bwMode="auto">
            <a:xfrm rot="10800000" flipV="1">
              <a:off x="5948127" y="921686"/>
              <a:ext cx="773760" cy="255264"/>
            </a:xfrm>
            <a:prstGeom prst="straightConnector1">
              <a:avLst/>
            </a:prstGeom>
            <a:noFill/>
            <a:ln w="47625" algn="ctr">
              <a:solidFill>
                <a:srgbClr val="FF0000"/>
              </a:solidFill>
              <a:round/>
              <a:headEnd type="oval" w="med" len="med"/>
              <a:tailEnd type="triangle" w="med" len="med"/>
            </a:ln>
          </p:spPr>
        </p:cxnSp>
      </p:grpSp>
      <p:grpSp>
        <p:nvGrpSpPr>
          <p:cNvPr id="13" name="Group 118"/>
          <p:cNvGrpSpPr/>
          <p:nvPr/>
        </p:nvGrpSpPr>
        <p:grpSpPr>
          <a:xfrm>
            <a:off x="704600" y="2879003"/>
            <a:ext cx="2454775" cy="1614918"/>
            <a:chOff x="704600" y="2879003"/>
            <a:chExt cx="2454775" cy="1614918"/>
          </a:xfrm>
        </p:grpSpPr>
        <p:sp>
          <p:nvSpPr>
            <p:cNvPr id="27" name="TextBox 26"/>
            <p:cNvSpPr txBox="1"/>
            <p:nvPr/>
          </p:nvSpPr>
          <p:spPr>
            <a:xfrm>
              <a:off x="704600" y="3847590"/>
              <a:ext cx="2454775" cy="646331"/>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Demand function – </a:t>
              </a:r>
            </a:p>
            <a:p>
              <a:pPr algn="ctr"/>
              <a:r>
                <a:rPr lang="en-US" dirty="0" smtClean="0">
                  <a:latin typeface="Tahoma" pitchFamily="34" charset="0"/>
                  <a:ea typeface="Tahoma" pitchFamily="34" charset="0"/>
                  <a:cs typeface="Tahoma" pitchFamily="34" charset="0"/>
                </a:rPr>
                <a:t>consumption baseline</a:t>
              </a:r>
              <a:endParaRPr lang="en-US" dirty="0">
                <a:latin typeface="Tahoma" pitchFamily="34" charset="0"/>
                <a:ea typeface="Tahoma" pitchFamily="34" charset="0"/>
                <a:cs typeface="Tahoma" pitchFamily="34" charset="0"/>
              </a:endParaRPr>
            </a:p>
          </p:txBody>
        </p:sp>
        <p:cxnSp>
          <p:nvCxnSpPr>
            <p:cNvPr id="65" name="Straight Arrow Connector 27"/>
            <p:cNvCxnSpPr>
              <a:cxnSpLocks noChangeShapeType="1"/>
              <a:stCxn id="27" idx="0"/>
            </p:cNvCxnSpPr>
            <p:nvPr/>
          </p:nvCxnSpPr>
          <p:spPr bwMode="auto">
            <a:xfrm rot="5400000" flipH="1" flipV="1">
              <a:off x="1780872" y="3030118"/>
              <a:ext cx="968588" cy="666357"/>
            </a:xfrm>
            <a:prstGeom prst="straightConnector1">
              <a:avLst/>
            </a:prstGeom>
            <a:noFill/>
            <a:ln w="47625" algn="ctr">
              <a:solidFill>
                <a:srgbClr val="FF0000"/>
              </a:solidFill>
              <a:round/>
              <a:headEnd type="oval"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267" y="-114641"/>
            <a:ext cx="8502073" cy="1143000"/>
          </a:xfrm>
        </p:spPr>
        <p:txBody>
          <a:bodyPr>
            <a:noAutofit/>
          </a:bodyPr>
          <a:lstStyle/>
          <a:p>
            <a:r>
              <a:rPr lang="en-US" sz="3600" dirty="0" smtClean="0">
                <a:latin typeface="Tahoma" pitchFamily="34" charset="0"/>
                <a:ea typeface="Tahoma" pitchFamily="34" charset="0"/>
                <a:cs typeface="Tahoma" pitchFamily="34" charset="0"/>
              </a:rPr>
              <a:t>New Research Design II</a:t>
            </a:r>
            <a:endParaRPr lang="en-US" sz="3600" dirty="0">
              <a:latin typeface="Tahoma" pitchFamily="34" charset="0"/>
              <a:ea typeface="Tahoma" pitchFamily="34" charset="0"/>
              <a:cs typeface="Tahoma" pitchFamily="34" charset="0"/>
            </a:endParaRPr>
          </a:p>
        </p:txBody>
      </p:sp>
      <p:sp>
        <p:nvSpPr>
          <p:cNvPr id="5" name="Rectangle 4"/>
          <p:cNvSpPr/>
          <p:nvPr/>
        </p:nvSpPr>
        <p:spPr>
          <a:xfrm>
            <a:off x="1353491" y="2570451"/>
            <a:ext cx="914400" cy="70427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01542" y="2562602"/>
            <a:ext cx="914400" cy="70427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5" idx="3"/>
            <a:endCxn id="31" idx="1"/>
          </p:cNvCxnSpPr>
          <p:nvPr/>
        </p:nvCxnSpPr>
        <p:spPr>
          <a:xfrm>
            <a:off x="2267891" y="2922588"/>
            <a:ext cx="56676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934" y="5819173"/>
            <a:ext cx="7721893" cy="10127"/>
          </a:xfrm>
          <a:prstGeom prst="line">
            <a:avLst/>
          </a:prstGeom>
          <a:ln w="476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0872" y="2603006"/>
            <a:ext cx="768608" cy="369332"/>
          </a:xfrm>
          <a:prstGeom prst="rect">
            <a:avLst/>
          </a:prstGeom>
          <a:noFill/>
        </p:spPr>
        <p:txBody>
          <a:bodyPr wrap="none" rtlCol="0">
            <a:spAutoFit/>
          </a:bodyPr>
          <a:lstStyle/>
          <a:p>
            <a:r>
              <a:rPr lang="en-US" b="1" dirty="0" smtClean="0">
                <a:solidFill>
                  <a:srgbClr val="FF0000"/>
                </a:solidFill>
                <a:latin typeface="+mj-lt"/>
              </a:rPr>
              <a:t>Eaters</a:t>
            </a:r>
            <a:endParaRPr lang="en-US" b="1" dirty="0">
              <a:solidFill>
                <a:srgbClr val="FF0000"/>
              </a:solidFill>
              <a:latin typeface="+mj-lt"/>
            </a:endParaRPr>
          </a:p>
        </p:txBody>
      </p:sp>
      <p:sp>
        <p:nvSpPr>
          <p:cNvPr id="76" name="TextBox 75"/>
          <p:cNvSpPr txBox="1"/>
          <p:nvPr/>
        </p:nvSpPr>
        <p:spPr>
          <a:xfrm>
            <a:off x="196194" y="5505233"/>
            <a:ext cx="1063368" cy="369332"/>
          </a:xfrm>
          <a:prstGeom prst="rect">
            <a:avLst/>
          </a:prstGeom>
          <a:noFill/>
        </p:spPr>
        <p:txBody>
          <a:bodyPr wrap="none" rtlCol="0">
            <a:spAutoFit/>
          </a:bodyPr>
          <a:lstStyle/>
          <a:p>
            <a:r>
              <a:rPr lang="en-US" b="1" dirty="0" smtClean="0">
                <a:solidFill>
                  <a:srgbClr val="FF0000"/>
                </a:solidFill>
                <a:latin typeface="+mj-lt"/>
              </a:rPr>
              <a:t>Ex-eaters</a:t>
            </a:r>
            <a:endParaRPr lang="en-US" b="1" dirty="0">
              <a:solidFill>
                <a:srgbClr val="FF0000"/>
              </a:solidFill>
              <a:latin typeface="+mj-lt"/>
            </a:endParaRPr>
          </a:p>
        </p:txBody>
      </p:sp>
      <p:sp>
        <p:nvSpPr>
          <p:cNvPr id="31" name="Rectangle 30"/>
          <p:cNvSpPr/>
          <p:nvPr/>
        </p:nvSpPr>
        <p:spPr>
          <a:xfrm>
            <a:off x="2834651" y="2570451"/>
            <a:ext cx="914400" cy="70427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a:endCxn id="5" idx="1"/>
          </p:cNvCxnSpPr>
          <p:nvPr/>
        </p:nvCxnSpPr>
        <p:spPr>
          <a:xfrm>
            <a:off x="0" y="2922588"/>
            <a:ext cx="1353491"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3699" y="2570451"/>
            <a:ext cx="914400" cy="70427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04"/>
          <p:cNvGrpSpPr/>
          <p:nvPr/>
        </p:nvGrpSpPr>
        <p:grpSpPr>
          <a:xfrm>
            <a:off x="3417776" y="1309217"/>
            <a:ext cx="2655663" cy="1615051"/>
            <a:chOff x="3417776" y="1309217"/>
            <a:chExt cx="2655663" cy="1615051"/>
          </a:xfrm>
        </p:grpSpPr>
        <p:sp>
          <p:nvSpPr>
            <p:cNvPr id="28" name="TextBox 27"/>
            <p:cNvSpPr txBox="1"/>
            <p:nvPr/>
          </p:nvSpPr>
          <p:spPr>
            <a:xfrm>
              <a:off x="3417776" y="1309217"/>
              <a:ext cx="2655663" cy="646331"/>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Change in Health/Safety</a:t>
              </a:r>
            </a:p>
            <a:p>
              <a:pPr algn="ctr"/>
              <a:r>
                <a:rPr lang="en-US" dirty="0" smtClean="0">
                  <a:latin typeface="Tahoma" pitchFamily="34" charset="0"/>
                  <a:ea typeface="Tahoma" pitchFamily="34" charset="0"/>
                  <a:cs typeface="Tahoma" pitchFamily="34" charset="0"/>
                </a:rPr>
                <a:t>knowledge &amp; beliefs</a:t>
              </a:r>
              <a:endParaRPr lang="en-US" dirty="0">
                <a:latin typeface="Tahoma" pitchFamily="34" charset="0"/>
                <a:ea typeface="Tahoma" pitchFamily="34" charset="0"/>
                <a:cs typeface="Tahoma" pitchFamily="34" charset="0"/>
              </a:endParaRPr>
            </a:p>
          </p:txBody>
        </p:sp>
        <p:cxnSp>
          <p:nvCxnSpPr>
            <p:cNvPr id="100" name="Straight Arrow Connector 27"/>
            <p:cNvCxnSpPr>
              <a:cxnSpLocks noChangeShapeType="1"/>
              <a:stCxn id="28" idx="2"/>
            </p:cNvCxnSpPr>
            <p:nvPr/>
          </p:nvCxnSpPr>
          <p:spPr bwMode="auto">
            <a:xfrm rot="5400000">
              <a:off x="4260452" y="2439112"/>
              <a:ext cx="968721" cy="1592"/>
            </a:xfrm>
            <a:prstGeom prst="straightConnector1">
              <a:avLst/>
            </a:prstGeom>
            <a:noFill/>
            <a:ln w="47625" algn="ctr">
              <a:solidFill>
                <a:srgbClr val="FF0000"/>
              </a:solidFill>
              <a:round/>
              <a:headEnd type="oval" w="med" len="med"/>
              <a:tailEnd type="triangle" w="med" len="med"/>
            </a:ln>
          </p:spPr>
        </p:cxnSp>
      </p:grpSp>
      <p:grpSp>
        <p:nvGrpSpPr>
          <p:cNvPr id="3" name="Group 97"/>
          <p:cNvGrpSpPr/>
          <p:nvPr/>
        </p:nvGrpSpPr>
        <p:grpSpPr>
          <a:xfrm>
            <a:off x="639267" y="1276023"/>
            <a:ext cx="2093843" cy="1630139"/>
            <a:chOff x="639267" y="1276023"/>
            <a:chExt cx="2093843" cy="1630139"/>
          </a:xfrm>
        </p:grpSpPr>
        <p:sp>
          <p:nvSpPr>
            <p:cNvPr id="86" name="TextBox 85"/>
            <p:cNvSpPr txBox="1"/>
            <p:nvPr/>
          </p:nvSpPr>
          <p:spPr>
            <a:xfrm>
              <a:off x="639267" y="1276023"/>
              <a:ext cx="2093843" cy="646331"/>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Death treatment</a:t>
              </a:r>
            </a:p>
            <a:p>
              <a:pPr algn="ctr"/>
              <a:r>
                <a:rPr lang="en-US" dirty="0" smtClean="0">
                  <a:latin typeface="Tahoma" pitchFamily="34" charset="0"/>
                  <a:ea typeface="Tahoma" pitchFamily="34" charset="0"/>
                  <a:cs typeface="Tahoma" pitchFamily="34" charset="0"/>
                </a:rPr>
                <a:t>&amp; behavior change</a:t>
              </a:r>
              <a:endParaRPr lang="en-US" dirty="0">
                <a:latin typeface="Tahoma" pitchFamily="34" charset="0"/>
                <a:ea typeface="Tahoma" pitchFamily="34" charset="0"/>
                <a:cs typeface="Tahoma" pitchFamily="34" charset="0"/>
              </a:endParaRPr>
            </a:p>
          </p:txBody>
        </p:sp>
        <p:cxnSp>
          <p:nvCxnSpPr>
            <p:cNvPr id="104" name="Straight Arrow Connector 27"/>
            <p:cNvCxnSpPr>
              <a:cxnSpLocks noChangeShapeType="1"/>
              <a:stCxn id="86" idx="2"/>
            </p:cNvCxnSpPr>
            <p:nvPr/>
          </p:nvCxnSpPr>
          <p:spPr bwMode="auto">
            <a:xfrm rot="16200000" flipH="1">
              <a:off x="1252010" y="2356532"/>
              <a:ext cx="983808" cy="115451"/>
            </a:xfrm>
            <a:prstGeom prst="straightConnector1">
              <a:avLst/>
            </a:prstGeom>
            <a:noFill/>
            <a:ln w="47625" algn="ctr">
              <a:solidFill>
                <a:srgbClr val="FF0000"/>
              </a:solidFill>
              <a:round/>
              <a:headEnd type="oval" w="med" len="med"/>
              <a:tailEnd type="triangle" w="med" len="med"/>
            </a:ln>
          </p:spPr>
        </p:cxnSp>
      </p:grpSp>
      <p:sp>
        <p:nvSpPr>
          <p:cNvPr id="55" name="Rectangle 54"/>
          <p:cNvSpPr/>
          <p:nvPr/>
        </p:nvSpPr>
        <p:spPr>
          <a:xfrm>
            <a:off x="5742427" y="2570451"/>
            <a:ext cx="914400" cy="70427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a:off x="3742097" y="2922588"/>
            <a:ext cx="56676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646750" y="2922588"/>
            <a:ext cx="56676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196687" y="2922588"/>
            <a:ext cx="56676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10" idx="2"/>
          </p:cNvCxnSpPr>
          <p:nvPr/>
        </p:nvCxnSpPr>
        <p:spPr>
          <a:xfrm rot="16200000" flipV="1">
            <a:off x="6383558" y="4542059"/>
            <a:ext cx="2562426" cy="12058"/>
          </a:xfrm>
          <a:prstGeom prst="line">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98"/>
          <p:cNvGrpSpPr/>
          <p:nvPr/>
        </p:nvGrpSpPr>
        <p:grpSpPr>
          <a:xfrm>
            <a:off x="2304668" y="2915219"/>
            <a:ext cx="1928733" cy="1495328"/>
            <a:chOff x="2304668" y="2915219"/>
            <a:chExt cx="1928733" cy="1495328"/>
          </a:xfrm>
        </p:grpSpPr>
        <p:sp>
          <p:nvSpPr>
            <p:cNvPr id="53" name="TextBox 52"/>
            <p:cNvSpPr txBox="1"/>
            <p:nvPr/>
          </p:nvSpPr>
          <p:spPr>
            <a:xfrm>
              <a:off x="2304668" y="3764216"/>
              <a:ext cx="1928733" cy="646331"/>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PHP treatment &amp;</a:t>
              </a:r>
            </a:p>
            <a:p>
              <a:pPr algn="ctr"/>
              <a:r>
                <a:rPr lang="en-US" dirty="0" smtClean="0">
                  <a:latin typeface="Tahoma" pitchFamily="34" charset="0"/>
                  <a:ea typeface="Tahoma" pitchFamily="34" charset="0"/>
                  <a:cs typeface="Tahoma" pitchFamily="34" charset="0"/>
                </a:rPr>
                <a:t>behavior change</a:t>
              </a:r>
              <a:endParaRPr lang="en-US" dirty="0">
                <a:latin typeface="Tahoma" pitchFamily="34" charset="0"/>
                <a:ea typeface="Tahoma" pitchFamily="34" charset="0"/>
                <a:cs typeface="Tahoma" pitchFamily="34" charset="0"/>
              </a:endParaRPr>
            </a:p>
          </p:txBody>
        </p:sp>
        <p:cxnSp>
          <p:nvCxnSpPr>
            <p:cNvPr id="103" name="Straight Arrow Connector 27"/>
            <p:cNvCxnSpPr>
              <a:cxnSpLocks noChangeShapeType="1"/>
              <a:stCxn id="53" idx="0"/>
            </p:cNvCxnSpPr>
            <p:nvPr/>
          </p:nvCxnSpPr>
          <p:spPr bwMode="auto">
            <a:xfrm rot="5400000" flipH="1" flipV="1">
              <a:off x="2848698" y="3335557"/>
              <a:ext cx="848997" cy="8322"/>
            </a:xfrm>
            <a:prstGeom prst="straightConnector1">
              <a:avLst/>
            </a:prstGeom>
            <a:noFill/>
            <a:ln w="47625" algn="ctr">
              <a:solidFill>
                <a:srgbClr val="FF0000"/>
              </a:solidFill>
              <a:round/>
              <a:headEnd type="oval" w="med" len="med"/>
              <a:tailEnd type="triangle" w="med" len="med"/>
            </a:ln>
          </p:spPr>
        </p:cxnSp>
      </p:grpSp>
      <p:grpSp>
        <p:nvGrpSpPr>
          <p:cNvPr id="7" name="Group 105"/>
          <p:cNvGrpSpPr/>
          <p:nvPr/>
        </p:nvGrpSpPr>
        <p:grpSpPr>
          <a:xfrm>
            <a:off x="5324298" y="2915216"/>
            <a:ext cx="1753109" cy="1216823"/>
            <a:chOff x="5324298" y="2915216"/>
            <a:chExt cx="1753109" cy="1216823"/>
          </a:xfrm>
        </p:grpSpPr>
        <p:sp>
          <p:nvSpPr>
            <p:cNvPr id="63" name="TextBox 62"/>
            <p:cNvSpPr txBox="1"/>
            <p:nvPr/>
          </p:nvSpPr>
          <p:spPr>
            <a:xfrm>
              <a:off x="5324298" y="3762707"/>
              <a:ext cx="1753109" cy="369332"/>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PMT pilot items</a:t>
              </a:r>
              <a:endParaRPr lang="en-US" dirty="0">
                <a:latin typeface="Tahoma" pitchFamily="34" charset="0"/>
                <a:ea typeface="Tahoma" pitchFamily="34" charset="0"/>
                <a:cs typeface="Tahoma" pitchFamily="34" charset="0"/>
              </a:endParaRPr>
            </a:p>
          </p:txBody>
        </p:sp>
        <p:cxnSp>
          <p:nvCxnSpPr>
            <p:cNvPr id="101" name="Straight Arrow Connector 27"/>
            <p:cNvCxnSpPr>
              <a:cxnSpLocks noChangeShapeType="1"/>
              <a:stCxn id="63" idx="0"/>
            </p:cNvCxnSpPr>
            <p:nvPr/>
          </p:nvCxnSpPr>
          <p:spPr bwMode="auto">
            <a:xfrm rot="16200000" flipV="1">
              <a:off x="5772967" y="3334820"/>
              <a:ext cx="847491" cy="8283"/>
            </a:xfrm>
            <a:prstGeom prst="straightConnector1">
              <a:avLst/>
            </a:prstGeom>
            <a:noFill/>
            <a:ln w="47625" algn="ctr">
              <a:solidFill>
                <a:srgbClr val="FF0000"/>
              </a:solidFill>
              <a:round/>
              <a:headEnd type="oval" w="med" len="med"/>
              <a:tailEnd type="triangle" w="med" len="med"/>
            </a:ln>
          </p:spPr>
        </p:cxnSp>
      </p:grpSp>
      <p:grpSp>
        <p:nvGrpSpPr>
          <p:cNvPr id="8" name="Group 106"/>
          <p:cNvGrpSpPr/>
          <p:nvPr/>
        </p:nvGrpSpPr>
        <p:grpSpPr>
          <a:xfrm>
            <a:off x="6783524" y="1327324"/>
            <a:ext cx="1496372" cy="1587891"/>
            <a:chOff x="6783524" y="1327324"/>
            <a:chExt cx="1496372" cy="1587891"/>
          </a:xfrm>
        </p:grpSpPr>
        <p:sp>
          <p:nvSpPr>
            <p:cNvPr id="66" name="TextBox 65"/>
            <p:cNvSpPr txBox="1"/>
            <p:nvPr/>
          </p:nvSpPr>
          <p:spPr>
            <a:xfrm>
              <a:off x="6783524" y="1327324"/>
              <a:ext cx="1496372" cy="646331"/>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dirty="0" smtClean="0">
                  <a:latin typeface="Tahoma" pitchFamily="34" charset="0"/>
                  <a:ea typeface="Tahoma" pitchFamily="34" charset="0"/>
                  <a:cs typeface="Tahoma" pitchFamily="34" charset="0"/>
                </a:rPr>
                <a:t>Respondent</a:t>
              </a:r>
            </a:p>
            <a:p>
              <a:pPr algn="ctr"/>
              <a:r>
                <a:rPr lang="en-US" dirty="0" smtClean="0">
                  <a:latin typeface="Tahoma" pitchFamily="34" charset="0"/>
                  <a:ea typeface="Tahoma" pitchFamily="34" charset="0"/>
                  <a:cs typeface="Tahoma" pitchFamily="34" charset="0"/>
                </a:rPr>
                <a:t>health status</a:t>
              </a:r>
              <a:endParaRPr lang="en-US" dirty="0">
                <a:latin typeface="Tahoma" pitchFamily="34" charset="0"/>
                <a:ea typeface="Tahoma" pitchFamily="34" charset="0"/>
                <a:cs typeface="Tahoma" pitchFamily="34" charset="0"/>
              </a:endParaRPr>
            </a:p>
          </p:txBody>
        </p:sp>
        <p:cxnSp>
          <p:nvCxnSpPr>
            <p:cNvPr id="65" name="Straight Arrow Connector 27"/>
            <p:cNvCxnSpPr>
              <a:cxnSpLocks noChangeShapeType="1"/>
              <a:stCxn id="66" idx="2"/>
            </p:cNvCxnSpPr>
            <p:nvPr/>
          </p:nvCxnSpPr>
          <p:spPr bwMode="auto">
            <a:xfrm rot="16200000" flipH="1">
              <a:off x="7130476" y="2374889"/>
              <a:ext cx="941561" cy="139092"/>
            </a:xfrm>
            <a:prstGeom prst="straightConnector1">
              <a:avLst/>
            </a:prstGeom>
            <a:noFill/>
            <a:ln w="47625" algn="ctr">
              <a:solidFill>
                <a:srgbClr val="FF0000"/>
              </a:solidFill>
              <a:round/>
              <a:headEnd type="oval"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68" y="1046747"/>
            <a:ext cx="8229600" cy="637674"/>
          </a:xfrm>
        </p:spPr>
        <p:txBody>
          <a:bodyPr>
            <a:normAutofit fontScale="90000"/>
          </a:bodyPr>
          <a:lstStyle/>
          <a:p>
            <a:r>
              <a:rPr lang="en-US" dirty="0" smtClean="0"/>
              <a:t>Willingness to Pay Scenario</a:t>
            </a:r>
            <a:br>
              <a:rPr lang="en-US" dirty="0" smtClean="0"/>
            </a:br>
            <a:endParaRPr lang="en-US" dirty="0"/>
          </a:p>
        </p:txBody>
      </p:sp>
      <p:sp>
        <p:nvSpPr>
          <p:cNvPr id="4" name="Content Placeholder 3"/>
          <p:cNvSpPr>
            <a:spLocks noGrp="1"/>
          </p:cNvSpPr>
          <p:nvPr>
            <p:ph idx="1"/>
          </p:nvPr>
        </p:nvSpPr>
        <p:spPr>
          <a:xfrm>
            <a:off x="457200" y="1491916"/>
            <a:ext cx="8229600" cy="5149516"/>
          </a:xfrm>
        </p:spPr>
        <p:txBody>
          <a:bodyPr>
            <a:normAutofit fontScale="85000" lnSpcReduction="20000"/>
          </a:bodyPr>
          <a:lstStyle/>
          <a:p>
            <a:r>
              <a:rPr lang="en-US" dirty="0" smtClean="0"/>
              <a:t>Suppose that in order to minimize the risks from eating raw oysters the U.S. Food and Drug Administration (FDA)proposes a federal law to ensure that all oysters are specially processed before going to market. It is believed that this will reduce the average annual number of deaths in the U.S. from eating raw oysters from the current 16 to 20 people to [1-5, 6-10, 11-15] people. However, because of the additional costs incurred by oyster producers to process their product the program will result in an increase in the price of an average oyster meal for all consumers. Imagine that you have the opportunity to vote on this proposed law. If more than 50% of those voting vote for the federal law, the FDA would put it in practice.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Content Placeholder 6"/>
          <p:cNvSpPr>
            <a:spLocks noGrp="1"/>
          </p:cNvSpPr>
          <p:nvPr>
            <p:ph idx="1"/>
          </p:nvPr>
        </p:nvSpPr>
        <p:spPr>
          <a:xfrm>
            <a:off x="448056" y="1898904"/>
            <a:ext cx="8229600" cy="4389120"/>
          </a:xfrm>
        </p:spPr>
        <p:txBody>
          <a:bodyPr>
            <a:normAutofit fontScale="85000" lnSpcReduction="10000"/>
          </a:bodyPr>
          <a:lstStyle/>
          <a:p>
            <a:r>
              <a:rPr lang="en-US" sz="3300" dirty="0" smtClean="0"/>
              <a:t>If you could vote today and you knew that the price of your average oyster meal would go up by [$X] but the price of all other food would stay the same, would you vote for or against the proposed law?</a:t>
            </a:r>
            <a:r>
              <a:rPr lang="en-US" dirty="0" smtClean="0"/>
              <a:t> </a:t>
            </a:r>
            <a:r>
              <a:rPr lang="en-US" sz="2400" dirty="0" smtClean="0"/>
              <a:t>1=for, 2=against, 3=undecided</a:t>
            </a:r>
          </a:p>
          <a:p>
            <a:r>
              <a:rPr lang="en-US" sz="3300" dirty="0" smtClean="0"/>
              <a:t>How sure are you about your choice to vote for the proposed law?  </a:t>
            </a:r>
            <a:r>
              <a:rPr lang="en-US" sz="2400" dirty="0" smtClean="0"/>
              <a:t>1=very sure …4=Not sure at all  5=Don’t Know</a:t>
            </a:r>
          </a:p>
          <a:p>
            <a:r>
              <a:rPr lang="en-US" sz="3300" dirty="0" smtClean="0"/>
              <a:t>Now suppose the proposed processing law could reduce illness and the number of deaths to 0 (zero). Would you vote For or Against the proposed law? </a:t>
            </a:r>
            <a:r>
              <a:rPr lang="en-US" sz="2400" dirty="0" smtClean="0"/>
              <a:t>1=For, 2=Against 3=Undecided</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Vv brochure PAGE 1 low res.jpg"/>
          <p:cNvPicPr>
            <a:picLocks noChangeAspect="1"/>
          </p:cNvPicPr>
          <p:nvPr/>
        </p:nvPicPr>
        <p:blipFill>
          <a:blip r:embed="rId3" cstate="print"/>
          <a:stretch>
            <a:fillRect/>
          </a:stretch>
        </p:blipFill>
        <p:spPr>
          <a:xfrm>
            <a:off x="3162834" y="228600"/>
            <a:ext cx="2818331" cy="6400800"/>
          </a:xfrm>
          <a:prstGeom prst="rect">
            <a:avLst/>
          </a:prstGeom>
        </p:spPr>
      </p:pic>
      <p:sp>
        <p:nvSpPr>
          <p:cNvPr id="6" name="TextBox 5"/>
          <p:cNvSpPr txBox="1"/>
          <p:nvPr/>
        </p:nvSpPr>
        <p:spPr>
          <a:xfrm>
            <a:off x="494529" y="746429"/>
            <a:ext cx="2571986" cy="461665"/>
          </a:xfrm>
          <a:prstGeom prst="rect">
            <a:avLst/>
          </a:prstGeom>
          <a:solidFill>
            <a:schemeClr val="tx1"/>
          </a:solidFill>
          <a:ln>
            <a:noFill/>
          </a:ln>
        </p:spPr>
        <p:txBody>
          <a:bodyPr wrap="none" rtlCol="0">
            <a:spAutoFit/>
          </a:bodyPr>
          <a:lstStyle/>
          <a:p>
            <a:r>
              <a:rPr lang="en-US" sz="2400" dirty="0" smtClean="0">
                <a:solidFill>
                  <a:srgbClr val="FFFF00"/>
                </a:solidFill>
                <a:latin typeface="Tahoma" pitchFamily="34" charset="0"/>
                <a:ea typeface="Tahoma" pitchFamily="34" charset="0"/>
                <a:cs typeface="Tahoma" pitchFamily="34" charset="0"/>
              </a:rPr>
              <a:t>Treatment View 1</a:t>
            </a:r>
            <a:endParaRPr lang="en-US" sz="2400" dirty="0">
              <a:solidFill>
                <a:srgbClr val="FFFF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Vv brochure PAGE 2 low res.jpg"/>
          <p:cNvPicPr>
            <a:picLocks noChangeAspect="1"/>
          </p:cNvPicPr>
          <p:nvPr/>
        </p:nvPicPr>
        <p:blipFill>
          <a:blip r:embed="rId3" cstate="print"/>
          <a:stretch>
            <a:fillRect/>
          </a:stretch>
        </p:blipFill>
        <p:spPr>
          <a:xfrm>
            <a:off x="385858" y="228600"/>
            <a:ext cx="8372283" cy="6400800"/>
          </a:xfrm>
          <a:prstGeom prst="rect">
            <a:avLst/>
          </a:prstGeom>
        </p:spPr>
      </p:pic>
      <p:sp>
        <p:nvSpPr>
          <p:cNvPr id="3" name="TextBox 2"/>
          <p:cNvSpPr txBox="1"/>
          <p:nvPr/>
        </p:nvSpPr>
        <p:spPr>
          <a:xfrm>
            <a:off x="494529" y="746429"/>
            <a:ext cx="2571986" cy="461665"/>
          </a:xfrm>
          <a:prstGeom prst="rect">
            <a:avLst/>
          </a:prstGeom>
          <a:solidFill>
            <a:schemeClr val="tx1"/>
          </a:solidFill>
          <a:ln>
            <a:noFill/>
          </a:ln>
        </p:spPr>
        <p:txBody>
          <a:bodyPr wrap="none" rtlCol="0">
            <a:spAutoFit/>
          </a:bodyPr>
          <a:lstStyle/>
          <a:p>
            <a:r>
              <a:rPr lang="en-US" sz="2400" dirty="0" smtClean="0">
                <a:solidFill>
                  <a:srgbClr val="FFFF00"/>
                </a:solidFill>
                <a:latin typeface="Tahoma" pitchFamily="34" charset="0"/>
                <a:ea typeface="Tahoma" pitchFamily="34" charset="0"/>
                <a:cs typeface="Tahoma" pitchFamily="34" charset="0"/>
              </a:rPr>
              <a:t>Treatment View 2</a:t>
            </a:r>
            <a:endParaRPr lang="en-US" sz="2400" dirty="0">
              <a:solidFill>
                <a:srgbClr val="FFFF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Vv brochure PAGE 3 UNEDITED low res.jpg"/>
          <p:cNvPicPr>
            <a:picLocks noChangeAspect="1"/>
          </p:cNvPicPr>
          <p:nvPr/>
        </p:nvPicPr>
        <p:blipFill>
          <a:blip r:embed="rId3" cstate="print"/>
          <a:stretch>
            <a:fillRect/>
          </a:stretch>
        </p:blipFill>
        <p:spPr>
          <a:xfrm>
            <a:off x="1816805" y="228600"/>
            <a:ext cx="5510390" cy="6400800"/>
          </a:xfrm>
          <a:prstGeom prst="rect">
            <a:avLst/>
          </a:prstGeom>
        </p:spPr>
      </p:pic>
      <p:grpSp>
        <p:nvGrpSpPr>
          <p:cNvPr id="2" name="Group 9"/>
          <p:cNvGrpSpPr/>
          <p:nvPr/>
        </p:nvGrpSpPr>
        <p:grpSpPr>
          <a:xfrm>
            <a:off x="1810139" y="214604"/>
            <a:ext cx="5514392" cy="4730620"/>
            <a:chOff x="1810139" y="214604"/>
            <a:chExt cx="5514392" cy="4730620"/>
          </a:xfrm>
        </p:grpSpPr>
        <p:sp>
          <p:nvSpPr>
            <p:cNvPr id="11" name="Rectangle 10"/>
            <p:cNvSpPr/>
            <p:nvPr/>
          </p:nvSpPr>
          <p:spPr>
            <a:xfrm>
              <a:off x="1810139" y="214604"/>
              <a:ext cx="5514392" cy="3554963"/>
            </a:xfrm>
            <a:prstGeom prst="rect">
              <a:avLst/>
            </a:prstGeom>
            <a:solidFill>
              <a:schemeClr val="bg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10139" y="3769567"/>
              <a:ext cx="2761861" cy="1175657"/>
            </a:xfrm>
            <a:prstGeom prst="rect">
              <a:avLst/>
            </a:prstGeom>
            <a:solidFill>
              <a:schemeClr val="bg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494529" y="746429"/>
            <a:ext cx="2402196" cy="461665"/>
          </a:xfrm>
          <a:prstGeom prst="rect">
            <a:avLst/>
          </a:prstGeom>
          <a:solidFill>
            <a:schemeClr val="tx1"/>
          </a:solidFill>
          <a:ln>
            <a:noFill/>
          </a:ln>
        </p:spPr>
        <p:txBody>
          <a:bodyPr wrap="none" rtlCol="0">
            <a:spAutoFit/>
          </a:bodyPr>
          <a:lstStyle/>
          <a:p>
            <a:r>
              <a:rPr lang="en-US" sz="2400" dirty="0" smtClean="0">
                <a:solidFill>
                  <a:srgbClr val="FFFF00"/>
                </a:solidFill>
                <a:latin typeface="Tahoma" pitchFamily="34" charset="0"/>
                <a:ea typeface="Tahoma" pitchFamily="34" charset="0"/>
                <a:cs typeface="Tahoma" pitchFamily="34" charset="0"/>
              </a:rPr>
              <a:t>View 3 Unedited</a:t>
            </a:r>
            <a:endParaRPr lang="en-US" sz="2400" dirty="0">
              <a:solidFill>
                <a:srgbClr val="FFFF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Presentation Outline</a:t>
            </a:r>
            <a:endParaRPr lang="en-US" dirty="0"/>
          </a:p>
        </p:txBody>
      </p:sp>
      <p:sp>
        <p:nvSpPr>
          <p:cNvPr id="3" name="Content Placeholder 2"/>
          <p:cNvSpPr>
            <a:spLocks noGrp="1"/>
          </p:cNvSpPr>
          <p:nvPr>
            <p:ph idx="1"/>
          </p:nvPr>
        </p:nvSpPr>
        <p:spPr>
          <a:xfrm>
            <a:off x="411480" y="1908048"/>
            <a:ext cx="8229600" cy="4389120"/>
          </a:xfrm>
        </p:spPr>
        <p:txBody>
          <a:bodyPr>
            <a:normAutofit fontScale="92500" lnSpcReduction="10000"/>
          </a:bodyPr>
          <a:lstStyle/>
          <a:p>
            <a:r>
              <a:rPr lang="en-US" i="1" dirty="0" err="1" smtClean="0"/>
              <a:t>Vibrio</a:t>
            </a:r>
            <a:r>
              <a:rPr lang="en-US" i="1" dirty="0" smtClean="0"/>
              <a:t> </a:t>
            </a:r>
            <a:r>
              <a:rPr lang="en-US" i="1" dirty="0" err="1" smtClean="0"/>
              <a:t>vulnificus</a:t>
            </a:r>
            <a:r>
              <a:rPr lang="en-US" i="1" dirty="0" smtClean="0"/>
              <a:t> </a:t>
            </a:r>
            <a:r>
              <a:rPr lang="en-US" dirty="0" smtClean="0"/>
              <a:t>and oyster economics research</a:t>
            </a:r>
          </a:p>
          <a:p>
            <a:pPr lvl="1"/>
            <a:r>
              <a:rPr lang="en-US" dirty="0" smtClean="0"/>
              <a:t>Current project funded by National Sea Grant, Gulf Oyster Industry Program (GOIP), a continuation of a Florida research project that was funded by Florida Sea Grant</a:t>
            </a:r>
          </a:p>
          <a:p>
            <a:r>
              <a:rPr lang="en-US" dirty="0" smtClean="0"/>
              <a:t>Research design updated from </a:t>
            </a:r>
            <a:r>
              <a:rPr lang="en-US" dirty="0" smtClean="0"/>
              <a:t>Florida </a:t>
            </a:r>
            <a:r>
              <a:rPr lang="en-US" dirty="0" smtClean="0"/>
              <a:t>pilot study</a:t>
            </a:r>
          </a:p>
          <a:p>
            <a:pPr lvl="1"/>
            <a:r>
              <a:rPr lang="en-US" dirty="0" smtClean="0"/>
              <a:t>Survey methodology change (Consumer Panel)</a:t>
            </a:r>
          </a:p>
          <a:p>
            <a:pPr lvl="1"/>
            <a:r>
              <a:rPr lang="en-US" dirty="0" smtClean="0"/>
              <a:t>Contingent behavior (Economics: WTP for PHP)</a:t>
            </a:r>
          </a:p>
          <a:p>
            <a:pPr lvl="1"/>
            <a:r>
              <a:rPr lang="en-US" dirty="0" smtClean="0"/>
              <a:t>Protection motivation theory (Behavioral)</a:t>
            </a:r>
          </a:p>
          <a:p>
            <a:pPr lvl="1"/>
            <a:r>
              <a:rPr lang="en-US" dirty="0" smtClean="0"/>
              <a:t>Added new video information treatment</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Vv brochure PAGE 3 CONTROL low res.jpg"/>
          <p:cNvPicPr>
            <a:picLocks noChangeAspect="1"/>
          </p:cNvPicPr>
          <p:nvPr/>
        </p:nvPicPr>
        <p:blipFill>
          <a:blip r:embed="rId3" cstate="print"/>
          <a:stretch>
            <a:fillRect/>
          </a:stretch>
        </p:blipFill>
        <p:spPr>
          <a:xfrm>
            <a:off x="1820059" y="228600"/>
            <a:ext cx="5503881" cy="6400800"/>
          </a:xfrm>
          <a:prstGeom prst="rect">
            <a:avLst/>
          </a:prstGeom>
        </p:spPr>
      </p:pic>
      <p:grpSp>
        <p:nvGrpSpPr>
          <p:cNvPr id="5" name="Group 5"/>
          <p:cNvGrpSpPr/>
          <p:nvPr/>
        </p:nvGrpSpPr>
        <p:grpSpPr>
          <a:xfrm>
            <a:off x="1810139" y="214604"/>
            <a:ext cx="5514392" cy="4907902"/>
            <a:chOff x="1810139" y="214604"/>
            <a:chExt cx="5514392" cy="4907902"/>
          </a:xfrm>
        </p:grpSpPr>
        <p:sp>
          <p:nvSpPr>
            <p:cNvPr id="3" name="Rectangle 2"/>
            <p:cNvSpPr/>
            <p:nvPr/>
          </p:nvSpPr>
          <p:spPr>
            <a:xfrm>
              <a:off x="1810139" y="214604"/>
              <a:ext cx="5514392" cy="3554963"/>
            </a:xfrm>
            <a:prstGeom prst="rect">
              <a:avLst/>
            </a:prstGeom>
            <a:solidFill>
              <a:schemeClr val="bg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10139" y="3769567"/>
              <a:ext cx="2761861" cy="1352939"/>
            </a:xfrm>
            <a:prstGeom prst="rect">
              <a:avLst/>
            </a:prstGeom>
            <a:solidFill>
              <a:schemeClr val="bg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94529" y="746429"/>
            <a:ext cx="2905539" cy="830997"/>
          </a:xfrm>
          <a:prstGeom prst="rect">
            <a:avLst/>
          </a:prstGeom>
          <a:solidFill>
            <a:schemeClr val="tx1"/>
          </a:solidFill>
          <a:ln>
            <a:noFill/>
          </a:ln>
        </p:spPr>
        <p:txBody>
          <a:bodyPr wrap="none" rtlCol="0">
            <a:spAutoFit/>
          </a:bodyPr>
          <a:lstStyle/>
          <a:p>
            <a:r>
              <a:rPr lang="en-US" sz="2400" dirty="0" smtClean="0">
                <a:solidFill>
                  <a:srgbClr val="FFFF00"/>
                </a:solidFill>
                <a:latin typeface="Tahoma" pitchFamily="34" charset="0"/>
                <a:ea typeface="Tahoma" pitchFamily="34" charset="0"/>
                <a:cs typeface="Tahoma" pitchFamily="34" charset="0"/>
              </a:rPr>
              <a:t>Treatment View 3</a:t>
            </a:r>
          </a:p>
          <a:p>
            <a:r>
              <a:rPr lang="en-US" sz="2400" dirty="0" smtClean="0">
                <a:solidFill>
                  <a:srgbClr val="FFFF00"/>
                </a:solidFill>
                <a:latin typeface="Tahoma" pitchFamily="34" charset="0"/>
                <a:ea typeface="Tahoma" pitchFamily="34" charset="0"/>
                <a:cs typeface="Tahoma" pitchFamily="34" charset="0"/>
              </a:rPr>
              <a:t>CONTROL Condition</a:t>
            </a:r>
            <a:endParaRPr lang="en-US" sz="2400" dirty="0">
              <a:solidFill>
                <a:srgbClr val="FFFF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Left)">
                                      <p:cBhvr>
                                        <p:cTn id="10" dur="500"/>
                                        <p:tgtEl>
                                          <p:spTgt spid="7"/>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Vv brochure PAGE 3 FDA-ISSC low res.jpg"/>
          <p:cNvPicPr>
            <a:picLocks noChangeAspect="1"/>
          </p:cNvPicPr>
          <p:nvPr/>
        </p:nvPicPr>
        <p:blipFill>
          <a:blip r:embed="rId3" cstate="print"/>
          <a:stretch>
            <a:fillRect/>
          </a:stretch>
        </p:blipFill>
        <p:spPr>
          <a:xfrm>
            <a:off x="1816805" y="228600"/>
            <a:ext cx="5510390" cy="6400800"/>
          </a:xfrm>
          <a:prstGeom prst="rect">
            <a:avLst/>
          </a:prstGeom>
        </p:spPr>
      </p:pic>
      <p:grpSp>
        <p:nvGrpSpPr>
          <p:cNvPr id="3" name="Group 9"/>
          <p:cNvGrpSpPr/>
          <p:nvPr/>
        </p:nvGrpSpPr>
        <p:grpSpPr>
          <a:xfrm>
            <a:off x="1810139" y="214604"/>
            <a:ext cx="5514392" cy="4730620"/>
            <a:chOff x="1810139" y="214604"/>
            <a:chExt cx="5514392" cy="4730620"/>
          </a:xfrm>
        </p:grpSpPr>
        <p:sp>
          <p:nvSpPr>
            <p:cNvPr id="7" name="Rectangle 6"/>
            <p:cNvSpPr/>
            <p:nvPr/>
          </p:nvSpPr>
          <p:spPr>
            <a:xfrm>
              <a:off x="1810139" y="214604"/>
              <a:ext cx="5514392" cy="3554963"/>
            </a:xfrm>
            <a:prstGeom prst="rect">
              <a:avLst/>
            </a:prstGeom>
            <a:solidFill>
              <a:schemeClr val="bg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10139" y="3769567"/>
              <a:ext cx="2761861" cy="1175657"/>
            </a:xfrm>
            <a:prstGeom prst="rect">
              <a:avLst/>
            </a:prstGeom>
            <a:solidFill>
              <a:schemeClr val="bg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94529" y="746429"/>
            <a:ext cx="2571986" cy="830997"/>
          </a:xfrm>
          <a:prstGeom prst="rect">
            <a:avLst/>
          </a:prstGeom>
          <a:solidFill>
            <a:schemeClr val="tx1"/>
          </a:solidFill>
          <a:ln>
            <a:noFill/>
          </a:ln>
        </p:spPr>
        <p:txBody>
          <a:bodyPr wrap="none" rtlCol="0">
            <a:spAutoFit/>
          </a:bodyPr>
          <a:lstStyle/>
          <a:p>
            <a:r>
              <a:rPr lang="en-US" sz="2400" dirty="0" smtClean="0">
                <a:solidFill>
                  <a:srgbClr val="FFFF00"/>
                </a:solidFill>
                <a:latin typeface="Tahoma" pitchFamily="34" charset="0"/>
                <a:ea typeface="Tahoma" pitchFamily="34" charset="0"/>
                <a:cs typeface="Tahoma" pitchFamily="34" charset="0"/>
              </a:rPr>
              <a:t>Treatment View 3</a:t>
            </a:r>
          </a:p>
          <a:p>
            <a:r>
              <a:rPr lang="en-US" sz="2400" dirty="0" smtClean="0">
                <a:solidFill>
                  <a:srgbClr val="FFFF00"/>
                </a:solidFill>
                <a:latin typeface="Tahoma" pitchFamily="34" charset="0"/>
                <a:ea typeface="Tahoma" pitchFamily="34" charset="0"/>
                <a:cs typeface="Tahoma" pitchFamily="34" charset="0"/>
              </a:rPr>
              <a:t>ISSC Condition</a:t>
            </a:r>
            <a:endParaRPr lang="en-US" sz="2400" dirty="0">
              <a:solidFill>
                <a:srgbClr val="FFFF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lide(fromLeft)">
                                      <p:cBhvr>
                                        <p:cTn id="10" dur="500"/>
                                        <p:tgtEl>
                                          <p:spTgt spid="11"/>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Vv brochure PAGE 3 ASF low res.jpg"/>
          <p:cNvPicPr>
            <a:picLocks noChangeAspect="1"/>
          </p:cNvPicPr>
          <p:nvPr/>
        </p:nvPicPr>
        <p:blipFill>
          <a:blip r:embed="rId3" cstate="print"/>
          <a:stretch>
            <a:fillRect/>
          </a:stretch>
        </p:blipFill>
        <p:spPr>
          <a:xfrm>
            <a:off x="1810333" y="228600"/>
            <a:ext cx="5523334" cy="6400800"/>
          </a:xfrm>
          <a:prstGeom prst="rect">
            <a:avLst/>
          </a:prstGeom>
        </p:spPr>
      </p:pic>
      <p:grpSp>
        <p:nvGrpSpPr>
          <p:cNvPr id="2" name="Group 7"/>
          <p:cNvGrpSpPr/>
          <p:nvPr/>
        </p:nvGrpSpPr>
        <p:grpSpPr>
          <a:xfrm>
            <a:off x="1810139" y="214604"/>
            <a:ext cx="5514392" cy="4907902"/>
            <a:chOff x="1810139" y="214604"/>
            <a:chExt cx="5514392" cy="4907902"/>
          </a:xfrm>
        </p:grpSpPr>
        <p:sp>
          <p:nvSpPr>
            <p:cNvPr id="9" name="Rectangle 8"/>
            <p:cNvSpPr/>
            <p:nvPr/>
          </p:nvSpPr>
          <p:spPr>
            <a:xfrm>
              <a:off x="1810139" y="214604"/>
              <a:ext cx="5514392" cy="3554963"/>
            </a:xfrm>
            <a:prstGeom prst="rect">
              <a:avLst/>
            </a:prstGeom>
            <a:solidFill>
              <a:schemeClr val="bg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10139" y="3769567"/>
              <a:ext cx="2761861" cy="1352939"/>
            </a:xfrm>
            <a:prstGeom prst="rect">
              <a:avLst/>
            </a:prstGeom>
            <a:solidFill>
              <a:schemeClr val="bg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94529" y="746429"/>
            <a:ext cx="3434851" cy="830997"/>
          </a:xfrm>
          <a:prstGeom prst="rect">
            <a:avLst/>
          </a:prstGeom>
          <a:solidFill>
            <a:schemeClr val="tx1"/>
          </a:solidFill>
          <a:ln>
            <a:noFill/>
          </a:ln>
        </p:spPr>
        <p:txBody>
          <a:bodyPr wrap="none" rtlCol="0">
            <a:spAutoFit/>
          </a:bodyPr>
          <a:lstStyle/>
          <a:p>
            <a:r>
              <a:rPr lang="en-US" sz="2400" dirty="0" smtClean="0">
                <a:solidFill>
                  <a:srgbClr val="FFFF00"/>
                </a:solidFill>
                <a:latin typeface="Tahoma" pitchFamily="34" charset="0"/>
                <a:ea typeface="Tahoma" pitchFamily="34" charset="0"/>
                <a:cs typeface="Tahoma" pitchFamily="34" charset="0"/>
              </a:rPr>
              <a:t>Treatment View 3</a:t>
            </a:r>
          </a:p>
          <a:p>
            <a:r>
              <a:rPr lang="en-US" sz="2400" dirty="0" smtClean="0">
                <a:solidFill>
                  <a:srgbClr val="FFFF00"/>
                </a:solidFill>
                <a:latin typeface="Tahoma" pitchFamily="34" charset="0"/>
                <a:ea typeface="Tahoma" pitchFamily="34" charset="0"/>
                <a:cs typeface="Tahoma" pitchFamily="34" charset="0"/>
              </a:rPr>
              <a:t>FOUNDATION Condition</a:t>
            </a:r>
            <a:endParaRPr lang="en-US" sz="2400" dirty="0">
              <a:solidFill>
                <a:srgbClr val="FFFF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Video stimulus</a:t>
            </a:r>
            <a:endParaRPr lang="en-US" dirty="0"/>
          </a:p>
        </p:txBody>
      </p:sp>
      <p:pic>
        <p:nvPicPr>
          <p:cNvPr id="5" name="save 9.2 PLUS NOISE.wmv">
            <a:hlinkClick r:id="" action="ppaction://media"/>
          </p:cNvPr>
          <p:cNvPicPr>
            <a:picLocks noGrp="1" noRot="1" noChangeAspect="1"/>
          </p:cNvPicPr>
          <p:nvPr>
            <p:ph idx="1"/>
            <a:videoFile r:link="rId1"/>
          </p:nvPr>
        </p:nvPicPr>
        <p:blipFill>
          <a:blip r:embed="rId4" cstate="print"/>
          <a:stretch>
            <a:fillRect/>
          </a:stretch>
        </p:blipFill>
        <p:spPr>
          <a:xfrm>
            <a:off x="1524000" y="1843088"/>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Generic PHP Treatments</a:t>
            </a:r>
            <a:endParaRPr lang="en-US" dirty="0"/>
          </a:p>
        </p:txBody>
      </p:sp>
      <p:sp>
        <p:nvSpPr>
          <p:cNvPr id="3" name="Content Placeholder 2"/>
          <p:cNvSpPr>
            <a:spLocks noGrp="1"/>
          </p:cNvSpPr>
          <p:nvPr>
            <p:ph idx="1"/>
          </p:nvPr>
        </p:nvSpPr>
        <p:spPr/>
        <p:txBody>
          <a:bodyPr/>
          <a:lstStyle/>
          <a:p>
            <a:pPr lvl="1"/>
            <a:r>
              <a:rPr lang="en-US" dirty="0" smtClean="0"/>
              <a:t>4 FDA-approved PHP systems</a:t>
            </a:r>
          </a:p>
          <a:p>
            <a:pPr lvl="2"/>
            <a:r>
              <a:rPr lang="en-US" dirty="0" smtClean="0"/>
              <a:t>Pressurization</a:t>
            </a:r>
          </a:p>
          <a:p>
            <a:pPr lvl="2"/>
            <a:r>
              <a:rPr lang="en-US" dirty="0" smtClean="0"/>
              <a:t>Pasteurization</a:t>
            </a:r>
          </a:p>
          <a:p>
            <a:pPr lvl="2"/>
            <a:r>
              <a:rPr lang="en-US" dirty="0" smtClean="0"/>
              <a:t>Individual Quick Freezing</a:t>
            </a:r>
          </a:p>
          <a:p>
            <a:pPr lvl="2"/>
            <a:r>
              <a:rPr lang="en-US" dirty="0" smtClean="0"/>
              <a:t>High Energy Gamma Irradiation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Model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Oyster demand is measured as a function of perceived risk</a:t>
            </a:r>
          </a:p>
          <a:p>
            <a:pPr lvl="1"/>
            <a:r>
              <a:rPr lang="en-US" dirty="0" smtClean="0"/>
              <a:t>Differences in raw vs. cooked oyster consumers are also considered</a:t>
            </a:r>
          </a:p>
          <a:p>
            <a:r>
              <a:rPr lang="en-US" dirty="0" smtClean="0"/>
              <a:t>Changes in demand following health scare news are measured</a:t>
            </a:r>
          </a:p>
          <a:p>
            <a:r>
              <a:rPr lang="en-US" dirty="0" smtClean="0"/>
              <a:t>Mitigating impacts from counter-information media, varied by source are also measured</a:t>
            </a:r>
          </a:p>
          <a:p>
            <a:r>
              <a:rPr lang="en-US" dirty="0" smtClean="0"/>
              <a:t>The impact of PHP treatment and a price premium on consumer behavior is also measured</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 of Counter Information?</a:t>
            </a:r>
            <a:endParaRPr lang="en-US" dirty="0"/>
          </a:p>
        </p:txBody>
      </p:sp>
      <p:cxnSp>
        <p:nvCxnSpPr>
          <p:cNvPr id="4" name="Straight Connector 3"/>
          <p:cNvCxnSpPr/>
          <p:nvPr/>
        </p:nvCxnSpPr>
        <p:spPr>
          <a:xfrm rot="5400000">
            <a:off x="38100" y="3695700"/>
            <a:ext cx="3886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81200" y="5638800"/>
            <a:ext cx="5943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2133600"/>
            <a:ext cx="762000" cy="461665"/>
          </a:xfrm>
          <a:prstGeom prst="rect">
            <a:avLst/>
          </a:prstGeom>
          <a:noFill/>
        </p:spPr>
        <p:txBody>
          <a:bodyPr wrap="square" rtlCol="0">
            <a:spAutoFit/>
          </a:bodyPr>
          <a:lstStyle/>
          <a:p>
            <a:r>
              <a:rPr lang="en-US" sz="2400" dirty="0" smtClean="0"/>
              <a:t>$</a:t>
            </a:r>
            <a:endParaRPr lang="en-US" sz="2400" dirty="0"/>
          </a:p>
        </p:txBody>
      </p:sp>
      <p:sp>
        <p:nvSpPr>
          <p:cNvPr id="8" name="TextBox 7"/>
          <p:cNvSpPr txBox="1"/>
          <p:nvPr/>
        </p:nvSpPr>
        <p:spPr>
          <a:xfrm>
            <a:off x="7315200" y="5791200"/>
            <a:ext cx="762000" cy="461665"/>
          </a:xfrm>
          <a:prstGeom prst="rect">
            <a:avLst/>
          </a:prstGeom>
          <a:noFill/>
        </p:spPr>
        <p:txBody>
          <a:bodyPr wrap="square" rtlCol="0">
            <a:spAutoFit/>
          </a:bodyPr>
          <a:lstStyle/>
          <a:p>
            <a:r>
              <a:rPr lang="en-US" sz="2400" dirty="0"/>
              <a:t>Q</a:t>
            </a:r>
          </a:p>
        </p:txBody>
      </p:sp>
      <p:cxnSp>
        <p:nvCxnSpPr>
          <p:cNvPr id="13" name="Straight Connector 12"/>
          <p:cNvCxnSpPr/>
          <p:nvPr/>
        </p:nvCxnSpPr>
        <p:spPr>
          <a:xfrm>
            <a:off x="1981200" y="2057400"/>
            <a:ext cx="4648200" cy="3276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981200" y="2971800"/>
            <a:ext cx="3124200" cy="2362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5600" y="4876800"/>
            <a:ext cx="577402" cy="584775"/>
          </a:xfrm>
          <a:prstGeom prst="rect">
            <a:avLst/>
          </a:prstGeom>
          <a:noFill/>
        </p:spPr>
        <p:txBody>
          <a:bodyPr wrap="none" rtlCol="0">
            <a:spAutoFit/>
          </a:bodyPr>
          <a:lstStyle/>
          <a:p>
            <a:r>
              <a:rPr lang="en-US" sz="3200" dirty="0" smtClean="0"/>
              <a:t>D</a:t>
            </a:r>
            <a:r>
              <a:rPr lang="en-US" sz="3200" baseline="-25000" dirty="0" smtClean="0"/>
              <a:t>1</a:t>
            </a:r>
            <a:endParaRPr lang="en-US" sz="3200" dirty="0"/>
          </a:p>
        </p:txBody>
      </p:sp>
      <p:sp>
        <p:nvSpPr>
          <p:cNvPr id="22" name="TextBox 21"/>
          <p:cNvSpPr txBox="1"/>
          <p:nvPr/>
        </p:nvSpPr>
        <p:spPr>
          <a:xfrm>
            <a:off x="5181600" y="5029200"/>
            <a:ext cx="577402" cy="584775"/>
          </a:xfrm>
          <a:prstGeom prst="rect">
            <a:avLst/>
          </a:prstGeom>
          <a:noFill/>
        </p:spPr>
        <p:txBody>
          <a:bodyPr wrap="none" rtlCol="0">
            <a:spAutoFit/>
          </a:bodyPr>
          <a:lstStyle/>
          <a:p>
            <a:r>
              <a:rPr lang="en-US" sz="3200" dirty="0" smtClean="0"/>
              <a:t>D</a:t>
            </a:r>
            <a:r>
              <a:rPr lang="en-US" sz="3200" baseline="-25000" dirty="0"/>
              <a:t>2</a:t>
            </a:r>
            <a:endParaRPr lang="en-US" sz="3200" dirty="0"/>
          </a:p>
        </p:txBody>
      </p:sp>
      <p:sp>
        <p:nvSpPr>
          <p:cNvPr id="23" name="TextBox 22"/>
          <p:cNvSpPr txBox="1"/>
          <p:nvPr/>
        </p:nvSpPr>
        <p:spPr>
          <a:xfrm>
            <a:off x="1066800" y="3657600"/>
            <a:ext cx="762000" cy="461665"/>
          </a:xfrm>
          <a:prstGeom prst="rect">
            <a:avLst/>
          </a:prstGeom>
          <a:noFill/>
        </p:spPr>
        <p:txBody>
          <a:bodyPr wrap="square" rtlCol="0">
            <a:spAutoFit/>
          </a:bodyPr>
          <a:lstStyle/>
          <a:p>
            <a:r>
              <a:rPr lang="en-US" sz="2400" dirty="0" smtClean="0"/>
              <a:t>$P</a:t>
            </a:r>
            <a:r>
              <a:rPr lang="en-US" sz="2400" baseline="-25000" dirty="0"/>
              <a:t>1</a:t>
            </a:r>
            <a:endParaRPr lang="en-US" sz="2400" dirty="0"/>
          </a:p>
        </p:txBody>
      </p:sp>
      <p:cxnSp>
        <p:nvCxnSpPr>
          <p:cNvPr id="25" name="Straight Connector 24"/>
          <p:cNvCxnSpPr/>
          <p:nvPr/>
        </p:nvCxnSpPr>
        <p:spPr>
          <a:xfrm>
            <a:off x="2057400" y="3962400"/>
            <a:ext cx="25908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1200" y="2362200"/>
            <a:ext cx="3962400" cy="289560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91200" y="5105400"/>
            <a:ext cx="577402" cy="584775"/>
          </a:xfrm>
          <a:prstGeom prst="rect">
            <a:avLst/>
          </a:prstGeom>
          <a:noFill/>
        </p:spPr>
        <p:txBody>
          <a:bodyPr wrap="none" rtlCol="0">
            <a:spAutoFit/>
          </a:bodyPr>
          <a:lstStyle/>
          <a:p>
            <a:r>
              <a:rPr lang="en-US" sz="3200" dirty="0" smtClean="0"/>
              <a:t>D</a:t>
            </a:r>
            <a:r>
              <a:rPr lang="en-US" sz="3200" baseline="-25000" dirty="0" smtClean="0"/>
              <a:t>3</a:t>
            </a:r>
            <a:endParaRPr lang="en-US" sz="3200" dirty="0"/>
          </a:p>
        </p:txBody>
      </p:sp>
      <p:cxnSp>
        <p:nvCxnSpPr>
          <p:cNvPr id="29" name="Straight Arrow Connector 28"/>
          <p:cNvCxnSpPr/>
          <p:nvPr/>
        </p:nvCxnSpPr>
        <p:spPr>
          <a:xfrm>
            <a:off x="4495800" y="4724400"/>
            <a:ext cx="533400"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1981200" y="2362200"/>
            <a:ext cx="2176530" cy="1584101"/>
          </a:xfrm>
          <a:custGeom>
            <a:avLst/>
            <a:gdLst>
              <a:gd name="connsiteX0" fmla="*/ 0 w 2176530"/>
              <a:gd name="connsiteY0" fmla="*/ 0 h 1584101"/>
              <a:gd name="connsiteX1" fmla="*/ 0 w 2176530"/>
              <a:gd name="connsiteY1" fmla="*/ 592428 h 1584101"/>
              <a:gd name="connsiteX2" fmla="*/ 1326524 w 2176530"/>
              <a:gd name="connsiteY2" fmla="*/ 1584101 h 1584101"/>
              <a:gd name="connsiteX3" fmla="*/ 2176530 w 2176530"/>
              <a:gd name="connsiteY3" fmla="*/ 1584101 h 1584101"/>
              <a:gd name="connsiteX4" fmla="*/ 0 w 2176530"/>
              <a:gd name="connsiteY4" fmla="*/ 0 h 158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530" h="1584101">
                <a:moveTo>
                  <a:pt x="0" y="0"/>
                </a:moveTo>
                <a:lnTo>
                  <a:pt x="0" y="592428"/>
                </a:lnTo>
                <a:lnTo>
                  <a:pt x="1326524" y="1584101"/>
                </a:lnTo>
                <a:lnTo>
                  <a:pt x="2176530" y="1584101"/>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400" dirty="0"/>
          </a:p>
        </p:txBody>
      </p:sp>
      <p:sp>
        <p:nvSpPr>
          <p:cNvPr id="31" name="Rectangle 30"/>
          <p:cNvSpPr/>
          <p:nvPr/>
        </p:nvSpPr>
        <p:spPr>
          <a:xfrm>
            <a:off x="2743200" y="3048000"/>
            <a:ext cx="380232" cy="646331"/>
          </a:xfrm>
          <a:prstGeom prst="rect">
            <a:avLst/>
          </a:prstGeom>
        </p:spPr>
        <p:txBody>
          <a:bodyPr wrap="none">
            <a:spAutoFit/>
          </a:bodyPr>
          <a:lstStyle/>
          <a:p>
            <a:r>
              <a:rPr lang="en-US" sz="3600" dirty="0" smtClean="0">
                <a:solidFill>
                  <a:prstClr val="black"/>
                </a:solidFill>
              </a:rPr>
              <a: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21" grpId="0"/>
      <p:bldP spid="22" grpId="0"/>
      <p:bldP spid="23" grpId="0"/>
      <p:bldP spid="27" grpId="0"/>
      <p:bldP spid="30" grpId="0" animBg="1"/>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after Death Article</a:t>
            </a:r>
            <a:endParaRPr lang="en-US" dirty="0"/>
          </a:p>
        </p:txBody>
      </p:sp>
      <p:cxnSp>
        <p:nvCxnSpPr>
          <p:cNvPr id="4" name="Straight Connector 3"/>
          <p:cNvCxnSpPr/>
          <p:nvPr/>
        </p:nvCxnSpPr>
        <p:spPr>
          <a:xfrm rot="5400000">
            <a:off x="38100" y="3695700"/>
            <a:ext cx="3886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81200" y="5638800"/>
            <a:ext cx="5943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2133600"/>
            <a:ext cx="762000" cy="461665"/>
          </a:xfrm>
          <a:prstGeom prst="rect">
            <a:avLst/>
          </a:prstGeom>
          <a:noFill/>
        </p:spPr>
        <p:txBody>
          <a:bodyPr wrap="square" rtlCol="0">
            <a:spAutoFit/>
          </a:bodyPr>
          <a:lstStyle/>
          <a:p>
            <a:r>
              <a:rPr lang="en-US" sz="2400" dirty="0" smtClean="0"/>
              <a:t>$</a:t>
            </a:r>
            <a:endParaRPr lang="en-US" sz="2400" dirty="0"/>
          </a:p>
        </p:txBody>
      </p:sp>
      <p:sp>
        <p:nvSpPr>
          <p:cNvPr id="8" name="TextBox 7"/>
          <p:cNvSpPr txBox="1"/>
          <p:nvPr/>
        </p:nvSpPr>
        <p:spPr>
          <a:xfrm>
            <a:off x="7315200" y="5791200"/>
            <a:ext cx="762000" cy="461665"/>
          </a:xfrm>
          <a:prstGeom prst="rect">
            <a:avLst/>
          </a:prstGeom>
          <a:noFill/>
        </p:spPr>
        <p:txBody>
          <a:bodyPr wrap="square" rtlCol="0">
            <a:spAutoFit/>
          </a:bodyPr>
          <a:lstStyle/>
          <a:p>
            <a:r>
              <a:rPr lang="en-US" sz="2400" dirty="0"/>
              <a:t>Q</a:t>
            </a:r>
          </a:p>
        </p:txBody>
      </p:sp>
      <p:cxnSp>
        <p:nvCxnSpPr>
          <p:cNvPr id="13" name="Straight Connector 12"/>
          <p:cNvCxnSpPr/>
          <p:nvPr/>
        </p:nvCxnSpPr>
        <p:spPr>
          <a:xfrm>
            <a:off x="1981200" y="2057400"/>
            <a:ext cx="4648200" cy="3276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981200" y="2971800"/>
            <a:ext cx="3124200" cy="2362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5600" y="4876800"/>
            <a:ext cx="577402" cy="584775"/>
          </a:xfrm>
          <a:prstGeom prst="rect">
            <a:avLst/>
          </a:prstGeom>
          <a:noFill/>
        </p:spPr>
        <p:txBody>
          <a:bodyPr wrap="none" rtlCol="0">
            <a:spAutoFit/>
          </a:bodyPr>
          <a:lstStyle/>
          <a:p>
            <a:r>
              <a:rPr lang="en-US" sz="3200" dirty="0" smtClean="0"/>
              <a:t>D</a:t>
            </a:r>
            <a:r>
              <a:rPr lang="en-US" sz="3200" baseline="-25000" dirty="0" smtClean="0"/>
              <a:t>1</a:t>
            </a:r>
            <a:endParaRPr lang="en-US" sz="3200" dirty="0"/>
          </a:p>
        </p:txBody>
      </p:sp>
      <p:sp>
        <p:nvSpPr>
          <p:cNvPr id="22" name="TextBox 21"/>
          <p:cNvSpPr txBox="1"/>
          <p:nvPr/>
        </p:nvSpPr>
        <p:spPr>
          <a:xfrm>
            <a:off x="5181600" y="5029200"/>
            <a:ext cx="577402" cy="584775"/>
          </a:xfrm>
          <a:prstGeom prst="rect">
            <a:avLst/>
          </a:prstGeom>
          <a:noFill/>
        </p:spPr>
        <p:txBody>
          <a:bodyPr wrap="none" rtlCol="0">
            <a:spAutoFit/>
          </a:bodyPr>
          <a:lstStyle/>
          <a:p>
            <a:r>
              <a:rPr lang="en-US" sz="3200" dirty="0" smtClean="0"/>
              <a:t>D</a:t>
            </a:r>
            <a:r>
              <a:rPr lang="en-US" sz="3200" baseline="-25000" dirty="0"/>
              <a:t>2</a:t>
            </a:r>
            <a:endParaRPr lang="en-US" sz="3200" dirty="0"/>
          </a:p>
        </p:txBody>
      </p:sp>
      <p:sp>
        <p:nvSpPr>
          <p:cNvPr id="23" name="TextBox 22"/>
          <p:cNvSpPr txBox="1"/>
          <p:nvPr/>
        </p:nvSpPr>
        <p:spPr>
          <a:xfrm>
            <a:off x="1066800" y="3657600"/>
            <a:ext cx="762000" cy="461665"/>
          </a:xfrm>
          <a:prstGeom prst="rect">
            <a:avLst/>
          </a:prstGeom>
          <a:noFill/>
        </p:spPr>
        <p:txBody>
          <a:bodyPr wrap="square" rtlCol="0">
            <a:spAutoFit/>
          </a:bodyPr>
          <a:lstStyle/>
          <a:p>
            <a:r>
              <a:rPr lang="en-US" sz="2400" dirty="0" smtClean="0"/>
              <a:t>$P</a:t>
            </a:r>
            <a:r>
              <a:rPr lang="en-US" sz="2400" baseline="-25000" dirty="0"/>
              <a:t>1</a:t>
            </a:r>
            <a:endParaRPr lang="en-US" sz="2400" dirty="0"/>
          </a:p>
        </p:txBody>
      </p:sp>
      <p:cxnSp>
        <p:nvCxnSpPr>
          <p:cNvPr id="25" name="Straight Connector 24"/>
          <p:cNvCxnSpPr/>
          <p:nvPr/>
        </p:nvCxnSpPr>
        <p:spPr>
          <a:xfrm>
            <a:off x="2057400" y="3962400"/>
            <a:ext cx="25908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Right Triangle 14"/>
          <p:cNvSpPr/>
          <p:nvPr/>
        </p:nvSpPr>
        <p:spPr>
          <a:xfrm>
            <a:off x="1981200" y="2971800"/>
            <a:ext cx="1219200" cy="990600"/>
          </a:xfrm>
          <a:prstGeom prst="r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smtClean="0"/>
              <a:t>a</a:t>
            </a:r>
            <a:endParaRPr lang="en-US" sz="3600" dirty="0"/>
          </a:p>
        </p:txBody>
      </p:sp>
      <p:sp>
        <p:nvSpPr>
          <p:cNvPr id="17" name="Freeform 16"/>
          <p:cNvSpPr/>
          <p:nvPr/>
        </p:nvSpPr>
        <p:spPr>
          <a:xfrm>
            <a:off x="1981200" y="2057400"/>
            <a:ext cx="2678806" cy="1906073"/>
          </a:xfrm>
          <a:custGeom>
            <a:avLst/>
            <a:gdLst>
              <a:gd name="connsiteX0" fmla="*/ 12879 w 2678806"/>
              <a:gd name="connsiteY0" fmla="*/ 0 h 1906073"/>
              <a:gd name="connsiteX1" fmla="*/ 0 w 2678806"/>
              <a:gd name="connsiteY1" fmla="*/ 850005 h 1906073"/>
              <a:gd name="connsiteX2" fmla="*/ 1326524 w 2678806"/>
              <a:gd name="connsiteY2" fmla="*/ 1906073 h 1906073"/>
              <a:gd name="connsiteX3" fmla="*/ 2678806 w 2678806"/>
              <a:gd name="connsiteY3" fmla="*/ 1893194 h 1906073"/>
              <a:gd name="connsiteX4" fmla="*/ 12879 w 2678806"/>
              <a:gd name="connsiteY4" fmla="*/ 0 h 190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806" h="1906073">
                <a:moveTo>
                  <a:pt x="12879" y="0"/>
                </a:moveTo>
                <a:lnTo>
                  <a:pt x="0" y="850005"/>
                </a:lnTo>
                <a:lnTo>
                  <a:pt x="1326524" y="1906073"/>
                </a:lnTo>
                <a:lnTo>
                  <a:pt x="2678806" y="1893194"/>
                </a:lnTo>
                <a:lnTo>
                  <a:pt x="12879"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a:off x="3048000" y="3048000"/>
            <a:ext cx="426720" cy="646331"/>
          </a:xfrm>
          <a:prstGeom prst="rect">
            <a:avLst/>
          </a:prstGeom>
        </p:spPr>
        <p:txBody>
          <a:bodyPr wrap="none">
            <a:spAutoFit/>
          </a:bodyPr>
          <a:lstStyle/>
          <a:p>
            <a:r>
              <a:rPr lang="en-US" sz="3600" dirty="0" smtClean="0">
                <a:solidFill>
                  <a:prstClr val="black"/>
                </a:solidFill>
              </a:rPr>
              <a:t>b</a:t>
            </a:r>
            <a:endParaRPr lang="en-US" dirty="0"/>
          </a:p>
        </p:txBody>
      </p:sp>
      <p:cxnSp>
        <p:nvCxnSpPr>
          <p:cNvPr id="20" name="Straight Arrow Connector 19"/>
          <p:cNvCxnSpPr/>
          <p:nvPr/>
        </p:nvCxnSpPr>
        <p:spPr>
          <a:xfrm rot="10800000">
            <a:off x="4648200" y="4724400"/>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4"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ox(in)">
                                      <p:cBhvr>
                                        <p:cTn id="19" dur="500"/>
                                        <p:tgtEl>
                                          <p:spTgt spid="23"/>
                                        </p:tgtEl>
                                      </p:cBhvr>
                                    </p:animEffec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P spid="22" grpId="0"/>
      <p:bldP spid="23" grpId="0"/>
      <p:bldP spid="15" grpId="0" animBg="1"/>
      <p:bldP spid="17" grpId="0" animBg="1"/>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Survey </a:t>
            </a:r>
            <a:r>
              <a:rPr lang="en-US" sz="3200" dirty="0" smtClean="0"/>
              <a:t>Respondents (Current Oyster Consumers)</a:t>
            </a:r>
            <a:endParaRPr lang="en-US" sz="3200" dirty="0"/>
          </a:p>
        </p:txBody>
      </p:sp>
      <p:sp>
        <p:nvSpPr>
          <p:cNvPr id="3" name="Content Placeholder 2"/>
          <p:cNvSpPr>
            <a:spLocks noGrp="1"/>
          </p:cNvSpPr>
          <p:nvPr>
            <p:ph idx="1"/>
          </p:nvPr>
        </p:nvSpPr>
        <p:spPr/>
        <p:txBody>
          <a:bodyPr/>
          <a:lstStyle/>
          <a:p>
            <a:r>
              <a:rPr lang="en-US" dirty="0" smtClean="0"/>
              <a:t>1,990 Current Oyster Consumers		</a:t>
            </a:r>
            <a:endParaRPr lang="en-US" dirty="0" smtClean="0"/>
          </a:p>
          <a:p>
            <a:pPr lvl="1"/>
            <a:r>
              <a:rPr lang="en-US" dirty="0" smtClean="0"/>
              <a:t>FL = </a:t>
            </a:r>
            <a:r>
              <a:rPr lang="en-US" dirty="0" smtClean="0"/>
              <a:t>363 (18.2%)		Male   951 (47.8%)</a:t>
            </a:r>
            <a:endParaRPr lang="en-US" dirty="0" smtClean="0"/>
          </a:p>
          <a:p>
            <a:pPr lvl="1"/>
            <a:r>
              <a:rPr lang="en-US" dirty="0" smtClean="0"/>
              <a:t>MS = </a:t>
            </a:r>
            <a:r>
              <a:rPr lang="en-US" dirty="0" smtClean="0"/>
              <a:t>262 (13.2%)                 Female 1,039 (52.2%)</a:t>
            </a:r>
            <a:endParaRPr lang="en-US" dirty="0" smtClean="0"/>
          </a:p>
          <a:p>
            <a:pPr lvl="1"/>
            <a:r>
              <a:rPr lang="en-US" dirty="0" smtClean="0"/>
              <a:t>LA = </a:t>
            </a:r>
            <a:r>
              <a:rPr lang="en-US" dirty="0" smtClean="0"/>
              <a:t>375 (18.8%)</a:t>
            </a:r>
            <a:endParaRPr lang="en-US" dirty="0" smtClean="0"/>
          </a:p>
          <a:p>
            <a:pPr lvl="1"/>
            <a:r>
              <a:rPr lang="en-US" dirty="0" smtClean="0"/>
              <a:t>TX = </a:t>
            </a:r>
            <a:r>
              <a:rPr lang="en-US" dirty="0" smtClean="0"/>
              <a:t>363 (18.2%)                   18-34     31.3%</a:t>
            </a:r>
            <a:endParaRPr lang="en-US" dirty="0" smtClean="0"/>
          </a:p>
          <a:p>
            <a:pPr lvl="1"/>
            <a:r>
              <a:rPr lang="en-US" dirty="0" smtClean="0"/>
              <a:t>GA = </a:t>
            </a:r>
            <a:r>
              <a:rPr lang="en-US" dirty="0" smtClean="0"/>
              <a:t>260 (13.1%)       Age    35-54     40.0%</a:t>
            </a:r>
            <a:endParaRPr lang="en-US" dirty="0" smtClean="0"/>
          </a:p>
          <a:p>
            <a:pPr lvl="1"/>
            <a:r>
              <a:rPr lang="en-US" dirty="0" smtClean="0"/>
              <a:t>CA = </a:t>
            </a:r>
            <a:r>
              <a:rPr lang="en-US" dirty="0" smtClean="0"/>
              <a:t>367 (18.4)                      55-65+  28.7%</a:t>
            </a:r>
            <a:br>
              <a:rPr lang="en-US" dirty="0" smtClean="0"/>
            </a:br>
            <a:r>
              <a:rPr lang="en-US" dirty="0" smtClean="0"/>
              <a:t>                                                    Mean = 45.1</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Oyster Consumer Characteristics</a:t>
            </a:r>
            <a:endParaRPr lang="en-US" dirty="0"/>
          </a:p>
        </p:txBody>
      </p:sp>
      <p:sp>
        <p:nvSpPr>
          <p:cNvPr id="3" name="Content Placeholder 2"/>
          <p:cNvSpPr>
            <a:spLocks noGrp="1"/>
          </p:cNvSpPr>
          <p:nvPr>
            <p:ph idx="1"/>
          </p:nvPr>
        </p:nvSpPr>
        <p:spPr>
          <a:xfrm>
            <a:off x="457200" y="1935480"/>
            <a:ext cx="8229600" cy="3477768"/>
          </a:xfrm>
        </p:spPr>
        <p:txBody>
          <a:bodyPr/>
          <a:lstStyle/>
          <a:p>
            <a:pPr>
              <a:buNone/>
            </a:pPr>
            <a:r>
              <a:rPr lang="en-US" sz="2800" dirty="0" smtClean="0"/>
              <a:t>In General, thinking of risks to your personal health, do you consider eating oysters to be …</a:t>
            </a:r>
            <a:endParaRPr lang="en-US" dirty="0"/>
          </a:p>
        </p:txBody>
      </p:sp>
      <p:graphicFrame>
        <p:nvGraphicFramePr>
          <p:cNvPr id="4" name="Table 3"/>
          <p:cNvGraphicFramePr>
            <a:graphicFrameLocks noGrp="1"/>
          </p:cNvGraphicFramePr>
          <p:nvPr/>
        </p:nvGraphicFramePr>
        <p:xfrm>
          <a:off x="1313688" y="295148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Before </a:t>
                      </a:r>
                      <a:endParaRPr lang="en-US" dirty="0"/>
                    </a:p>
                  </a:txBody>
                  <a:tcPr/>
                </a:tc>
                <a:tc>
                  <a:txBody>
                    <a:bodyPr/>
                    <a:lstStyle/>
                    <a:p>
                      <a:r>
                        <a:rPr lang="en-US" dirty="0" smtClean="0"/>
                        <a:t>After</a:t>
                      </a:r>
                      <a:endParaRPr lang="en-US" dirty="0"/>
                    </a:p>
                  </a:txBody>
                  <a:tcPr/>
                </a:tc>
              </a:tr>
              <a:tr h="370840">
                <a:tc>
                  <a:txBody>
                    <a:bodyPr/>
                    <a:lstStyle/>
                    <a:p>
                      <a:r>
                        <a:rPr lang="en-US" dirty="0" smtClean="0"/>
                        <a:t>Unsafe</a:t>
                      </a:r>
                      <a:endParaRPr lang="en-US" dirty="0"/>
                    </a:p>
                  </a:txBody>
                  <a:tcPr/>
                </a:tc>
                <a:tc>
                  <a:txBody>
                    <a:bodyPr/>
                    <a:lstStyle/>
                    <a:p>
                      <a:r>
                        <a:rPr lang="en-US" dirty="0" smtClean="0"/>
                        <a:t>13.4</a:t>
                      </a:r>
                      <a:endParaRPr lang="en-US" dirty="0"/>
                    </a:p>
                  </a:txBody>
                  <a:tcPr/>
                </a:tc>
                <a:tc>
                  <a:txBody>
                    <a:bodyPr/>
                    <a:lstStyle/>
                    <a:p>
                      <a:r>
                        <a:rPr lang="en-US" dirty="0" smtClean="0"/>
                        <a:t>26.8</a:t>
                      </a:r>
                      <a:endParaRPr lang="en-US" dirty="0"/>
                    </a:p>
                  </a:txBody>
                  <a:tcPr/>
                </a:tc>
              </a:tr>
              <a:tr h="370840">
                <a:tc>
                  <a:txBody>
                    <a:bodyPr/>
                    <a:lstStyle/>
                    <a:p>
                      <a:r>
                        <a:rPr lang="en-US" dirty="0" smtClean="0"/>
                        <a:t>Neither </a:t>
                      </a:r>
                      <a:endParaRPr lang="en-US" dirty="0"/>
                    </a:p>
                  </a:txBody>
                  <a:tcPr/>
                </a:tc>
                <a:tc>
                  <a:txBody>
                    <a:bodyPr/>
                    <a:lstStyle/>
                    <a:p>
                      <a:r>
                        <a:rPr lang="en-US" dirty="0" smtClean="0"/>
                        <a:t>19.5</a:t>
                      </a:r>
                      <a:endParaRPr lang="en-US" dirty="0"/>
                    </a:p>
                  </a:txBody>
                  <a:tcPr/>
                </a:tc>
                <a:tc>
                  <a:txBody>
                    <a:bodyPr/>
                    <a:lstStyle/>
                    <a:p>
                      <a:r>
                        <a:rPr lang="en-US" dirty="0" smtClean="0"/>
                        <a:t>20.1</a:t>
                      </a:r>
                      <a:endParaRPr lang="en-US" dirty="0"/>
                    </a:p>
                  </a:txBody>
                  <a:tcPr/>
                </a:tc>
              </a:tr>
              <a:tr h="370840">
                <a:tc>
                  <a:txBody>
                    <a:bodyPr/>
                    <a:lstStyle/>
                    <a:p>
                      <a:r>
                        <a:rPr lang="en-US" dirty="0" smtClean="0"/>
                        <a:t>Safe</a:t>
                      </a:r>
                      <a:endParaRPr lang="en-US" dirty="0"/>
                    </a:p>
                  </a:txBody>
                  <a:tcPr/>
                </a:tc>
                <a:tc>
                  <a:txBody>
                    <a:bodyPr/>
                    <a:lstStyle/>
                    <a:p>
                      <a:r>
                        <a:rPr lang="en-US" dirty="0" smtClean="0"/>
                        <a:t>67.1</a:t>
                      </a:r>
                      <a:endParaRPr lang="en-US" dirty="0"/>
                    </a:p>
                  </a:txBody>
                  <a:tcPr/>
                </a:tc>
                <a:tc>
                  <a:txBody>
                    <a:bodyPr/>
                    <a:lstStyle/>
                    <a:p>
                      <a:r>
                        <a:rPr lang="en-US" dirty="0" smtClean="0"/>
                        <a:t>53.1</a:t>
                      </a:r>
                      <a:endParaRPr lang="en-US" dirty="0"/>
                    </a:p>
                  </a:txBody>
                  <a:tcPr/>
                </a:tc>
              </a:tr>
            </a:tbl>
          </a:graphicData>
        </a:graphic>
      </p:graphicFrame>
      <p:sp>
        <p:nvSpPr>
          <p:cNvPr id="5" name="TextBox 4"/>
          <p:cNvSpPr txBox="1"/>
          <p:nvPr/>
        </p:nvSpPr>
        <p:spPr>
          <a:xfrm>
            <a:off x="566928" y="4690872"/>
            <a:ext cx="7196328" cy="2000548"/>
          </a:xfrm>
          <a:prstGeom prst="rect">
            <a:avLst/>
          </a:prstGeom>
          <a:noFill/>
        </p:spPr>
        <p:txBody>
          <a:bodyPr wrap="square" rtlCol="0">
            <a:spAutoFit/>
          </a:bodyPr>
          <a:lstStyle/>
          <a:p>
            <a:r>
              <a:rPr lang="en-US" sz="2400" dirty="0" smtClean="0"/>
              <a:t>How many Oyster Meals ? </a:t>
            </a:r>
          </a:p>
          <a:p>
            <a:pPr>
              <a:buFont typeface="Arial" pitchFamily="34" charset="0"/>
              <a:buChar char="•"/>
            </a:pPr>
            <a:r>
              <a:rPr lang="en-US" dirty="0" smtClean="0"/>
              <a:t> </a:t>
            </a:r>
            <a:r>
              <a:rPr lang="en-US" sz="2000" dirty="0" smtClean="0"/>
              <a:t>Mean of 4.6 months out of the year</a:t>
            </a:r>
          </a:p>
          <a:p>
            <a:pPr>
              <a:buFont typeface="Arial" pitchFamily="34" charset="0"/>
              <a:buChar char="•"/>
            </a:pPr>
            <a:r>
              <a:rPr lang="en-US" sz="2000" dirty="0" smtClean="0"/>
              <a:t> Mean  of 4.1 meals in a typical month</a:t>
            </a:r>
          </a:p>
          <a:p>
            <a:pPr>
              <a:buFont typeface="Arial" pitchFamily="34" charset="0"/>
              <a:buChar char="•"/>
            </a:pPr>
            <a:r>
              <a:rPr lang="en-US" sz="2000" dirty="0" smtClean="0"/>
              <a:t> </a:t>
            </a:r>
            <a:r>
              <a:rPr lang="en-US" sz="2000" dirty="0" smtClean="0"/>
              <a:t>18.9 oyster meals consumed per year</a:t>
            </a:r>
          </a:p>
          <a:p>
            <a:pPr lvl="1">
              <a:buFont typeface="Arial" pitchFamily="34" charset="0"/>
              <a:buChar char="•"/>
            </a:pPr>
            <a:r>
              <a:rPr lang="en-US" sz="2000" dirty="0" smtClean="0"/>
              <a:t>6.8 raw meals (61.1% of respondents consume raw product)</a:t>
            </a:r>
          </a:p>
          <a:p>
            <a:pPr lvl="1">
              <a:buFont typeface="Arial" pitchFamily="34" charset="0"/>
              <a:buChar char="•"/>
            </a:pPr>
            <a:r>
              <a:rPr lang="en-US" sz="2000" dirty="0" smtClean="0"/>
              <a:t>3.8 prepared at home</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Background</a:t>
            </a:r>
            <a:endParaRPr lang="en-US" dirty="0"/>
          </a:p>
        </p:txBody>
      </p:sp>
      <p:sp>
        <p:nvSpPr>
          <p:cNvPr id="3" name="Content Placeholder 2"/>
          <p:cNvSpPr>
            <a:spLocks noGrp="1"/>
          </p:cNvSpPr>
          <p:nvPr>
            <p:ph idx="1"/>
          </p:nvPr>
        </p:nvSpPr>
        <p:spPr/>
        <p:txBody>
          <a:bodyPr>
            <a:normAutofit/>
          </a:bodyPr>
          <a:lstStyle/>
          <a:p>
            <a:r>
              <a:rPr lang="en-US" dirty="0" smtClean="0"/>
              <a:t>Researcher has </a:t>
            </a:r>
            <a:r>
              <a:rPr lang="en-US" dirty="0" smtClean="0"/>
              <a:t>examined economic impacts from various “health scares” on consumer demand (Contingent behavior)</a:t>
            </a:r>
          </a:p>
          <a:p>
            <a:pPr>
              <a:buNone/>
            </a:pPr>
            <a:endParaRPr lang="en-US" dirty="0" smtClean="0"/>
          </a:p>
          <a:p>
            <a:r>
              <a:rPr lang="en-US" dirty="0" smtClean="0"/>
              <a:t>Marketing and social psychology research also has examined consumer behavior with respect to health issues (Protection motivation theory)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Consumer Characteristics (Cont.)</a:t>
            </a:r>
            <a:endParaRPr lang="en-US" sz="3200" dirty="0"/>
          </a:p>
        </p:txBody>
      </p:sp>
      <p:sp>
        <p:nvSpPr>
          <p:cNvPr id="3" name="Content Placeholder 2"/>
          <p:cNvSpPr>
            <a:spLocks noGrp="1"/>
          </p:cNvSpPr>
          <p:nvPr>
            <p:ph idx="1"/>
          </p:nvPr>
        </p:nvSpPr>
        <p:spPr/>
        <p:txBody>
          <a:bodyPr/>
          <a:lstStyle/>
          <a:p>
            <a:r>
              <a:rPr lang="en-US" sz="2400" dirty="0" smtClean="0"/>
              <a:t>Gender and risk significantly related</a:t>
            </a:r>
          </a:p>
          <a:p>
            <a:r>
              <a:rPr lang="en-US" sz="2400" dirty="0" smtClean="0"/>
              <a:t>PHP Consumption: Only 7.5% had consumed a PHP oyster and of those 50.4% said they tasted the same.</a:t>
            </a:r>
          </a:p>
          <a:p>
            <a:r>
              <a:rPr lang="en-US" sz="2400" dirty="0" smtClean="0"/>
              <a:t>Average number of annual oyster deaths?</a:t>
            </a:r>
          </a:p>
          <a:p>
            <a:pPr lvl="1"/>
            <a:r>
              <a:rPr lang="en-US" sz="2400" dirty="0" smtClean="0"/>
              <a:t>21.8% said zero</a:t>
            </a:r>
          </a:p>
          <a:p>
            <a:pPr lvl="1"/>
            <a:r>
              <a:rPr lang="en-US" sz="2400" dirty="0" smtClean="0"/>
              <a:t>37.6% said 100 or more</a:t>
            </a:r>
          </a:p>
          <a:p>
            <a:pPr lvl="1"/>
            <a:r>
              <a:rPr lang="en-US" sz="2400" dirty="0" smtClean="0"/>
              <a:t> 9.4% said 1,000 or more</a:t>
            </a:r>
          </a:p>
          <a:p>
            <a:pPr lvl="1"/>
            <a:r>
              <a:rPr lang="en-US" sz="2400" dirty="0" smtClean="0"/>
              <a:t>5.6% said 15 to 20</a:t>
            </a:r>
          </a:p>
          <a:p>
            <a:pPr lvl="1"/>
            <a:r>
              <a:rPr lang="en-US" sz="2400" dirty="0" smtClean="0"/>
              <a:t>Mean 1,518, Median 15</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4048" y="411480"/>
            <a:ext cx="8229600" cy="1143000"/>
          </a:xfrm>
        </p:spPr>
        <p:txBody>
          <a:bodyPr>
            <a:normAutofit/>
          </a:bodyPr>
          <a:lstStyle/>
          <a:p>
            <a:pPr algn="ctr"/>
            <a:r>
              <a:rPr lang="en-US" sz="3200" dirty="0" smtClean="0"/>
              <a:t>WTP FDA PHP Law Vote:</a:t>
            </a:r>
            <a:endParaRPr lang="en-US" sz="3200" dirty="0"/>
          </a:p>
        </p:txBody>
      </p:sp>
      <p:sp>
        <p:nvSpPr>
          <p:cNvPr id="7" name="Content Placeholder 6"/>
          <p:cNvSpPr>
            <a:spLocks noGrp="1"/>
          </p:cNvSpPr>
          <p:nvPr>
            <p:ph idx="1"/>
          </p:nvPr>
        </p:nvSpPr>
        <p:spPr>
          <a:xfrm>
            <a:off x="448056" y="1578864"/>
            <a:ext cx="8229600" cy="4389120"/>
          </a:xfrm>
        </p:spPr>
        <p:txBody>
          <a:bodyPr>
            <a:normAutofit fontScale="77500" lnSpcReduction="20000"/>
          </a:bodyPr>
          <a:lstStyle/>
          <a:p>
            <a:r>
              <a:rPr lang="en-US" sz="3300" dirty="0" smtClean="0"/>
              <a:t>If you could vote today and you knew that the price of your average oyster meal would go up by [$X] but the price of all other food would stay the same, would you vote for or against the proposed law</a:t>
            </a:r>
            <a:r>
              <a:rPr lang="en-US" sz="3300" dirty="0" smtClean="0"/>
              <a:t>?</a:t>
            </a:r>
          </a:p>
          <a:p>
            <a:pPr lvl="1"/>
            <a:r>
              <a:rPr lang="en-US" dirty="0" smtClean="0"/>
              <a:t> For: 33.7%, Against: 36.2%, Undecided: 28.6%</a:t>
            </a:r>
            <a:endParaRPr lang="en-US" sz="2000" dirty="0" smtClean="0"/>
          </a:p>
          <a:p>
            <a:r>
              <a:rPr lang="en-US" sz="3300" dirty="0" smtClean="0"/>
              <a:t>How sure are you about your choice to vote for the proposed law</a:t>
            </a:r>
            <a:r>
              <a:rPr lang="en-US" sz="3300" dirty="0" smtClean="0"/>
              <a:t>?</a:t>
            </a:r>
          </a:p>
          <a:p>
            <a:pPr lvl="1"/>
            <a:r>
              <a:rPr lang="en-US" sz="2900" dirty="0" smtClean="0"/>
              <a:t> </a:t>
            </a:r>
            <a:r>
              <a:rPr lang="en-US" dirty="0" smtClean="0"/>
              <a:t>Sure: 94.4%   </a:t>
            </a:r>
            <a:r>
              <a:rPr lang="en-US" dirty="0" smtClean="0"/>
              <a:t>Not </a:t>
            </a:r>
            <a:r>
              <a:rPr lang="en-US" dirty="0" smtClean="0"/>
              <a:t>sure </a:t>
            </a:r>
            <a:r>
              <a:rPr lang="en-US" dirty="0" smtClean="0"/>
              <a:t>4.3%  Don’t Know 1.3%</a:t>
            </a:r>
            <a:endParaRPr lang="en-US" dirty="0" smtClean="0"/>
          </a:p>
          <a:p>
            <a:r>
              <a:rPr lang="en-US" sz="3300" dirty="0" smtClean="0"/>
              <a:t>Now suppose the proposed processing law could reduce illness and the number of deaths to 0 (zero). Would you vote For or Against the proposed law? </a:t>
            </a:r>
            <a:endParaRPr lang="en-US" sz="3300" dirty="0" smtClean="0"/>
          </a:p>
          <a:p>
            <a:pPr lvl="1"/>
            <a:r>
              <a:rPr lang="en-US" sz="2900" dirty="0" smtClean="0"/>
              <a:t>For: 38.4%, Against: 32.3, Undecided: 29.3%</a:t>
            </a:r>
          </a:p>
          <a:p>
            <a:pPr>
              <a:buNone/>
            </a:pPr>
            <a:endParaRPr lang="en-US" sz="33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Results</a:t>
            </a:r>
            <a:br>
              <a:rPr lang="en-US" dirty="0" smtClean="0"/>
            </a:br>
            <a:r>
              <a:rPr lang="en-US" dirty="0" smtClean="0"/>
              <a:t>Poisson Model with Random Effects</a:t>
            </a:r>
            <a:endParaRPr lang="en-US" dirty="0"/>
          </a:p>
        </p:txBody>
      </p:sp>
      <p:graphicFrame>
        <p:nvGraphicFramePr>
          <p:cNvPr id="4" name="Content Placeholder 3"/>
          <p:cNvGraphicFramePr>
            <a:graphicFrameLocks noGrp="1"/>
          </p:cNvGraphicFramePr>
          <p:nvPr>
            <p:ph idx="1"/>
          </p:nvPr>
        </p:nvGraphicFramePr>
        <p:xfrm>
          <a:off x="457200" y="1935163"/>
          <a:ext cx="8229600" cy="4450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Variable</a:t>
                      </a:r>
                      <a:endParaRPr lang="en-US" dirty="0"/>
                    </a:p>
                  </a:txBody>
                  <a:tcPr/>
                </a:tc>
                <a:tc>
                  <a:txBody>
                    <a:bodyPr/>
                    <a:lstStyle/>
                    <a:p>
                      <a:r>
                        <a:rPr lang="en-US" dirty="0" smtClean="0"/>
                        <a:t>Coefficient</a:t>
                      </a:r>
                      <a:endParaRPr lang="en-US" dirty="0"/>
                    </a:p>
                  </a:txBody>
                  <a:tcPr/>
                </a:tc>
                <a:tc>
                  <a:txBody>
                    <a:bodyPr/>
                    <a:lstStyle/>
                    <a:p>
                      <a:r>
                        <a:rPr lang="en-US" i="1" dirty="0" smtClean="0"/>
                        <a:t>p</a:t>
                      </a:r>
                      <a:r>
                        <a:rPr lang="en-US" dirty="0" smtClean="0"/>
                        <a:t>-Value</a:t>
                      </a:r>
                      <a:endParaRPr lang="en-US" dirty="0"/>
                    </a:p>
                  </a:txBody>
                  <a:tcPr/>
                </a:tc>
              </a:tr>
              <a:tr h="370840">
                <a:tc>
                  <a:txBody>
                    <a:bodyPr/>
                    <a:lstStyle/>
                    <a:p>
                      <a:r>
                        <a:rPr lang="en-US" dirty="0" err="1" smtClean="0"/>
                        <a:t>Broc_control</a:t>
                      </a:r>
                      <a:endParaRPr lang="en-US" dirty="0"/>
                    </a:p>
                  </a:txBody>
                  <a:tcPr/>
                </a:tc>
                <a:tc>
                  <a:txBody>
                    <a:bodyPr/>
                    <a:lstStyle/>
                    <a:p>
                      <a:r>
                        <a:rPr lang="en-US" dirty="0" smtClean="0"/>
                        <a:t>-0.674</a:t>
                      </a:r>
                      <a:endParaRPr lang="en-US" dirty="0"/>
                    </a:p>
                  </a:txBody>
                  <a:tcPr/>
                </a:tc>
                <a:tc>
                  <a:txBody>
                    <a:bodyPr/>
                    <a:lstStyle/>
                    <a:p>
                      <a:r>
                        <a:rPr lang="en-US" dirty="0" smtClean="0"/>
                        <a:t>0.012</a:t>
                      </a:r>
                      <a:endParaRPr lang="en-US" dirty="0"/>
                    </a:p>
                  </a:txBody>
                  <a:tcPr/>
                </a:tc>
              </a:tr>
              <a:tr h="370840">
                <a:tc>
                  <a:txBody>
                    <a:bodyPr/>
                    <a:lstStyle/>
                    <a:p>
                      <a:r>
                        <a:rPr lang="en-US" dirty="0" err="1" smtClean="0"/>
                        <a:t>Broc_fda</a:t>
                      </a:r>
                      <a:endParaRPr lang="en-US" dirty="0"/>
                    </a:p>
                  </a:txBody>
                  <a:tcPr/>
                </a:tc>
                <a:tc>
                  <a:txBody>
                    <a:bodyPr/>
                    <a:lstStyle/>
                    <a:p>
                      <a:r>
                        <a:rPr lang="en-US" dirty="0" smtClean="0"/>
                        <a:t>-0.106</a:t>
                      </a:r>
                      <a:endParaRPr lang="en-US" dirty="0"/>
                    </a:p>
                  </a:txBody>
                  <a:tcPr/>
                </a:tc>
                <a:tc>
                  <a:txBody>
                    <a:bodyPr/>
                    <a:lstStyle/>
                    <a:p>
                      <a:r>
                        <a:rPr lang="en-US" dirty="0" smtClean="0"/>
                        <a:t>0.000</a:t>
                      </a:r>
                      <a:endParaRPr lang="en-US" dirty="0"/>
                    </a:p>
                  </a:txBody>
                  <a:tcPr/>
                </a:tc>
              </a:tr>
              <a:tr h="370840">
                <a:tc>
                  <a:txBody>
                    <a:bodyPr/>
                    <a:lstStyle/>
                    <a:p>
                      <a:r>
                        <a:rPr lang="en-US" dirty="0" err="1" smtClean="0"/>
                        <a:t>Broc_issc</a:t>
                      </a:r>
                      <a:endParaRPr lang="en-US" dirty="0"/>
                    </a:p>
                  </a:txBody>
                  <a:tcPr/>
                </a:tc>
                <a:tc>
                  <a:txBody>
                    <a:bodyPr/>
                    <a:lstStyle/>
                    <a:p>
                      <a:r>
                        <a:rPr lang="en-US" dirty="0" smtClean="0"/>
                        <a:t>-0.095</a:t>
                      </a:r>
                      <a:endParaRPr lang="en-US" dirty="0"/>
                    </a:p>
                  </a:txBody>
                  <a:tcPr/>
                </a:tc>
                <a:tc>
                  <a:txBody>
                    <a:bodyPr/>
                    <a:lstStyle/>
                    <a:p>
                      <a:r>
                        <a:rPr lang="en-US" dirty="0" smtClean="0"/>
                        <a:t>0.000</a:t>
                      </a:r>
                      <a:endParaRPr lang="en-US" dirty="0"/>
                    </a:p>
                  </a:txBody>
                  <a:tcPr/>
                </a:tc>
              </a:tr>
              <a:tr h="370840">
                <a:tc>
                  <a:txBody>
                    <a:bodyPr/>
                    <a:lstStyle/>
                    <a:p>
                      <a:r>
                        <a:rPr lang="en-US" dirty="0" err="1" smtClean="0"/>
                        <a:t>Broc_asf</a:t>
                      </a:r>
                      <a:endParaRPr lang="en-US" dirty="0"/>
                    </a:p>
                  </a:txBody>
                  <a:tcPr/>
                </a:tc>
                <a:tc>
                  <a:txBody>
                    <a:bodyPr/>
                    <a:lstStyle/>
                    <a:p>
                      <a:r>
                        <a:rPr lang="en-US" dirty="0" smtClean="0"/>
                        <a:t>-0.061</a:t>
                      </a:r>
                      <a:endParaRPr lang="en-US" dirty="0"/>
                    </a:p>
                  </a:txBody>
                  <a:tcPr/>
                </a:tc>
                <a:tc>
                  <a:txBody>
                    <a:bodyPr/>
                    <a:lstStyle/>
                    <a:p>
                      <a:r>
                        <a:rPr lang="en-US" dirty="0" smtClean="0"/>
                        <a:t>0.005</a:t>
                      </a:r>
                      <a:endParaRPr lang="en-US" dirty="0"/>
                    </a:p>
                  </a:txBody>
                  <a:tcPr/>
                </a:tc>
              </a:tr>
              <a:tr h="370840">
                <a:tc>
                  <a:txBody>
                    <a:bodyPr/>
                    <a:lstStyle/>
                    <a:p>
                      <a:r>
                        <a:rPr lang="en-US" dirty="0" err="1" smtClean="0"/>
                        <a:t>Vid_control</a:t>
                      </a:r>
                      <a:endParaRPr lang="en-US" dirty="0"/>
                    </a:p>
                  </a:txBody>
                  <a:tcPr/>
                </a:tc>
                <a:tc>
                  <a:txBody>
                    <a:bodyPr/>
                    <a:lstStyle/>
                    <a:p>
                      <a:r>
                        <a:rPr lang="en-US" dirty="0" smtClean="0"/>
                        <a:t>-0.104</a:t>
                      </a:r>
                      <a:endParaRPr lang="en-US" dirty="0"/>
                    </a:p>
                  </a:txBody>
                  <a:tcPr/>
                </a:tc>
                <a:tc>
                  <a:txBody>
                    <a:bodyPr/>
                    <a:lstStyle/>
                    <a:p>
                      <a:r>
                        <a:rPr lang="en-US" dirty="0" smtClean="0"/>
                        <a:t>0.000</a:t>
                      </a:r>
                      <a:endParaRPr lang="en-US" dirty="0"/>
                    </a:p>
                  </a:txBody>
                  <a:tcPr/>
                </a:tc>
              </a:tr>
              <a:tr h="370840">
                <a:tc>
                  <a:txBody>
                    <a:bodyPr/>
                    <a:lstStyle/>
                    <a:p>
                      <a:r>
                        <a:rPr lang="en-US" dirty="0" err="1" smtClean="0"/>
                        <a:t>Vid_fda</a:t>
                      </a:r>
                      <a:endParaRPr lang="en-US" dirty="0"/>
                    </a:p>
                  </a:txBody>
                  <a:tcPr/>
                </a:tc>
                <a:tc>
                  <a:txBody>
                    <a:bodyPr/>
                    <a:lstStyle/>
                    <a:p>
                      <a:r>
                        <a:rPr lang="en-US" dirty="0" smtClean="0"/>
                        <a:t>-0.083</a:t>
                      </a:r>
                      <a:endParaRPr lang="en-US" dirty="0"/>
                    </a:p>
                  </a:txBody>
                  <a:tcPr/>
                </a:tc>
                <a:tc>
                  <a:txBody>
                    <a:bodyPr/>
                    <a:lstStyle/>
                    <a:p>
                      <a:r>
                        <a:rPr lang="en-US" dirty="0" smtClean="0"/>
                        <a:t>0.016</a:t>
                      </a:r>
                      <a:endParaRPr lang="en-US" dirty="0"/>
                    </a:p>
                  </a:txBody>
                  <a:tcPr/>
                </a:tc>
              </a:tr>
              <a:tr h="370840">
                <a:tc>
                  <a:txBody>
                    <a:bodyPr/>
                    <a:lstStyle/>
                    <a:p>
                      <a:r>
                        <a:rPr lang="en-US" dirty="0" err="1" smtClean="0"/>
                        <a:t>Vid_issc</a:t>
                      </a:r>
                      <a:endParaRPr lang="en-US" dirty="0"/>
                    </a:p>
                  </a:txBody>
                  <a:tcPr/>
                </a:tc>
                <a:tc>
                  <a:txBody>
                    <a:bodyPr/>
                    <a:lstStyle/>
                    <a:p>
                      <a:r>
                        <a:rPr lang="en-US" dirty="0" smtClean="0"/>
                        <a:t>-0.053</a:t>
                      </a:r>
                      <a:endParaRPr lang="en-US" dirty="0"/>
                    </a:p>
                  </a:txBody>
                  <a:tcPr/>
                </a:tc>
                <a:tc>
                  <a:txBody>
                    <a:bodyPr/>
                    <a:lstStyle/>
                    <a:p>
                      <a:r>
                        <a:rPr lang="en-US" dirty="0" smtClean="0"/>
                        <a:t>0.004</a:t>
                      </a:r>
                      <a:endParaRPr lang="en-US" dirty="0"/>
                    </a:p>
                  </a:txBody>
                  <a:tcPr/>
                </a:tc>
              </a:tr>
              <a:tr h="370840">
                <a:tc>
                  <a:txBody>
                    <a:bodyPr/>
                    <a:lstStyle/>
                    <a:p>
                      <a:r>
                        <a:rPr lang="en-US" dirty="0" err="1" smtClean="0"/>
                        <a:t>Vid_asf</a:t>
                      </a:r>
                      <a:endParaRPr lang="en-US" dirty="0"/>
                    </a:p>
                  </a:txBody>
                  <a:tcPr/>
                </a:tc>
                <a:tc>
                  <a:txBody>
                    <a:bodyPr/>
                    <a:lstStyle/>
                    <a:p>
                      <a:r>
                        <a:rPr lang="en-US" dirty="0" smtClean="0"/>
                        <a:t>-0.134</a:t>
                      </a:r>
                      <a:endParaRPr lang="en-US" dirty="0"/>
                    </a:p>
                  </a:txBody>
                  <a:tcPr/>
                </a:tc>
                <a:tc>
                  <a:txBody>
                    <a:bodyPr/>
                    <a:lstStyle/>
                    <a:p>
                      <a:r>
                        <a:rPr lang="en-US" dirty="0" smtClean="0"/>
                        <a:t>0.000</a:t>
                      </a:r>
                      <a:endParaRPr lang="en-US" dirty="0"/>
                    </a:p>
                  </a:txBody>
                  <a:tcPr/>
                </a:tc>
              </a:tr>
              <a:tr h="370840">
                <a:tc>
                  <a:txBody>
                    <a:bodyPr/>
                    <a:lstStyle/>
                    <a:p>
                      <a:r>
                        <a:rPr lang="en-US" dirty="0" err="1" smtClean="0"/>
                        <a:t>Alt_control</a:t>
                      </a:r>
                      <a:endParaRPr lang="en-US" dirty="0"/>
                    </a:p>
                  </a:txBody>
                  <a:tcPr/>
                </a:tc>
                <a:tc>
                  <a:txBody>
                    <a:bodyPr/>
                    <a:lstStyle/>
                    <a:p>
                      <a:r>
                        <a:rPr lang="en-US" dirty="0" smtClean="0"/>
                        <a:t>-0.078</a:t>
                      </a:r>
                      <a:endParaRPr lang="en-US" dirty="0"/>
                    </a:p>
                  </a:txBody>
                  <a:tcPr/>
                </a:tc>
                <a:tc>
                  <a:txBody>
                    <a:bodyPr/>
                    <a:lstStyle/>
                    <a:p>
                      <a:r>
                        <a:rPr lang="en-US" dirty="0" smtClean="0"/>
                        <a:t>0.005</a:t>
                      </a:r>
                      <a:endParaRPr lang="en-US" dirty="0"/>
                    </a:p>
                  </a:txBody>
                  <a:tcPr/>
                </a:tc>
              </a:tr>
              <a:tr h="370840">
                <a:tc>
                  <a:txBody>
                    <a:bodyPr/>
                    <a:lstStyle/>
                    <a:p>
                      <a:r>
                        <a:rPr lang="en-US" dirty="0" err="1" smtClean="0"/>
                        <a:t>Alt_fda</a:t>
                      </a:r>
                      <a:endParaRPr lang="en-US" dirty="0"/>
                    </a:p>
                  </a:txBody>
                  <a:tcPr/>
                </a:tc>
                <a:tc>
                  <a:txBody>
                    <a:bodyPr/>
                    <a:lstStyle/>
                    <a:p>
                      <a:r>
                        <a:rPr lang="en-US" dirty="0" smtClean="0"/>
                        <a:t>-0.038</a:t>
                      </a:r>
                      <a:endParaRPr lang="en-US" dirty="0"/>
                    </a:p>
                  </a:txBody>
                  <a:tcPr/>
                </a:tc>
                <a:tc>
                  <a:txBody>
                    <a:bodyPr/>
                    <a:lstStyle/>
                    <a:p>
                      <a:r>
                        <a:rPr lang="en-US" dirty="0" smtClean="0"/>
                        <a:t>0.038</a:t>
                      </a:r>
                      <a:endParaRPr lang="en-US" dirty="0"/>
                    </a:p>
                  </a:txBody>
                  <a:tcPr/>
                </a:tc>
              </a:tr>
              <a:tr h="370840">
                <a:tc>
                  <a:txBody>
                    <a:bodyPr/>
                    <a:lstStyle/>
                    <a:p>
                      <a:r>
                        <a:rPr lang="en-US" dirty="0" err="1" smtClean="0"/>
                        <a:t>Alt_asf</a:t>
                      </a:r>
                      <a:endParaRPr lang="en-US" dirty="0"/>
                    </a:p>
                  </a:txBody>
                  <a:tcPr/>
                </a:tc>
                <a:tc>
                  <a:txBody>
                    <a:bodyPr/>
                    <a:lstStyle/>
                    <a:p>
                      <a:r>
                        <a:rPr lang="en-US" dirty="0" smtClean="0"/>
                        <a:t>-0.106</a:t>
                      </a:r>
                      <a:endParaRPr lang="en-US" dirty="0"/>
                    </a:p>
                  </a:txBody>
                  <a:tcPr/>
                </a:tc>
                <a:tc>
                  <a:txBody>
                    <a:bodyPr/>
                    <a:lstStyle/>
                    <a:p>
                      <a:r>
                        <a:rPr lang="en-US" dirty="0" smtClean="0"/>
                        <a:t>0.000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Preliminary Results Continued…..</a:t>
            </a:r>
            <a:endParaRPr lang="en-US" dirty="0"/>
          </a:p>
        </p:txBody>
      </p:sp>
      <p:graphicFrame>
        <p:nvGraphicFramePr>
          <p:cNvPr id="4" name="Content Placeholder 3"/>
          <p:cNvGraphicFramePr>
            <a:graphicFrameLocks noGrp="1"/>
          </p:cNvGraphicFramePr>
          <p:nvPr>
            <p:ph idx="1"/>
          </p:nvPr>
        </p:nvGraphicFramePr>
        <p:xfrm>
          <a:off x="457200" y="1935163"/>
          <a:ext cx="8229600" cy="3708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Variable</a:t>
                      </a:r>
                      <a:endParaRPr lang="en-US" dirty="0"/>
                    </a:p>
                  </a:txBody>
                  <a:tcPr/>
                </a:tc>
                <a:tc>
                  <a:txBody>
                    <a:bodyPr/>
                    <a:lstStyle/>
                    <a:p>
                      <a:r>
                        <a:rPr lang="en-US" dirty="0" smtClean="0"/>
                        <a:t>Coefficient</a:t>
                      </a:r>
                      <a:endParaRPr lang="en-US" dirty="0"/>
                    </a:p>
                  </a:txBody>
                  <a:tcPr/>
                </a:tc>
                <a:tc>
                  <a:txBody>
                    <a:bodyPr/>
                    <a:lstStyle/>
                    <a:p>
                      <a:r>
                        <a:rPr lang="en-US" i="1" dirty="0" smtClean="0"/>
                        <a:t>p</a:t>
                      </a:r>
                      <a:r>
                        <a:rPr lang="en-US" dirty="0" smtClean="0"/>
                        <a:t>-Value</a:t>
                      </a:r>
                      <a:endParaRPr lang="en-US" dirty="0"/>
                    </a:p>
                  </a:txBody>
                  <a:tcPr/>
                </a:tc>
              </a:tr>
              <a:tr h="370840">
                <a:tc>
                  <a:txBody>
                    <a:bodyPr/>
                    <a:lstStyle/>
                    <a:p>
                      <a:r>
                        <a:rPr lang="en-US" dirty="0" smtClean="0"/>
                        <a:t>Price</a:t>
                      </a:r>
                      <a:endParaRPr lang="en-US" dirty="0"/>
                    </a:p>
                  </a:txBody>
                  <a:tcPr/>
                </a:tc>
                <a:tc>
                  <a:txBody>
                    <a:bodyPr/>
                    <a:lstStyle/>
                    <a:p>
                      <a:r>
                        <a:rPr lang="en-US" dirty="0" smtClean="0"/>
                        <a:t>-0.043</a:t>
                      </a:r>
                      <a:endParaRPr lang="en-US" dirty="0"/>
                    </a:p>
                  </a:txBody>
                  <a:tcPr/>
                </a:tc>
                <a:tc>
                  <a:txBody>
                    <a:bodyPr/>
                    <a:lstStyle/>
                    <a:p>
                      <a:r>
                        <a:rPr lang="en-US" dirty="0" smtClean="0"/>
                        <a:t>0.000</a:t>
                      </a:r>
                      <a:endParaRPr lang="en-US" dirty="0"/>
                    </a:p>
                  </a:txBody>
                  <a:tcPr/>
                </a:tc>
              </a:tr>
              <a:tr h="370840">
                <a:tc>
                  <a:txBody>
                    <a:bodyPr/>
                    <a:lstStyle/>
                    <a:p>
                      <a:r>
                        <a:rPr lang="en-US" dirty="0" err="1" smtClean="0"/>
                        <a:t>Death_in_state</a:t>
                      </a:r>
                      <a:endParaRPr lang="en-US" dirty="0"/>
                    </a:p>
                  </a:txBody>
                  <a:tcPr/>
                </a:tc>
                <a:tc>
                  <a:txBody>
                    <a:bodyPr/>
                    <a:lstStyle/>
                    <a:p>
                      <a:r>
                        <a:rPr lang="en-US" dirty="0" smtClean="0"/>
                        <a:t>-0.172</a:t>
                      </a:r>
                      <a:endParaRPr lang="en-US" dirty="0"/>
                    </a:p>
                  </a:txBody>
                  <a:tcPr/>
                </a:tc>
                <a:tc>
                  <a:txBody>
                    <a:bodyPr/>
                    <a:lstStyle/>
                    <a:p>
                      <a:r>
                        <a:rPr lang="en-US" dirty="0" smtClean="0"/>
                        <a:t>0.000</a:t>
                      </a:r>
                      <a:endParaRPr lang="en-US" dirty="0"/>
                    </a:p>
                  </a:txBody>
                  <a:tcPr/>
                </a:tc>
              </a:tr>
              <a:tr h="370840">
                <a:tc>
                  <a:txBody>
                    <a:bodyPr/>
                    <a:lstStyle/>
                    <a:p>
                      <a:r>
                        <a:rPr lang="en-US" dirty="0" err="1" smtClean="0"/>
                        <a:t>Death_out_state</a:t>
                      </a:r>
                      <a:endParaRPr lang="en-US" dirty="0"/>
                    </a:p>
                  </a:txBody>
                  <a:tcPr/>
                </a:tc>
                <a:tc>
                  <a:txBody>
                    <a:bodyPr/>
                    <a:lstStyle/>
                    <a:p>
                      <a:r>
                        <a:rPr lang="en-US" dirty="0" smtClean="0"/>
                        <a:t>-0.096</a:t>
                      </a:r>
                      <a:endParaRPr lang="en-US" dirty="0"/>
                    </a:p>
                  </a:txBody>
                  <a:tcPr/>
                </a:tc>
                <a:tc>
                  <a:txBody>
                    <a:bodyPr/>
                    <a:lstStyle/>
                    <a:p>
                      <a:r>
                        <a:rPr lang="en-US" dirty="0" smtClean="0"/>
                        <a:t>0.000</a:t>
                      </a:r>
                      <a:endParaRPr lang="en-US" dirty="0"/>
                    </a:p>
                  </a:txBody>
                  <a:tcPr/>
                </a:tc>
              </a:tr>
              <a:tr h="370840">
                <a:tc>
                  <a:txBody>
                    <a:bodyPr/>
                    <a:lstStyle/>
                    <a:p>
                      <a:r>
                        <a:rPr lang="en-US" dirty="0" smtClean="0"/>
                        <a:t>SP</a:t>
                      </a:r>
                      <a:endParaRPr lang="en-US" dirty="0"/>
                    </a:p>
                  </a:txBody>
                  <a:tcPr/>
                </a:tc>
                <a:tc>
                  <a:txBody>
                    <a:bodyPr/>
                    <a:lstStyle/>
                    <a:p>
                      <a:r>
                        <a:rPr lang="en-US" dirty="0" smtClean="0"/>
                        <a:t>0.064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0.000</a:t>
                      </a:r>
                    </a:p>
                  </a:txBody>
                  <a:tcPr/>
                </a:tc>
              </a:tr>
              <a:tr h="370840">
                <a:tc>
                  <a:txBody>
                    <a:bodyPr/>
                    <a:lstStyle/>
                    <a:p>
                      <a:r>
                        <a:rPr lang="en-US" dirty="0" smtClean="0"/>
                        <a:t>PHP</a:t>
                      </a:r>
                      <a:endParaRPr lang="en-US" dirty="0"/>
                    </a:p>
                  </a:txBody>
                  <a:tcPr/>
                </a:tc>
                <a:tc>
                  <a:txBody>
                    <a:bodyPr/>
                    <a:lstStyle/>
                    <a:p>
                      <a:r>
                        <a:rPr lang="en-US" dirty="0" smtClean="0"/>
                        <a:t>-0.153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0.000</a:t>
                      </a:r>
                    </a:p>
                  </a:txBody>
                  <a:tcPr/>
                </a:tc>
              </a:tr>
              <a:tr h="370840">
                <a:tc>
                  <a:txBody>
                    <a:bodyPr/>
                    <a:lstStyle/>
                    <a:p>
                      <a:r>
                        <a:rPr lang="en-US" dirty="0" err="1" smtClean="0"/>
                        <a:t>PHP_price_increase</a:t>
                      </a:r>
                      <a:endParaRPr lang="en-US" dirty="0"/>
                    </a:p>
                  </a:txBody>
                  <a:tcPr/>
                </a:tc>
                <a:tc>
                  <a:txBody>
                    <a:bodyPr/>
                    <a:lstStyle/>
                    <a:p>
                      <a:r>
                        <a:rPr lang="en-US" dirty="0" smtClean="0"/>
                        <a:t>-0.064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0.000</a:t>
                      </a:r>
                    </a:p>
                  </a:txBody>
                  <a:tcPr/>
                </a:tc>
              </a:tr>
              <a:tr h="370840">
                <a:tc>
                  <a:txBody>
                    <a:bodyPr/>
                    <a:lstStyle/>
                    <a:p>
                      <a:r>
                        <a:rPr lang="en-US" dirty="0" smtClean="0"/>
                        <a:t>Age</a:t>
                      </a:r>
                      <a:endParaRPr lang="en-US" dirty="0"/>
                    </a:p>
                  </a:txBody>
                  <a:tcPr/>
                </a:tc>
                <a:tc>
                  <a:txBody>
                    <a:bodyPr/>
                    <a:lstStyle/>
                    <a:p>
                      <a:r>
                        <a:rPr lang="en-US" dirty="0" smtClean="0"/>
                        <a:t>0.002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0.288</a:t>
                      </a:r>
                    </a:p>
                  </a:txBody>
                  <a:tcPr/>
                </a:tc>
              </a:tr>
              <a:tr h="370840">
                <a:tc>
                  <a:txBody>
                    <a:bodyPr/>
                    <a:lstStyle/>
                    <a:p>
                      <a:r>
                        <a:rPr lang="en-US" dirty="0" smtClean="0"/>
                        <a:t>House</a:t>
                      </a:r>
                      <a:endParaRPr lang="en-US" dirty="0"/>
                    </a:p>
                  </a:txBody>
                  <a:tcPr/>
                </a:tc>
                <a:tc>
                  <a:txBody>
                    <a:bodyPr/>
                    <a:lstStyle/>
                    <a:p>
                      <a:r>
                        <a:rPr lang="en-US" dirty="0" smtClean="0"/>
                        <a:t>0.036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0.024</a:t>
                      </a:r>
                    </a:p>
                  </a:txBody>
                  <a:tcPr/>
                </a:tc>
              </a:tr>
              <a:tr h="370840">
                <a:tc>
                  <a:txBody>
                    <a:bodyPr/>
                    <a:lstStyle/>
                    <a:p>
                      <a:r>
                        <a:rPr lang="en-US" dirty="0" smtClean="0"/>
                        <a:t>Inc</a:t>
                      </a:r>
                      <a:endParaRPr lang="en-US" dirty="0"/>
                    </a:p>
                  </a:txBody>
                  <a:tcPr/>
                </a:tc>
                <a:tc>
                  <a:txBody>
                    <a:bodyPr/>
                    <a:lstStyle/>
                    <a:p>
                      <a:r>
                        <a:rPr lang="en-US" dirty="0" smtClean="0"/>
                        <a:t>0.002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0.002</a:t>
                      </a: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Results</a:t>
            </a:r>
            <a:endParaRPr lang="en-US" dirty="0"/>
          </a:p>
        </p:txBody>
      </p:sp>
      <p:sp>
        <p:nvSpPr>
          <p:cNvPr id="3" name="Content Placeholder 2"/>
          <p:cNvSpPr>
            <a:spLocks noGrp="1"/>
          </p:cNvSpPr>
          <p:nvPr>
            <p:ph idx="1"/>
          </p:nvPr>
        </p:nvSpPr>
        <p:spPr/>
        <p:txBody>
          <a:bodyPr/>
          <a:lstStyle/>
          <a:p>
            <a:pPr lvl="1"/>
            <a:r>
              <a:rPr lang="en-US" sz="3200" dirty="0" smtClean="0"/>
              <a:t>No brochure or video treatment </a:t>
            </a:r>
            <a:r>
              <a:rPr lang="en-US" sz="3200" dirty="0" smtClean="0"/>
              <a:t>increased </a:t>
            </a:r>
            <a:r>
              <a:rPr lang="en-US" sz="3200" dirty="0" smtClean="0"/>
              <a:t>demand </a:t>
            </a:r>
          </a:p>
          <a:p>
            <a:pPr lvl="2"/>
            <a:r>
              <a:rPr lang="en-US" sz="2800" dirty="0" smtClean="0"/>
              <a:t>In line with </a:t>
            </a:r>
            <a:r>
              <a:rPr lang="en-US" sz="2800" dirty="0" smtClean="0"/>
              <a:t>a majority </a:t>
            </a:r>
            <a:r>
              <a:rPr lang="en-US" sz="2800" dirty="0" smtClean="0"/>
              <a:t>of </a:t>
            </a:r>
            <a:r>
              <a:rPr lang="en-US" sz="2800" dirty="0" smtClean="0"/>
              <a:t>the information </a:t>
            </a:r>
            <a:r>
              <a:rPr lang="en-US" sz="2800" dirty="0" smtClean="0"/>
              <a:t>conveyance literature that positive information has negligible effect on behavior</a:t>
            </a:r>
            <a:endParaRPr lang="en-US" sz="2800" dirty="0"/>
          </a:p>
          <a:p>
            <a:pPr lvl="1"/>
            <a:r>
              <a:rPr lang="en-US" sz="3200" dirty="0" smtClean="0"/>
              <a:t>Coefficient on </a:t>
            </a:r>
            <a:r>
              <a:rPr lang="en-US" sz="3200" dirty="0" smtClean="0"/>
              <a:t>an “in state” death is </a:t>
            </a:r>
            <a:r>
              <a:rPr lang="en-US" sz="3200" dirty="0" smtClean="0"/>
              <a:t>greater than </a:t>
            </a:r>
            <a:r>
              <a:rPr lang="en-US" sz="3200" dirty="0" smtClean="0"/>
              <a:t>an “out of state” death </a:t>
            </a:r>
            <a:endParaRPr lang="en-US" sz="3200" dirty="0" smtClean="0"/>
          </a:p>
          <a:p>
            <a:pPr lvl="2"/>
            <a:r>
              <a:rPr lang="en-US" sz="2800" dirty="0" smtClean="0"/>
              <a:t>Protection Motivation </a:t>
            </a:r>
            <a:r>
              <a:rPr lang="en-US" sz="2800" dirty="0" smtClean="0"/>
              <a:t>Theory (vulnerability)</a:t>
            </a:r>
            <a:endParaRPr lang="en-US" sz="2800" dirty="0" smtClean="0"/>
          </a:p>
          <a:p>
            <a:pPr lvl="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Results</a:t>
            </a:r>
            <a:endParaRPr lang="en-US" dirty="0"/>
          </a:p>
        </p:txBody>
      </p:sp>
      <p:sp>
        <p:nvSpPr>
          <p:cNvPr id="4" name="Content Placeholder 3"/>
          <p:cNvSpPr>
            <a:spLocks noGrp="1"/>
          </p:cNvSpPr>
          <p:nvPr>
            <p:ph idx="1"/>
          </p:nvPr>
        </p:nvSpPr>
        <p:spPr/>
        <p:txBody>
          <a:bodyPr>
            <a:normAutofit lnSpcReduction="10000"/>
          </a:bodyPr>
          <a:lstStyle/>
          <a:p>
            <a:r>
              <a:rPr lang="en-US" dirty="0" smtClean="0"/>
              <a:t>Consumers do not respond favorably to PHP-treated oyster</a:t>
            </a:r>
          </a:p>
          <a:p>
            <a:pPr lvl="1"/>
            <a:r>
              <a:rPr lang="en-US" dirty="0" smtClean="0"/>
              <a:t>Perhaps consumers perceive PHP as reducing the taste and texture of the product</a:t>
            </a:r>
          </a:p>
          <a:p>
            <a:pPr lvl="1"/>
            <a:r>
              <a:rPr lang="en-US" dirty="0" smtClean="0"/>
              <a:t>Policy implications for oyster processing companies that invest substantial funds into PHP equipment</a:t>
            </a:r>
          </a:p>
          <a:p>
            <a:r>
              <a:rPr lang="en-US" dirty="0" smtClean="0"/>
              <a:t>PHP-treated </a:t>
            </a:r>
            <a:r>
              <a:rPr lang="en-US" dirty="0" smtClean="0"/>
              <a:t>oysters </a:t>
            </a:r>
            <a:r>
              <a:rPr lang="en-US" dirty="0" smtClean="0"/>
              <a:t>with an associated price premium </a:t>
            </a:r>
            <a:r>
              <a:rPr lang="en-US" dirty="0" smtClean="0"/>
              <a:t>have </a:t>
            </a:r>
            <a:r>
              <a:rPr lang="en-US" dirty="0" smtClean="0"/>
              <a:t>a significant </a:t>
            </a:r>
            <a:r>
              <a:rPr lang="en-US" dirty="0" smtClean="0"/>
              <a:t>demand reduction effect.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Effort	</a:t>
            </a:r>
            <a:endParaRPr lang="en-US" dirty="0"/>
          </a:p>
        </p:txBody>
      </p:sp>
      <p:sp>
        <p:nvSpPr>
          <p:cNvPr id="3" name="Content Placeholder 2"/>
          <p:cNvSpPr>
            <a:spLocks noGrp="1"/>
          </p:cNvSpPr>
          <p:nvPr>
            <p:ph idx="1"/>
          </p:nvPr>
        </p:nvSpPr>
        <p:spPr/>
        <p:txBody>
          <a:bodyPr/>
          <a:lstStyle/>
          <a:p>
            <a:r>
              <a:rPr lang="en-US" dirty="0" smtClean="0"/>
              <a:t>Further develop modeling technique</a:t>
            </a:r>
          </a:p>
          <a:p>
            <a:r>
              <a:rPr lang="en-US" dirty="0" smtClean="0"/>
              <a:t>Examine behavior across states</a:t>
            </a:r>
          </a:p>
          <a:p>
            <a:r>
              <a:rPr lang="en-US" dirty="0" smtClean="0"/>
              <a:t>Consider raw v. cooked oyster consumer behavior</a:t>
            </a:r>
          </a:p>
          <a:p>
            <a:r>
              <a:rPr lang="en-US" dirty="0" smtClean="0"/>
              <a:t>Protection Motivation Theory</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smtClean="0"/>
              <a:t>Protection Motivation Theory</a:t>
            </a:r>
            <a:endParaRPr lang="en-US" dirty="0"/>
          </a:p>
        </p:txBody>
      </p:sp>
      <p:sp>
        <p:nvSpPr>
          <p:cNvPr id="5" name="TextBox 99"/>
          <p:cNvSpPr txBox="1"/>
          <p:nvPr/>
        </p:nvSpPr>
        <p:spPr>
          <a:xfrm>
            <a:off x="145184" y="3064021"/>
            <a:ext cx="2243628" cy="369332"/>
          </a:xfrm>
          <a:prstGeom prst="rect">
            <a:avLst/>
          </a:prstGeom>
          <a:solidFill>
            <a:srgbClr val="FFFF66"/>
          </a:solidFill>
          <a:ln>
            <a:solidFill>
              <a:schemeClr val="tx1"/>
            </a:solidFill>
          </a:ln>
        </p:spPr>
        <p:txBody>
          <a:bodyPr wrap="none">
            <a:spAutoFit/>
          </a:bodyPr>
          <a:lstStyle/>
          <a:p>
            <a:pPr algn="ctr"/>
            <a:r>
              <a:rPr lang="en-US" dirty="0" smtClean="0">
                <a:latin typeface="Tahoma" pitchFamily="34" charset="0"/>
                <a:cs typeface="Tahoma" pitchFamily="34" charset="0"/>
              </a:rPr>
              <a:t>Information Sources</a:t>
            </a:r>
            <a:endParaRPr lang="en-US" dirty="0">
              <a:latin typeface="Tahoma" pitchFamily="34" charset="0"/>
              <a:cs typeface="Tahoma" pitchFamily="34" charset="0"/>
            </a:endParaRPr>
          </a:p>
        </p:txBody>
      </p:sp>
      <p:sp>
        <p:nvSpPr>
          <p:cNvPr id="6" name="TextBox 5"/>
          <p:cNvSpPr txBox="1"/>
          <p:nvPr/>
        </p:nvSpPr>
        <p:spPr>
          <a:xfrm>
            <a:off x="6029092" y="6599473"/>
            <a:ext cx="3152466" cy="276999"/>
          </a:xfrm>
          <a:prstGeom prst="rect">
            <a:avLst/>
          </a:prstGeom>
          <a:noFill/>
        </p:spPr>
        <p:txBody>
          <a:bodyPr wrap="none" rtlCol="0">
            <a:spAutoFit/>
          </a:bodyPr>
          <a:lstStyle/>
          <a:p>
            <a:r>
              <a:rPr lang="en-US" sz="1200" dirty="0" smtClean="0">
                <a:latin typeface="+mj-lt"/>
              </a:rPr>
              <a:t>Adapted from Rogers and Prentice-Dunn (1997)</a:t>
            </a:r>
            <a:endParaRPr lang="en-US" sz="1200" dirty="0">
              <a:latin typeface="+mj-lt"/>
            </a:endParaRPr>
          </a:p>
        </p:txBody>
      </p:sp>
      <p:grpSp>
        <p:nvGrpSpPr>
          <p:cNvPr id="7" name="Group 6"/>
          <p:cNvGrpSpPr/>
          <p:nvPr/>
        </p:nvGrpSpPr>
        <p:grpSpPr>
          <a:xfrm>
            <a:off x="2388812" y="3064021"/>
            <a:ext cx="4200524" cy="369332"/>
            <a:chOff x="2388812" y="3064021"/>
            <a:chExt cx="4200524" cy="369332"/>
          </a:xfrm>
        </p:grpSpPr>
        <p:sp>
          <p:nvSpPr>
            <p:cNvPr id="8" name="TextBox 99"/>
            <p:cNvSpPr txBox="1"/>
            <p:nvPr/>
          </p:nvSpPr>
          <p:spPr>
            <a:xfrm>
              <a:off x="2884602" y="3064021"/>
              <a:ext cx="3704734" cy="369332"/>
            </a:xfrm>
            <a:prstGeom prst="rect">
              <a:avLst/>
            </a:prstGeom>
            <a:solidFill>
              <a:srgbClr val="FFFF66"/>
            </a:solidFill>
            <a:ln>
              <a:solidFill>
                <a:schemeClr val="tx1"/>
              </a:solidFill>
            </a:ln>
          </p:spPr>
          <p:txBody>
            <a:bodyPr wrap="square">
              <a:spAutoFit/>
            </a:bodyPr>
            <a:lstStyle/>
            <a:p>
              <a:pPr algn="ctr"/>
              <a:r>
                <a:rPr lang="en-US" dirty="0" smtClean="0">
                  <a:latin typeface="Tahoma" pitchFamily="34" charset="0"/>
                  <a:cs typeface="Tahoma" pitchFamily="34" charset="0"/>
                </a:rPr>
                <a:t>Cognitive Mediating Processes</a:t>
              </a:r>
              <a:endParaRPr lang="en-US" dirty="0">
                <a:latin typeface="Tahoma" pitchFamily="34" charset="0"/>
                <a:cs typeface="Tahoma" pitchFamily="34" charset="0"/>
              </a:endParaRPr>
            </a:p>
          </p:txBody>
        </p:sp>
        <p:cxnSp>
          <p:nvCxnSpPr>
            <p:cNvPr id="9" name="Straight Arrow Connector 8"/>
            <p:cNvCxnSpPr>
              <a:stCxn id="5" idx="3"/>
              <a:endCxn id="8" idx="1"/>
            </p:cNvCxnSpPr>
            <p:nvPr/>
          </p:nvCxnSpPr>
          <p:spPr>
            <a:xfrm>
              <a:off x="2388812" y="3248687"/>
              <a:ext cx="49579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589336" y="3064021"/>
            <a:ext cx="2395255" cy="369332"/>
            <a:chOff x="6589336" y="3064021"/>
            <a:chExt cx="2395255" cy="369332"/>
          </a:xfrm>
        </p:grpSpPr>
        <p:sp>
          <p:nvSpPr>
            <p:cNvPr id="11" name="TextBox 99"/>
            <p:cNvSpPr txBox="1"/>
            <p:nvPr/>
          </p:nvSpPr>
          <p:spPr>
            <a:xfrm>
              <a:off x="7040276" y="3064021"/>
              <a:ext cx="1944315" cy="369332"/>
            </a:xfrm>
            <a:prstGeom prst="rect">
              <a:avLst/>
            </a:prstGeom>
            <a:solidFill>
              <a:srgbClr val="FFFF66"/>
            </a:solidFill>
            <a:ln>
              <a:solidFill>
                <a:schemeClr val="tx1"/>
              </a:solidFill>
            </a:ln>
          </p:spPr>
          <p:txBody>
            <a:bodyPr wrap="none">
              <a:spAutoFit/>
            </a:bodyPr>
            <a:lstStyle/>
            <a:p>
              <a:pPr algn="ctr"/>
              <a:r>
                <a:rPr lang="en-US" dirty="0" smtClean="0">
                  <a:latin typeface="Tahoma" pitchFamily="34" charset="0"/>
                  <a:cs typeface="Tahoma" pitchFamily="34" charset="0"/>
                </a:rPr>
                <a:t>Coping Behaviors</a:t>
              </a:r>
              <a:endParaRPr lang="en-US" dirty="0">
                <a:latin typeface="Tahoma" pitchFamily="34" charset="0"/>
                <a:cs typeface="Tahoma" pitchFamily="34" charset="0"/>
              </a:endParaRPr>
            </a:p>
          </p:txBody>
        </p:sp>
        <p:cxnSp>
          <p:nvCxnSpPr>
            <p:cNvPr id="12" name="Straight Arrow Connector 11"/>
            <p:cNvCxnSpPr>
              <a:stCxn id="8" idx="3"/>
              <a:endCxn id="11" idx="1"/>
            </p:cNvCxnSpPr>
            <p:nvPr/>
          </p:nvCxnSpPr>
          <p:spPr>
            <a:xfrm>
              <a:off x="6589336" y="3248687"/>
              <a:ext cx="45094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572850" y="1478292"/>
            <a:ext cx="7233390" cy="1200329"/>
          </a:xfrm>
          <a:prstGeom prst="rect">
            <a:avLst/>
          </a:prstGeom>
          <a:solidFill>
            <a:srgbClr val="FFFF99"/>
          </a:solidFill>
          <a:ln>
            <a:solidFill>
              <a:schemeClr val="accent1"/>
            </a:solidFill>
          </a:ln>
        </p:spPr>
        <p:txBody>
          <a:bodyPr wrap="none" rtlCol="0">
            <a:spAutoFit/>
          </a:bodyPr>
          <a:lstStyle/>
          <a:p>
            <a:r>
              <a:rPr lang="en-US" sz="2400" dirty="0" smtClean="0">
                <a:latin typeface="+mj-lt"/>
              </a:rPr>
              <a:t>Motivating people through persuasive communications</a:t>
            </a:r>
          </a:p>
          <a:p>
            <a:r>
              <a:rPr lang="en-US" sz="2400" dirty="0" smtClean="0">
                <a:latin typeface="+mj-lt"/>
              </a:rPr>
              <a:t>to act to protect themselves by changing selected health</a:t>
            </a:r>
          </a:p>
          <a:p>
            <a:r>
              <a:rPr lang="en-US" sz="2400" dirty="0" smtClean="0">
                <a:latin typeface="+mj-lt"/>
              </a:rPr>
              <a:t>attitudes and behaviors…</a:t>
            </a:r>
            <a:endParaRPr lang="en-US" sz="2400" dirty="0">
              <a:latin typeface="+mj-lt"/>
            </a:endParaRPr>
          </a:p>
        </p:txBody>
      </p:sp>
      <p:grpSp>
        <p:nvGrpSpPr>
          <p:cNvPr id="14" name="Group 13"/>
          <p:cNvGrpSpPr/>
          <p:nvPr/>
        </p:nvGrpSpPr>
        <p:grpSpPr>
          <a:xfrm>
            <a:off x="6978378" y="4182070"/>
            <a:ext cx="1916092" cy="1461269"/>
            <a:chOff x="6978378" y="4182070"/>
            <a:chExt cx="1916092" cy="1461269"/>
          </a:xfrm>
        </p:grpSpPr>
        <p:cxnSp>
          <p:nvCxnSpPr>
            <p:cNvPr id="15" name="Straight Arrow Connector 14"/>
            <p:cNvCxnSpPr>
              <a:stCxn id="21" idx="3"/>
            </p:cNvCxnSpPr>
            <p:nvPr/>
          </p:nvCxnSpPr>
          <p:spPr>
            <a:xfrm flipV="1">
              <a:off x="7041774" y="4366736"/>
              <a:ext cx="449940" cy="54731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6964551" y="4931510"/>
              <a:ext cx="540990" cy="51333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7" name="Group 48"/>
            <p:cNvGrpSpPr/>
            <p:nvPr/>
          </p:nvGrpSpPr>
          <p:grpSpPr>
            <a:xfrm>
              <a:off x="7491714" y="4182070"/>
              <a:ext cx="1402756" cy="1461269"/>
              <a:chOff x="7340882" y="3974676"/>
              <a:chExt cx="1402756" cy="1461269"/>
            </a:xfrm>
          </p:grpSpPr>
          <p:sp>
            <p:nvSpPr>
              <p:cNvPr id="18" name="TextBox 99"/>
              <p:cNvSpPr txBox="1"/>
              <p:nvPr/>
            </p:nvSpPr>
            <p:spPr>
              <a:xfrm>
                <a:off x="7340882" y="5066613"/>
                <a:ext cx="1402756" cy="369332"/>
              </a:xfrm>
              <a:prstGeom prst="rect">
                <a:avLst/>
              </a:prstGeom>
              <a:solidFill>
                <a:schemeClr val="tx2">
                  <a:lumMod val="20000"/>
                  <a:lumOff val="80000"/>
                </a:schemeClr>
              </a:solidFill>
              <a:ln>
                <a:solidFill>
                  <a:schemeClr val="tx1"/>
                </a:solidFill>
              </a:ln>
            </p:spPr>
            <p:txBody>
              <a:bodyPr wrap="none">
                <a:spAutoFit/>
              </a:bodyPr>
              <a:lstStyle/>
              <a:p>
                <a:pPr algn="ctr"/>
                <a:r>
                  <a:rPr lang="en-US" dirty="0" smtClean="0">
                    <a:latin typeface="Tahoma" pitchFamily="34" charset="0"/>
                    <a:cs typeface="Tahoma" pitchFamily="34" charset="0"/>
                  </a:rPr>
                  <a:t>Maladaptive</a:t>
                </a:r>
              </a:p>
            </p:txBody>
          </p:sp>
          <p:sp>
            <p:nvSpPr>
              <p:cNvPr id="19" name="TextBox 99"/>
              <p:cNvSpPr txBox="1"/>
              <p:nvPr/>
            </p:nvSpPr>
            <p:spPr>
              <a:xfrm>
                <a:off x="7340882" y="3974676"/>
                <a:ext cx="1399032" cy="369332"/>
              </a:xfrm>
              <a:prstGeom prst="rect">
                <a:avLst/>
              </a:prstGeom>
              <a:solidFill>
                <a:schemeClr val="tx2">
                  <a:lumMod val="20000"/>
                  <a:lumOff val="80000"/>
                </a:schemeClr>
              </a:solidFill>
              <a:ln>
                <a:solidFill>
                  <a:schemeClr val="tx1"/>
                </a:solidFill>
              </a:ln>
            </p:spPr>
            <p:txBody>
              <a:bodyPr wrap="none">
                <a:spAutoFit/>
              </a:bodyPr>
              <a:lstStyle/>
              <a:p>
                <a:pPr algn="ctr"/>
                <a:r>
                  <a:rPr lang="en-US" dirty="0" smtClean="0">
                    <a:latin typeface="Tahoma" pitchFamily="34" charset="0"/>
                    <a:cs typeface="Tahoma" pitchFamily="34" charset="0"/>
                  </a:rPr>
                  <a:t>Adaptive</a:t>
                </a:r>
                <a:endParaRPr lang="en-US" dirty="0">
                  <a:latin typeface="Tahoma" pitchFamily="34" charset="0"/>
                  <a:cs typeface="Tahoma" pitchFamily="34" charset="0"/>
                </a:endParaRPr>
              </a:p>
            </p:txBody>
          </p:sp>
        </p:grpSp>
      </p:grpSp>
      <p:grpSp>
        <p:nvGrpSpPr>
          <p:cNvPr id="20" name="Group 19"/>
          <p:cNvGrpSpPr/>
          <p:nvPr/>
        </p:nvGrpSpPr>
        <p:grpSpPr>
          <a:xfrm>
            <a:off x="5408816" y="4269902"/>
            <a:ext cx="1632958" cy="1293045"/>
            <a:chOff x="5408816" y="4269902"/>
            <a:chExt cx="1632958" cy="1293045"/>
          </a:xfrm>
        </p:grpSpPr>
        <p:sp>
          <p:nvSpPr>
            <p:cNvPr id="21" name="TextBox 99"/>
            <p:cNvSpPr txBox="1"/>
            <p:nvPr/>
          </p:nvSpPr>
          <p:spPr>
            <a:xfrm>
              <a:off x="5808359" y="4590886"/>
              <a:ext cx="1233415" cy="646331"/>
            </a:xfrm>
            <a:prstGeom prst="rect">
              <a:avLst/>
            </a:prstGeom>
            <a:solidFill>
              <a:schemeClr val="tx2">
                <a:lumMod val="20000"/>
                <a:lumOff val="80000"/>
              </a:schemeClr>
            </a:solidFill>
            <a:ln>
              <a:solidFill>
                <a:schemeClr val="tx1"/>
              </a:solidFill>
            </a:ln>
          </p:spPr>
          <p:txBody>
            <a:bodyPr wrap="none">
              <a:spAutoFit/>
            </a:bodyPr>
            <a:lstStyle/>
            <a:p>
              <a:pPr algn="ctr"/>
              <a:r>
                <a:rPr lang="en-US" dirty="0" smtClean="0">
                  <a:latin typeface="Tahoma" pitchFamily="34" charset="0"/>
                  <a:cs typeface="Tahoma" pitchFamily="34" charset="0"/>
                </a:rPr>
                <a:t>Protection</a:t>
              </a:r>
            </a:p>
            <a:p>
              <a:pPr algn="ctr"/>
              <a:r>
                <a:rPr lang="en-US" dirty="0" smtClean="0">
                  <a:latin typeface="Tahoma" pitchFamily="34" charset="0"/>
                  <a:cs typeface="Tahoma" pitchFamily="34" charset="0"/>
                </a:rPr>
                <a:t>Motivation</a:t>
              </a:r>
              <a:endParaRPr lang="en-US" dirty="0">
                <a:latin typeface="Tahoma" pitchFamily="34" charset="0"/>
                <a:cs typeface="Tahoma" pitchFamily="34" charset="0"/>
              </a:endParaRPr>
            </a:p>
          </p:txBody>
        </p:sp>
        <p:cxnSp>
          <p:nvCxnSpPr>
            <p:cNvPr id="22" name="Straight Arrow Connector 21"/>
            <p:cNvCxnSpPr>
              <a:endCxn id="21" idx="1"/>
            </p:cNvCxnSpPr>
            <p:nvPr/>
          </p:nvCxnSpPr>
          <p:spPr>
            <a:xfrm rot="16200000" flipH="1">
              <a:off x="5286513" y="4392205"/>
              <a:ext cx="644149" cy="399544"/>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1" idx="1"/>
            </p:cNvCxnSpPr>
            <p:nvPr/>
          </p:nvCxnSpPr>
          <p:spPr>
            <a:xfrm rot="5400000" flipH="1" flipV="1">
              <a:off x="5289639" y="5044227"/>
              <a:ext cx="648895" cy="388546"/>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125145" y="3811284"/>
            <a:ext cx="3295582" cy="1104811"/>
            <a:chOff x="2125145" y="3811284"/>
            <a:chExt cx="3295582" cy="1104811"/>
          </a:xfrm>
        </p:grpSpPr>
        <p:cxnSp>
          <p:nvCxnSpPr>
            <p:cNvPr id="25" name="Straight Arrow Connector 24"/>
            <p:cNvCxnSpPr>
              <a:endCxn id="26" idx="1"/>
            </p:cNvCxnSpPr>
            <p:nvPr/>
          </p:nvCxnSpPr>
          <p:spPr>
            <a:xfrm flipV="1">
              <a:off x="2125145" y="4272949"/>
              <a:ext cx="689419" cy="643146"/>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99"/>
            <p:cNvSpPr txBox="1"/>
            <p:nvPr/>
          </p:nvSpPr>
          <p:spPr>
            <a:xfrm>
              <a:off x="2814564" y="3811284"/>
              <a:ext cx="2606163" cy="923330"/>
            </a:xfrm>
            <a:prstGeom prst="rect">
              <a:avLst/>
            </a:prstGeom>
            <a:solidFill>
              <a:schemeClr val="tx2">
                <a:lumMod val="20000"/>
                <a:lumOff val="80000"/>
              </a:schemeClr>
            </a:solidFill>
            <a:ln>
              <a:solidFill>
                <a:schemeClr val="tx1"/>
              </a:solidFill>
            </a:ln>
          </p:spPr>
          <p:txBody>
            <a:bodyPr wrap="none">
              <a:spAutoFit/>
            </a:bodyPr>
            <a:lstStyle/>
            <a:p>
              <a:r>
                <a:rPr lang="en-US" dirty="0" smtClean="0">
                  <a:latin typeface="Tahoma" pitchFamily="34" charset="0"/>
                  <a:cs typeface="Tahoma" pitchFamily="34" charset="0"/>
                </a:rPr>
                <a:t>Threat Appraisal:</a:t>
              </a:r>
            </a:p>
            <a:p>
              <a:r>
                <a:rPr lang="en-US" dirty="0" smtClean="0">
                  <a:latin typeface="Tahoma" pitchFamily="34" charset="0"/>
                  <a:cs typeface="Tahoma" pitchFamily="34" charset="0"/>
                </a:rPr>
                <a:t>  Evaluation of </a:t>
              </a:r>
            </a:p>
            <a:p>
              <a:r>
                <a:rPr lang="en-US" dirty="0" smtClean="0">
                  <a:latin typeface="Tahoma" pitchFamily="34" charset="0"/>
                  <a:cs typeface="Tahoma" pitchFamily="34" charset="0"/>
                </a:rPr>
                <a:t>  Maladaptive Behaviors</a:t>
              </a:r>
            </a:p>
          </p:txBody>
        </p:sp>
      </p:grpSp>
      <p:grpSp>
        <p:nvGrpSpPr>
          <p:cNvPr id="27" name="Group 26"/>
          <p:cNvGrpSpPr/>
          <p:nvPr/>
        </p:nvGrpSpPr>
        <p:grpSpPr>
          <a:xfrm>
            <a:off x="2107862" y="4916095"/>
            <a:ext cx="3314313" cy="1102135"/>
            <a:chOff x="2107862" y="4916095"/>
            <a:chExt cx="3314313" cy="1102135"/>
          </a:xfrm>
        </p:grpSpPr>
        <p:cxnSp>
          <p:nvCxnSpPr>
            <p:cNvPr id="28" name="Straight Arrow Connector 27"/>
            <p:cNvCxnSpPr>
              <a:endCxn id="29" idx="1"/>
            </p:cNvCxnSpPr>
            <p:nvPr/>
          </p:nvCxnSpPr>
          <p:spPr>
            <a:xfrm>
              <a:off x="2107862" y="4916095"/>
              <a:ext cx="708273" cy="64047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99"/>
            <p:cNvSpPr txBox="1"/>
            <p:nvPr/>
          </p:nvSpPr>
          <p:spPr>
            <a:xfrm>
              <a:off x="2816135" y="5094900"/>
              <a:ext cx="2606040" cy="923330"/>
            </a:xfrm>
            <a:prstGeom prst="rect">
              <a:avLst/>
            </a:prstGeom>
            <a:solidFill>
              <a:schemeClr val="tx2">
                <a:lumMod val="20000"/>
                <a:lumOff val="80000"/>
              </a:schemeClr>
            </a:solidFill>
            <a:ln>
              <a:solidFill>
                <a:schemeClr val="tx1"/>
              </a:solidFill>
            </a:ln>
          </p:spPr>
          <p:txBody>
            <a:bodyPr wrap="none">
              <a:spAutoFit/>
            </a:bodyPr>
            <a:lstStyle/>
            <a:p>
              <a:r>
                <a:rPr lang="en-US" dirty="0" smtClean="0">
                  <a:latin typeface="Tahoma" pitchFamily="34" charset="0"/>
                  <a:cs typeface="Tahoma" pitchFamily="34" charset="0"/>
                </a:rPr>
                <a:t>Coping Appraisal:</a:t>
              </a:r>
            </a:p>
            <a:p>
              <a:r>
                <a:rPr lang="en-US" dirty="0" smtClean="0">
                  <a:latin typeface="Tahoma" pitchFamily="34" charset="0"/>
                  <a:cs typeface="Tahoma" pitchFamily="34" charset="0"/>
                </a:rPr>
                <a:t>  Evaluation of</a:t>
              </a:r>
            </a:p>
            <a:p>
              <a:r>
                <a:rPr lang="en-US" dirty="0" smtClean="0">
                  <a:latin typeface="Tahoma" pitchFamily="34" charset="0"/>
                  <a:cs typeface="Tahoma" pitchFamily="34" charset="0"/>
                </a:rPr>
                <a:t>  Adaptive Behaviors</a:t>
              </a:r>
              <a:endParaRPr lang="en-US" dirty="0">
                <a:latin typeface="Tahoma" pitchFamily="34" charset="0"/>
                <a:cs typeface="Tahoma" pitchFamily="34" charset="0"/>
              </a:endParaRPr>
            </a:p>
          </p:txBody>
        </p:sp>
      </p:grpSp>
      <p:sp>
        <p:nvSpPr>
          <p:cNvPr id="30" name="TextBox 99"/>
          <p:cNvSpPr txBox="1"/>
          <p:nvPr/>
        </p:nvSpPr>
        <p:spPr>
          <a:xfrm>
            <a:off x="404690" y="4035955"/>
            <a:ext cx="1727139" cy="1754326"/>
          </a:xfrm>
          <a:prstGeom prst="rect">
            <a:avLst/>
          </a:prstGeom>
          <a:solidFill>
            <a:schemeClr val="tx2">
              <a:lumMod val="20000"/>
              <a:lumOff val="80000"/>
            </a:schemeClr>
          </a:solidFill>
          <a:ln>
            <a:solidFill>
              <a:schemeClr val="tx1"/>
            </a:solidFill>
          </a:ln>
        </p:spPr>
        <p:txBody>
          <a:bodyPr wrap="none">
            <a:spAutoFit/>
          </a:bodyPr>
          <a:lstStyle/>
          <a:p>
            <a:r>
              <a:rPr lang="en-US" dirty="0" smtClean="0">
                <a:latin typeface="Tahoma" pitchFamily="34" charset="0"/>
                <a:cs typeface="Tahoma" pitchFamily="34" charset="0"/>
              </a:rPr>
              <a:t>Environmental:</a:t>
            </a:r>
          </a:p>
          <a:p>
            <a:pPr>
              <a:buFont typeface="Arial" pitchFamily="34" charset="0"/>
              <a:buChar char="•"/>
            </a:pPr>
            <a:r>
              <a:rPr lang="en-US" dirty="0" smtClean="0">
                <a:latin typeface="Tahoma" pitchFamily="34" charset="0"/>
                <a:cs typeface="Tahoma" pitchFamily="34" charset="0"/>
              </a:rPr>
              <a:t> Observational</a:t>
            </a:r>
          </a:p>
          <a:p>
            <a:pPr>
              <a:buFont typeface="Arial" pitchFamily="34" charset="0"/>
              <a:buChar char="•"/>
            </a:pPr>
            <a:r>
              <a:rPr lang="en-US" dirty="0" smtClean="0">
                <a:latin typeface="Tahoma" pitchFamily="34" charset="0"/>
                <a:cs typeface="Tahoma" pitchFamily="34" charset="0"/>
              </a:rPr>
              <a:t> Verbal</a:t>
            </a:r>
          </a:p>
          <a:p>
            <a:r>
              <a:rPr lang="en-US" dirty="0" smtClean="0">
                <a:latin typeface="Tahoma" pitchFamily="34" charset="0"/>
                <a:cs typeface="Tahoma" pitchFamily="34" charset="0"/>
              </a:rPr>
              <a:t>Individual:</a:t>
            </a:r>
          </a:p>
          <a:p>
            <a:pPr>
              <a:buFont typeface="Arial" pitchFamily="34" charset="0"/>
              <a:buChar char="•"/>
            </a:pPr>
            <a:r>
              <a:rPr lang="en-US" dirty="0" smtClean="0">
                <a:latin typeface="Tahoma" pitchFamily="34" charset="0"/>
                <a:cs typeface="Tahoma" pitchFamily="34" charset="0"/>
              </a:rPr>
              <a:t> Personality</a:t>
            </a:r>
          </a:p>
          <a:p>
            <a:pPr>
              <a:buFont typeface="Arial" pitchFamily="34" charset="0"/>
              <a:buChar char="•"/>
            </a:pPr>
            <a:r>
              <a:rPr lang="en-US" dirty="0" smtClean="0">
                <a:latin typeface="Tahoma" pitchFamily="34" charset="0"/>
                <a:cs typeface="Tahoma" pitchFamily="34" charset="0"/>
              </a:rPr>
              <a:t> Experience</a:t>
            </a:r>
            <a:endParaRPr lang="en-US" dirty="0">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PMT – Experimental Design</a:t>
            </a:r>
            <a:endParaRPr lang="en-US" dirty="0"/>
          </a:p>
        </p:txBody>
      </p:sp>
      <p:sp>
        <p:nvSpPr>
          <p:cNvPr id="4" name="TextBox 99"/>
          <p:cNvSpPr txBox="1"/>
          <p:nvPr/>
        </p:nvSpPr>
        <p:spPr>
          <a:xfrm>
            <a:off x="857283" y="3583373"/>
            <a:ext cx="2679323" cy="1754326"/>
          </a:xfrm>
          <a:prstGeom prst="rect">
            <a:avLst/>
          </a:prstGeom>
          <a:solidFill>
            <a:schemeClr val="tx2">
              <a:lumMod val="20000"/>
              <a:lumOff val="80000"/>
            </a:schemeClr>
          </a:solidFill>
          <a:ln>
            <a:solidFill>
              <a:schemeClr val="tx1"/>
            </a:solidFill>
          </a:ln>
        </p:spPr>
        <p:txBody>
          <a:bodyPr wrap="none">
            <a:spAutoFit/>
          </a:bodyPr>
          <a:lstStyle/>
          <a:p>
            <a:r>
              <a:rPr lang="en-US" u="sng" dirty="0" smtClean="0">
                <a:latin typeface="Tahoma" pitchFamily="34" charset="0"/>
                <a:cs typeface="Tahoma" pitchFamily="34" charset="0"/>
              </a:rPr>
              <a:t>Environmental:</a:t>
            </a:r>
          </a:p>
          <a:p>
            <a:pPr>
              <a:buFont typeface="Arial" pitchFamily="34" charset="0"/>
              <a:buChar char="•"/>
            </a:pPr>
            <a:r>
              <a:rPr lang="en-US" dirty="0" smtClean="0">
                <a:latin typeface="Tahoma" pitchFamily="34" charset="0"/>
                <a:cs typeface="Tahoma" pitchFamily="34" charset="0"/>
              </a:rPr>
              <a:t> Observational Learning</a:t>
            </a:r>
          </a:p>
          <a:p>
            <a:pPr>
              <a:buFont typeface="Arial" pitchFamily="34" charset="0"/>
              <a:buChar char="•"/>
            </a:pPr>
            <a:r>
              <a:rPr lang="en-US" dirty="0" smtClean="0">
                <a:latin typeface="Tahoma" pitchFamily="34" charset="0"/>
                <a:cs typeface="Tahoma" pitchFamily="34" charset="0"/>
              </a:rPr>
              <a:t> Verbal Persuasion</a:t>
            </a:r>
          </a:p>
          <a:p>
            <a:r>
              <a:rPr lang="en-US" u="sng" dirty="0" smtClean="0">
                <a:latin typeface="Tahoma" pitchFamily="34" charset="0"/>
                <a:cs typeface="Tahoma" pitchFamily="34" charset="0"/>
              </a:rPr>
              <a:t>Individual:</a:t>
            </a:r>
          </a:p>
          <a:p>
            <a:pPr>
              <a:buFont typeface="Arial" pitchFamily="34" charset="0"/>
              <a:buChar char="•"/>
            </a:pPr>
            <a:r>
              <a:rPr lang="en-US" dirty="0" smtClean="0">
                <a:latin typeface="Tahoma" pitchFamily="34" charset="0"/>
                <a:cs typeface="Tahoma" pitchFamily="34" charset="0"/>
              </a:rPr>
              <a:t> Personality Variables</a:t>
            </a:r>
          </a:p>
          <a:p>
            <a:pPr>
              <a:buFont typeface="Arial" pitchFamily="34" charset="0"/>
              <a:buChar char="•"/>
            </a:pPr>
            <a:r>
              <a:rPr lang="en-US" dirty="0" smtClean="0">
                <a:latin typeface="Tahoma" pitchFamily="34" charset="0"/>
                <a:cs typeface="Tahoma" pitchFamily="34" charset="0"/>
              </a:rPr>
              <a:t> Prior Experience</a:t>
            </a:r>
            <a:endParaRPr lang="en-US" dirty="0">
              <a:latin typeface="Tahoma" pitchFamily="34" charset="0"/>
              <a:cs typeface="Tahoma" pitchFamily="34" charset="0"/>
            </a:endParaRPr>
          </a:p>
        </p:txBody>
      </p:sp>
      <p:grpSp>
        <p:nvGrpSpPr>
          <p:cNvPr id="20" name="Group 19"/>
          <p:cNvGrpSpPr/>
          <p:nvPr/>
        </p:nvGrpSpPr>
        <p:grpSpPr>
          <a:xfrm>
            <a:off x="154420" y="2001839"/>
            <a:ext cx="8839407" cy="369332"/>
            <a:chOff x="145184" y="3064021"/>
            <a:chExt cx="8839407" cy="369332"/>
          </a:xfrm>
        </p:grpSpPr>
        <p:sp>
          <p:nvSpPr>
            <p:cNvPr id="13" name="TextBox 99"/>
            <p:cNvSpPr txBox="1"/>
            <p:nvPr/>
          </p:nvSpPr>
          <p:spPr>
            <a:xfrm>
              <a:off x="145184" y="3064021"/>
              <a:ext cx="2243628" cy="369332"/>
            </a:xfrm>
            <a:prstGeom prst="rect">
              <a:avLst/>
            </a:prstGeom>
            <a:solidFill>
              <a:srgbClr val="00B050"/>
            </a:solidFill>
            <a:ln>
              <a:solidFill>
                <a:schemeClr val="tx1"/>
              </a:solidFill>
            </a:ln>
          </p:spPr>
          <p:txBody>
            <a:bodyPr wrap="none">
              <a:spAutoFit/>
            </a:bodyPr>
            <a:lstStyle/>
            <a:p>
              <a:pPr algn="ctr"/>
              <a:r>
                <a:rPr lang="en-US" dirty="0" smtClean="0">
                  <a:solidFill>
                    <a:schemeClr val="bg1"/>
                  </a:solidFill>
                  <a:latin typeface="Tahoma" pitchFamily="34" charset="0"/>
                  <a:cs typeface="Tahoma" pitchFamily="34" charset="0"/>
                </a:rPr>
                <a:t>Information Sources</a:t>
              </a:r>
              <a:endParaRPr lang="en-US" dirty="0">
                <a:solidFill>
                  <a:schemeClr val="bg1"/>
                </a:solidFill>
                <a:latin typeface="Tahoma" pitchFamily="34" charset="0"/>
                <a:cs typeface="Tahoma" pitchFamily="34" charset="0"/>
              </a:endParaRPr>
            </a:p>
          </p:txBody>
        </p:sp>
        <p:grpSp>
          <p:nvGrpSpPr>
            <p:cNvPr id="14" name="Group 13"/>
            <p:cNvGrpSpPr/>
            <p:nvPr/>
          </p:nvGrpSpPr>
          <p:grpSpPr>
            <a:xfrm>
              <a:off x="2388812" y="3064021"/>
              <a:ext cx="4200524" cy="369332"/>
              <a:chOff x="2388812" y="3064021"/>
              <a:chExt cx="4200524" cy="369332"/>
            </a:xfrm>
          </p:grpSpPr>
          <p:sp>
            <p:nvSpPr>
              <p:cNvPr id="15" name="TextBox 99"/>
              <p:cNvSpPr txBox="1"/>
              <p:nvPr/>
            </p:nvSpPr>
            <p:spPr>
              <a:xfrm>
                <a:off x="2884602" y="3064021"/>
                <a:ext cx="3704734" cy="369332"/>
              </a:xfrm>
              <a:prstGeom prst="rect">
                <a:avLst/>
              </a:prstGeom>
              <a:solidFill>
                <a:srgbClr val="FFFF66"/>
              </a:solidFill>
              <a:ln>
                <a:solidFill>
                  <a:schemeClr val="tx1"/>
                </a:solidFill>
              </a:ln>
            </p:spPr>
            <p:txBody>
              <a:bodyPr wrap="square">
                <a:spAutoFit/>
              </a:bodyPr>
              <a:lstStyle/>
              <a:p>
                <a:pPr algn="ctr"/>
                <a:r>
                  <a:rPr lang="en-US" dirty="0" smtClean="0">
                    <a:solidFill>
                      <a:schemeClr val="bg1">
                        <a:lumMod val="75000"/>
                      </a:schemeClr>
                    </a:solidFill>
                    <a:latin typeface="Tahoma" pitchFamily="34" charset="0"/>
                    <a:cs typeface="Tahoma" pitchFamily="34" charset="0"/>
                  </a:rPr>
                  <a:t>Cognitive Mediating Processes</a:t>
                </a:r>
                <a:endParaRPr lang="en-US" dirty="0">
                  <a:solidFill>
                    <a:schemeClr val="bg1">
                      <a:lumMod val="75000"/>
                    </a:schemeClr>
                  </a:solidFill>
                  <a:latin typeface="Tahoma" pitchFamily="34" charset="0"/>
                  <a:cs typeface="Tahoma" pitchFamily="34" charset="0"/>
                </a:endParaRPr>
              </a:p>
            </p:txBody>
          </p:sp>
          <p:cxnSp>
            <p:nvCxnSpPr>
              <p:cNvPr id="16" name="Straight Arrow Connector 15"/>
              <p:cNvCxnSpPr>
                <a:stCxn id="13" idx="3"/>
                <a:endCxn id="15" idx="1"/>
              </p:cNvCxnSpPr>
              <p:nvPr/>
            </p:nvCxnSpPr>
            <p:spPr>
              <a:xfrm>
                <a:off x="2388812" y="3248687"/>
                <a:ext cx="49579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589336" y="3064021"/>
              <a:ext cx="2395255" cy="369332"/>
              <a:chOff x="6589336" y="3064021"/>
              <a:chExt cx="2395255" cy="369332"/>
            </a:xfrm>
          </p:grpSpPr>
          <p:sp>
            <p:nvSpPr>
              <p:cNvPr id="18" name="TextBox 99"/>
              <p:cNvSpPr txBox="1"/>
              <p:nvPr/>
            </p:nvSpPr>
            <p:spPr>
              <a:xfrm>
                <a:off x="7040276" y="3064021"/>
                <a:ext cx="1944315" cy="369332"/>
              </a:xfrm>
              <a:prstGeom prst="rect">
                <a:avLst/>
              </a:prstGeom>
              <a:solidFill>
                <a:srgbClr val="FFFF66"/>
              </a:solidFill>
              <a:ln>
                <a:solidFill>
                  <a:schemeClr val="tx1"/>
                </a:solidFill>
              </a:ln>
            </p:spPr>
            <p:txBody>
              <a:bodyPr wrap="none">
                <a:spAutoFit/>
              </a:bodyPr>
              <a:lstStyle/>
              <a:p>
                <a:pPr algn="ctr"/>
                <a:r>
                  <a:rPr lang="en-US" dirty="0" smtClean="0">
                    <a:solidFill>
                      <a:schemeClr val="bg1">
                        <a:lumMod val="75000"/>
                      </a:schemeClr>
                    </a:solidFill>
                    <a:latin typeface="Tahoma" pitchFamily="34" charset="0"/>
                    <a:cs typeface="Tahoma" pitchFamily="34" charset="0"/>
                  </a:rPr>
                  <a:t>Coping Behaviors</a:t>
                </a:r>
                <a:endParaRPr lang="en-US" dirty="0">
                  <a:solidFill>
                    <a:schemeClr val="bg1">
                      <a:lumMod val="75000"/>
                    </a:schemeClr>
                  </a:solidFill>
                  <a:latin typeface="Tahoma" pitchFamily="34" charset="0"/>
                  <a:cs typeface="Tahoma" pitchFamily="34" charset="0"/>
                </a:endParaRPr>
              </a:p>
            </p:txBody>
          </p:sp>
          <p:cxnSp>
            <p:nvCxnSpPr>
              <p:cNvPr id="19" name="Straight Arrow Connector 18"/>
              <p:cNvCxnSpPr>
                <a:stCxn id="15" idx="3"/>
                <a:endCxn id="18" idx="1"/>
              </p:cNvCxnSpPr>
              <p:nvPr/>
            </p:nvCxnSpPr>
            <p:spPr>
              <a:xfrm>
                <a:off x="6589336" y="3248687"/>
                <a:ext cx="45094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3509827" y="2788661"/>
            <a:ext cx="3912088" cy="1266103"/>
            <a:chOff x="3509827" y="2788661"/>
            <a:chExt cx="3912088" cy="1266103"/>
          </a:xfrm>
        </p:grpSpPr>
        <p:sp>
          <p:nvSpPr>
            <p:cNvPr id="21" name="TextBox 99"/>
            <p:cNvSpPr txBox="1"/>
            <p:nvPr/>
          </p:nvSpPr>
          <p:spPr>
            <a:xfrm>
              <a:off x="4639550" y="2788661"/>
              <a:ext cx="2782365" cy="369332"/>
            </a:xfrm>
            <a:prstGeom prst="rect">
              <a:avLst/>
            </a:prstGeom>
            <a:solidFill>
              <a:schemeClr val="tx2">
                <a:lumMod val="20000"/>
                <a:lumOff val="80000"/>
              </a:schemeClr>
            </a:solidFill>
            <a:ln>
              <a:solidFill>
                <a:schemeClr val="tx1"/>
              </a:solidFill>
            </a:ln>
          </p:spPr>
          <p:txBody>
            <a:bodyPr wrap="none">
              <a:spAutoFit/>
            </a:bodyPr>
            <a:lstStyle/>
            <a:p>
              <a:pPr algn="ctr"/>
              <a:r>
                <a:rPr lang="en-US" i="1" u="sng" dirty="0" smtClean="0">
                  <a:latin typeface="Tahoma" pitchFamily="34" charset="0"/>
                  <a:cs typeface="Tahoma" pitchFamily="34" charset="0"/>
                </a:rPr>
                <a:t>Vv</a:t>
              </a:r>
              <a:r>
                <a:rPr lang="en-US" u="sng" dirty="0" smtClean="0">
                  <a:latin typeface="Tahoma" pitchFamily="34" charset="0"/>
                  <a:cs typeface="Tahoma" pitchFamily="34" charset="0"/>
                </a:rPr>
                <a:t>-related death stimulus</a:t>
              </a:r>
              <a:endParaRPr lang="en-US" u="sng" dirty="0">
                <a:latin typeface="Tahoma" pitchFamily="34" charset="0"/>
                <a:cs typeface="Tahoma" pitchFamily="34" charset="0"/>
              </a:endParaRPr>
            </a:p>
          </p:txBody>
        </p:sp>
        <p:cxnSp>
          <p:nvCxnSpPr>
            <p:cNvPr id="28" name="Straight Arrow Connector 27"/>
            <p:cNvCxnSpPr>
              <a:endCxn id="21" idx="1"/>
            </p:cNvCxnSpPr>
            <p:nvPr/>
          </p:nvCxnSpPr>
          <p:spPr>
            <a:xfrm flipV="1">
              <a:off x="3509827" y="2973327"/>
              <a:ext cx="1129723" cy="1081437"/>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001818" y="3412117"/>
            <a:ext cx="5338489" cy="2308324"/>
            <a:chOff x="3001818" y="3449061"/>
            <a:chExt cx="5338489" cy="2308324"/>
          </a:xfrm>
        </p:grpSpPr>
        <p:sp>
          <p:nvSpPr>
            <p:cNvPr id="22" name="TextBox 99"/>
            <p:cNvSpPr txBox="1"/>
            <p:nvPr/>
          </p:nvSpPr>
          <p:spPr>
            <a:xfrm>
              <a:off x="4639550" y="3449061"/>
              <a:ext cx="3700757" cy="2308324"/>
            </a:xfrm>
            <a:prstGeom prst="rect">
              <a:avLst/>
            </a:prstGeom>
            <a:solidFill>
              <a:schemeClr val="tx2">
                <a:lumMod val="20000"/>
                <a:lumOff val="80000"/>
              </a:schemeClr>
            </a:solidFill>
            <a:ln>
              <a:solidFill>
                <a:schemeClr val="tx1"/>
              </a:solidFill>
            </a:ln>
          </p:spPr>
          <p:txBody>
            <a:bodyPr wrap="none">
              <a:spAutoFit/>
            </a:bodyPr>
            <a:lstStyle/>
            <a:p>
              <a:r>
                <a:rPr lang="en-US" u="sng" dirty="0" smtClean="0">
                  <a:latin typeface="Tahoma" pitchFamily="34" charset="0"/>
                  <a:cs typeface="Tahoma" pitchFamily="34" charset="0"/>
                </a:rPr>
                <a:t>Media X source educational stimuli</a:t>
              </a:r>
            </a:p>
            <a:p>
              <a:pPr>
                <a:buFont typeface="Arial" pitchFamily="34" charset="0"/>
                <a:buChar char="•"/>
              </a:pPr>
              <a:r>
                <a:rPr lang="en-US" dirty="0" smtClean="0">
                  <a:latin typeface="Tahoma" pitchFamily="34" charset="0"/>
                  <a:cs typeface="Tahoma" pitchFamily="34" charset="0"/>
                </a:rPr>
                <a:t> Print medium</a:t>
              </a:r>
            </a:p>
            <a:p>
              <a:pPr>
                <a:buFont typeface="Arial" pitchFamily="34" charset="0"/>
                <a:buChar char="•"/>
              </a:pPr>
              <a:r>
                <a:rPr lang="en-US" dirty="0" smtClean="0">
                  <a:latin typeface="Tahoma" pitchFamily="34" charset="0"/>
                  <a:cs typeface="Tahoma" pitchFamily="34" charset="0"/>
                </a:rPr>
                <a:t> Audio-visual medium</a:t>
              </a:r>
            </a:p>
            <a:p>
              <a:r>
                <a:rPr lang="en-US" dirty="0" smtClean="0">
                  <a:latin typeface="Tahoma" pitchFamily="34" charset="0"/>
                  <a:cs typeface="Tahoma" pitchFamily="34" charset="0"/>
                </a:rPr>
                <a:t>X</a:t>
              </a:r>
            </a:p>
            <a:p>
              <a:pPr>
                <a:buFont typeface="Arial" pitchFamily="34" charset="0"/>
                <a:buChar char="•"/>
              </a:pPr>
              <a:r>
                <a:rPr lang="en-US" dirty="0" smtClean="0">
                  <a:latin typeface="Tahoma" pitchFamily="34" charset="0"/>
                  <a:cs typeface="Tahoma" pitchFamily="34" charset="0"/>
                </a:rPr>
                <a:t> Control (no named source)</a:t>
              </a:r>
            </a:p>
            <a:p>
              <a:pPr>
                <a:buFont typeface="Arial" pitchFamily="34" charset="0"/>
                <a:buChar char="•"/>
              </a:pPr>
              <a:r>
                <a:rPr lang="en-US" dirty="0" smtClean="0">
                  <a:latin typeface="Tahoma" pitchFamily="34" charset="0"/>
                  <a:cs typeface="Tahoma" pitchFamily="34" charset="0"/>
                </a:rPr>
                <a:t> Government/trade (FDA/ISSC)</a:t>
              </a:r>
            </a:p>
            <a:p>
              <a:pPr>
                <a:buFont typeface="Arial" pitchFamily="34" charset="0"/>
                <a:buChar char="•"/>
              </a:pPr>
              <a:r>
                <a:rPr lang="en-US" dirty="0" smtClean="0">
                  <a:latin typeface="Tahoma" pitchFamily="34" charset="0"/>
                  <a:cs typeface="Tahoma" pitchFamily="34" charset="0"/>
                </a:rPr>
                <a:t> NGO (“Health” foundation)</a:t>
              </a:r>
            </a:p>
            <a:p>
              <a:r>
                <a:rPr lang="en-US" u="sng" dirty="0" smtClean="0">
                  <a:latin typeface="Tahoma" pitchFamily="34" charset="0"/>
                  <a:cs typeface="Tahoma" pitchFamily="34" charset="0"/>
                </a:rPr>
                <a:t>PHP stimulus</a:t>
              </a:r>
            </a:p>
          </p:txBody>
        </p:sp>
        <p:cxnSp>
          <p:nvCxnSpPr>
            <p:cNvPr id="29" name="Straight Arrow Connector 28"/>
            <p:cNvCxnSpPr>
              <a:endCxn id="22" idx="1"/>
            </p:cNvCxnSpPr>
            <p:nvPr/>
          </p:nvCxnSpPr>
          <p:spPr>
            <a:xfrm>
              <a:off x="3001818" y="4387271"/>
              <a:ext cx="1637732" cy="215952"/>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881745" y="5163127"/>
            <a:ext cx="3892877" cy="1162939"/>
            <a:chOff x="2881745" y="5163127"/>
            <a:chExt cx="3892877" cy="1162939"/>
          </a:xfrm>
        </p:grpSpPr>
        <p:sp>
          <p:nvSpPr>
            <p:cNvPr id="23" name="TextBox 99"/>
            <p:cNvSpPr txBox="1"/>
            <p:nvPr/>
          </p:nvSpPr>
          <p:spPr>
            <a:xfrm>
              <a:off x="4636664" y="5956734"/>
              <a:ext cx="2137958" cy="369332"/>
            </a:xfrm>
            <a:prstGeom prst="rect">
              <a:avLst/>
            </a:prstGeom>
            <a:solidFill>
              <a:schemeClr val="tx2">
                <a:lumMod val="20000"/>
                <a:lumOff val="80000"/>
              </a:schemeClr>
            </a:solidFill>
            <a:ln>
              <a:solidFill>
                <a:schemeClr val="tx1"/>
              </a:solidFill>
            </a:ln>
          </p:spPr>
          <p:txBody>
            <a:bodyPr wrap="none">
              <a:spAutoFit/>
            </a:bodyPr>
            <a:lstStyle/>
            <a:p>
              <a:pPr algn="ctr"/>
              <a:r>
                <a:rPr lang="en-US" u="sng" dirty="0" smtClean="0">
                  <a:latin typeface="Tahoma" pitchFamily="34" charset="0"/>
                  <a:cs typeface="Tahoma" pitchFamily="34" charset="0"/>
                </a:rPr>
                <a:t>Measured variables</a:t>
              </a:r>
              <a:endParaRPr lang="en-US" u="sng" dirty="0">
                <a:latin typeface="Tahoma" pitchFamily="34" charset="0"/>
                <a:cs typeface="Tahoma" pitchFamily="34" charset="0"/>
              </a:endParaRPr>
            </a:p>
          </p:txBody>
        </p:sp>
        <p:cxnSp>
          <p:nvCxnSpPr>
            <p:cNvPr id="30" name="Straight Arrow Connector 29"/>
            <p:cNvCxnSpPr>
              <a:endCxn id="23" idx="1"/>
            </p:cNvCxnSpPr>
            <p:nvPr/>
          </p:nvCxnSpPr>
          <p:spPr>
            <a:xfrm>
              <a:off x="2881745" y="5163127"/>
              <a:ext cx="1754919" cy="978273"/>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PMT – Experimental Design (cont.)</a:t>
            </a:r>
            <a:endParaRPr lang="en-US" dirty="0"/>
          </a:p>
        </p:txBody>
      </p:sp>
      <p:grpSp>
        <p:nvGrpSpPr>
          <p:cNvPr id="3" name="Group 19"/>
          <p:cNvGrpSpPr/>
          <p:nvPr/>
        </p:nvGrpSpPr>
        <p:grpSpPr>
          <a:xfrm>
            <a:off x="154420" y="2001839"/>
            <a:ext cx="8839407" cy="369332"/>
            <a:chOff x="145184" y="3064021"/>
            <a:chExt cx="8839407" cy="369332"/>
          </a:xfrm>
        </p:grpSpPr>
        <p:sp>
          <p:nvSpPr>
            <p:cNvPr id="13" name="TextBox 99"/>
            <p:cNvSpPr txBox="1"/>
            <p:nvPr/>
          </p:nvSpPr>
          <p:spPr>
            <a:xfrm>
              <a:off x="145184" y="3064021"/>
              <a:ext cx="2243628" cy="369332"/>
            </a:xfrm>
            <a:prstGeom prst="rect">
              <a:avLst/>
            </a:prstGeom>
            <a:solidFill>
              <a:srgbClr val="FFFF66"/>
            </a:solidFill>
            <a:ln>
              <a:solidFill>
                <a:schemeClr val="tx1"/>
              </a:solidFill>
            </a:ln>
          </p:spPr>
          <p:txBody>
            <a:bodyPr wrap="none">
              <a:spAutoFit/>
            </a:bodyPr>
            <a:lstStyle/>
            <a:p>
              <a:pPr algn="ctr"/>
              <a:r>
                <a:rPr lang="en-US" dirty="0" smtClean="0">
                  <a:solidFill>
                    <a:schemeClr val="bg1">
                      <a:lumMod val="75000"/>
                    </a:schemeClr>
                  </a:solidFill>
                  <a:latin typeface="Tahoma" pitchFamily="34" charset="0"/>
                  <a:cs typeface="Tahoma" pitchFamily="34" charset="0"/>
                </a:rPr>
                <a:t>Information Sources</a:t>
              </a:r>
              <a:endParaRPr lang="en-US" dirty="0">
                <a:solidFill>
                  <a:schemeClr val="bg1">
                    <a:lumMod val="75000"/>
                  </a:schemeClr>
                </a:solidFill>
                <a:latin typeface="Tahoma" pitchFamily="34" charset="0"/>
                <a:cs typeface="Tahoma" pitchFamily="34" charset="0"/>
              </a:endParaRPr>
            </a:p>
          </p:txBody>
        </p:sp>
        <p:grpSp>
          <p:nvGrpSpPr>
            <p:cNvPr id="5" name="Group 13"/>
            <p:cNvGrpSpPr/>
            <p:nvPr/>
          </p:nvGrpSpPr>
          <p:grpSpPr>
            <a:xfrm>
              <a:off x="2388812" y="3064021"/>
              <a:ext cx="4200524" cy="369332"/>
              <a:chOff x="2388812" y="3064021"/>
              <a:chExt cx="4200524" cy="369332"/>
            </a:xfrm>
          </p:grpSpPr>
          <p:sp>
            <p:nvSpPr>
              <p:cNvPr id="15" name="TextBox 99"/>
              <p:cNvSpPr txBox="1"/>
              <p:nvPr/>
            </p:nvSpPr>
            <p:spPr>
              <a:xfrm>
                <a:off x="2884602" y="3064021"/>
                <a:ext cx="3704734" cy="369332"/>
              </a:xfrm>
              <a:prstGeom prst="rect">
                <a:avLst/>
              </a:prstGeom>
              <a:solidFill>
                <a:srgbClr val="00B050"/>
              </a:solidFill>
              <a:ln>
                <a:solidFill>
                  <a:schemeClr val="tx1"/>
                </a:solidFill>
              </a:ln>
            </p:spPr>
            <p:txBody>
              <a:bodyPr wrap="square">
                <a:spAutoFit/>
              </a:bodyPr>
              <a:lstStyle/>
              <a:p>
                <a:pPr algn="ctr"/>
                <a:r>
                  <a:rPr lang="en-US" dirty="0" smtClean="0">
                    <a:solidFill>
                      <a:schemeClr val="bg1"/>
                    </a:solidFill>
                    <a:latin typeface="Tahoma" pitchFamily="34" charset="0"/>
                    <a:cs typeface="Tahoma" pitchFamily="34" charset="0"/>
                  </a:rPr>
                  <a:t>Cognitive Mediating Processes</a:t>
                </a:r>
                <a:endParaRPr lang="en-US" dirty="0">
                  <a:solidFill>
                    <a:schemeClr val="bg1"/>
                  </a:solidFill>
                  <a:latin typeface="Tahoma" pitchFamily="34" charset="0"/>
                  <a:cs typeface="Tahoma" pitchFamily="34" charset="0"/>
                </a:endParaRPr>
              </a:p>
            </p:txBody>
          </p:sp>
          <p:cxnSp>
            <p:nvCxnSpPr>
              <p:cNvPr id="16" name="Straight Arrow Connector 15"/>
              <p:cNvCxnSpPr>
                <a:stCxn id="13" idx="3"/>
                <a:endCxn id="15" idx="1"/>
              </p:cNvCxnSpPr>
              <p:nvPr/>
            </p:nvCxnSpPr>
            <p:spPr>
              <a:xfrm>
                <a:off x="2388812" y="3248687"/>
                <a:ext cx="49579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16"/>
            <p:cNvGrpSpPr/>
            <p:nvPr/>
          </p:nvGrpSpPr>
          <p:grpSpPr>
            <a:xfrm>
              <a:off x="6589336" y="3064021"/>
              <a:ext cx="2395255" cy="369332"/>
              <a:chOff x="6589336" y="3064021"/>
              <a:chExt cx="2395255" cy="369332"/>
            </a:xfrm>
          </p:grpSpPr>
          <p:sp>
            <p:nvSpPr>
              <p:cNvPr id="18" name="TextBox 99"/>
              <p:cNvSpPr txBox="1"/>
              <p:nvPr/>
            </p:nvSpPr>
            <p:spPr>
              <a:xfrm>
                <a:off x="7040276" y="3064021"/>
                <a:ext cx="1944315" cy="369332"/>
              </a:xfrm>
              <a:prstGeom prst="rect">
                <a:avLst/>
              </a:prstGeom>
              <a:solidFill>
                <a:srgbClr val="FFFF66"/>
              </a:solidFill>
              <a:ln>
                <a:solidFill>
                  <a:schemeClr val="tx1"/>
                </a:solidFill>
              </a:ln>
            </p:spPr>
            <p:txBody>
              <a:bodyPr wrap="none">
                <a:spAutoFit/>
              </a:bodyPr>
              <a:lstStyle/>
              <a:p>
                <a:pPr algn="ctr"/>
                <a:r>
                  <a:rPr lang="en-US" dirty="0" smtClean="0">
                    <a:solidFill>
                      <a:schemeClr val="bg1">
                        <a:lumMod val="75000"/>
                      </a:schemeClr>
                    </a:solidFill>
                    <a:latin typeface="Tahoma" pitchFamily="34" charset="0"/>
                    <a:cs typeface="Tahoma" pitchFamily="34" charset="0"/>
                  </a:rPr>
                  <a:t>Coping Behaviors</a:t>
                </a:r>
                <a:endParaRPr lang="en-US" dirty="0">
                  <a:solidFill>
                    <a:schemeClr val="bg1">
                      <a:lumMod val="75000"/>
                    </a:schemeClr>
                  </a:solidFill>
                  <a:latin typeface="Tahoma" pitchFamily="34" charset="0"/>
                  <a:cs typeface="Tahoma" pitchFamily="34" charset="0"/>
                </a:endParaRPr>
              </a:p>
            </p:txBody>
          </p:sp>
          <p:cxnSp>
            <p:nvCxnSpPr>
              <p:cNvPr id="19" name="Straight Arrow Connector 18"/>
              <p:cNvCxnSpPr>
                <a:stCxn id="15" idx="3"/>
                <a:endCxn id="18" idx="1"/>
              </p:cNvCxnSpPr>
              <p:nvPr/>
            </p:nvCxnSpPr>
            <p:spPr>
              <a:xfrm>
                <a:off x="6589336" y="3248687"/>
                <a:ext cx="45094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3" name="TextBox 99"/>
          <p:cNvSpPr txBox="1"/>
          <p:nvPr/>
        </p:nvSpPr>
        <p:spPr>
          <a:xfrm>
            <a:off x="195845" y="2795285"/>
            <a:ext cx="4387850" cy="1200329"/>
          </a:xfrm>
          <a:prstGeom prst="rect">
            <a:avLst/>
          </a:prstGeom>
          <a:solidFill>
            <a:schemeClr val="tx2">
              <a:lumMod val="20000"/>
              <a:lumOff val="80000"/>
            </a:schemeClr>
          </a:solidFill>
          <a:ln>
            <a:solidFill>
              <a:schemeClr val="tx1"/>
            </a:solidFill>
          </a:ln>
        </p:spPr>
        <p:txBody>
          <a:bodyPr wrap="square">
            <a:spAutoFit/>
          </a:bodyPr>
          <a:lstStyle/>
          <a:p>
            <a:r>
              <a:rPr lang="en-US" u="sng" dirty="0" smtClean="0">
                <a:latin typeface="Tahoma" pitchFamily="34" charset="0"/>
                <a:cs typeface="Tahoma" pitchFamily="34" charset="0"/>
              </a:rPr>
              <a:t>Maladaptive behavior threat appraisal:</a:t>
            </a:r>
          </a:p>
          <a:p>
            <a:pPr>
              <a:buFont typeface="Arial" pitchFamily="34" charset="0"/>
              <a:buChar char="•"/>
            </a:pPr>
            <a:r>
              <a:rPr lang="en-US" dirty="0" smtClean="0">
                <a:latin typeface="Tahoma" pitchFamily="34" charset="0"/>
                <a:cs typeface="Tahoma" pitchFamily="34" charset="0"/>
              </a:rPr>
              <a:t> Perceived rewards of mal. behavior</a:t>
            </a:r>
          </a:p>
          <a:p>
            <a:pPr>
              <a:buFont typeface="Arial" pitchFamily="34" charset="0"/>
              <a:buChar char="•"/>
            </a:pPr>
            <a:r>
              <a:rPr lang="en-US" dirty="0" smtClean="0">
                <a:latin typeface="Tahoma" pitchFamily="34" charset="0"/>
                <a:cs typeface="Tahoma" pitchFamily="34" charset="0"/>
              </a:rPr>
              <a:t> Perceived severity of consequences</a:t>
            </a:r>
          </a:p>
          <a:p>
            <a:pPr>
              <a:buFont typeface="Arial" pitchFamily="34" charset="0"/>
              <a:buChar char="•"/>
            </a:pPr>
            <a:r>
              <a:rPr lang="en-US" dirty="0" smtClean="0">
                <a:latin typeface="Tahoma" pitchFamily="34" charset="0"/>
                <a:cs typeface="Tahoma" pitchFamily="34" charset="0"/>
              </a:rPr>
              <a:t> Perceived vulnerability to consequences</a:t>
            </a:r>
          </a:p>
        </p:txBody>
      </p:sp>
      <p:sp>
        <p:nvSpPr>
          <p:cNvPr id="36" name="TextBox 99"/>
          <p:cNvSpPr txBox="1"/>
          <p:nvPr/>
        </p:nvSpPr>
        <p:spPr>
          <a:xfrm>
            <a:off x="195845" y="4638242"/>
            <a:ext cx="4391074" cy="1477328"/>
          </a:xfrm>
          <a:prstGeom prst="rect">
            <a:avLst/>
          </a:prstGeom>
          <a:solidFill>
            <a:schemeClr val="tx2">
              <a:lumMod val="20000"/>
              <a:lumOff val="80000"/>
            </a:schemeClr>
          </a:solidFill>
          <a:ln>
            <a:solidFill>
              <a:schemeClr val="tx1"/>
            </a:solidFill>
          </a:ln>
        </p:spPr>
        <p:txBody>
          <a:bodyPr wrap="none">
            <a:spAutoFit/>
          </a:bodyPr>
          <a:lstStyle/>
          <a:p>
            <a:r>
              <a:rPr lang="en-US" u="sng" dirty="0" smtClean="0">
                <a:latin typeface="Tahoma" pitchFamily="34" charset="0"/>
                <a:cs typeface="Tahoma" pitchFamily="34" charset="0"/>
              </a:rPr>
              <a:t>Adaptive behavior coping appraisal:</a:t>
            </a:r>
          </a:p>
          <a:p>
            <a:pPr>
              <a:buFont typeface="Arial" pitchFamily="34" charset="0"/>
              <a:buChar char="•"/>
            </a:pPr>
            <a:r>
              <a:rPr lang="en-US" dirty="0" smtClean="0">
                <a:latin typeface="Tahoma" pitchFamily="34" charset="0"/>
                <a:cs typeface="Tahoma" pitchFamily="34" charset="0"/>
              </a:rPr>
              <a:t> Belief that PHP or cooking is effective</a:t>
            </a:r>
          </a:p>
          <a:p>
            <a:pPr>
              <a:buFont typeface="Arial" pitchFamily="34" charset="0"/>
              <a:buChar char="•"/>
            </a:pPr>
            <a:r>
              <a:rPr lang="en-US" dirty="0" smtClean="0">
                <a:latin typeface="Tahoma" pitchFamily="34" charset="0"/>
                <a:cs typeface="Tahoma" pitchFamily="34" charset="0"/>
              </a:rPr>
              <a:t> Belief that one can successfully perform</a:t>
            </a:r>
          </a:p>
          <a:p>
            <a:r>
              <a:rPr lang="en-US" dirty="0" smtClean="0">
                <a:latin typeface="Tahoma" pitchFamily="34" charset="0"/>
                <a:cs typeface="Tahoma" pitchFamily="34" charset="0"/>
              </a:rPr>
              <a:t>  the adaptive behavior</a:t>
            </a:r>
          </a:p>
          <a:p>
            <a:pPr>
              <a:buFont typeface="Arial" pitchFamily="34" charset="0"/>
              <a:buChar char="•"/>
            </a:pPr>
            <a:r>
              <a:rPr lang="en-US" dirty="0" smtClean="0">
                <a:latin typeface="Tahoma" pitchFamily="34" charset="0"/>
                <a:cs typeface="Tahoma" pitchFamily="34" charset="0"/>
              </a:rPr>
              <a:t> “Costs” of adopting the behavior</a:t>
            </a:r>
            <a:endParaRPr lang="en-US" dirty="0">
              <a:latin typeface="Tahoma" pitchFamily="34" charset="0"/>
              <a:cs typeface="Tahoma" pitchFamily="34" charset="0"/>
            </a:endParaRPr>
          </a:p>
        </p:txBody>
      </p:sp>
      <p:grpSp>
        <p:nvGrpSpPr>
          <p:cNvPr id="47" name="Group 46"/>
          <p:cNvGrpSpPr/>
          <p:nvPr/>
        </p:nvGrpSpPr>
        <p:grpSpPr>
          <a:xfrm>
            <a:off x="4248732" y="2788663"/>
            <a:ext cx="4740661" cy="1200329"/>
            <a:chOff x="4248732" y="2788663"/>
            <a:chExt cx="4740661" cy="1200329"/>
          </a:xfrm>
        </p:grpSpPr>
        <p:sp>
          <p:nvSpPr>
            <p:cNvPr id="21" name="TextBox 99"/>
            <p:cNvSpPr txBox="1"/>
            <p:nvPr/>
          </p:nvSpPr>
          <p:spPr>
            <a:xfrm>
              <a:off x="5202972" y="2788663"/>
              <a:ext cx="3786421" cy="1200329"/>
            </a:xfrm>
            <a:prstGeom prst="rect">
              <a:avLst/>
            </a:prstGeom>
            <a:solidFill>
              <a:schemeClr val="tx2">
                <a:lumMod val="20000"/>
                <a:lumOff val="80000"/>
              </a:schemeClr>
            </a:solidFill>
            <a:ln>
              <a:solidFill>
                <a:schemeClr val="tx1"/>
              </a:solidFill>
            </a:ln>
          </p:spPr>
          <p:txBody>
            <a:bodyPr wrap="none">
              <a:spAutoFit/>
            </a:bodyPr>
            <a:lstStyle/>
            <a:p>
              <a:pPr>
                <a:buFont typeface="Arial" pitchFamily="34" charset="0"/>
                <a:buChar char="•"/>
              </a:pPr>
              <a:r>
                <a:rPr lang="en-US" dirty="0" smtClean="0">
                  <a:latin typeface="Tahoma" pitchFamily="34" charset="0"/>
                  <a:cs typeface="Tahoma" pitchFamily="34" charset="0"/>
                </a:rPr>
                <a:t> Perceptions measured both </a:t>
              </a:r>
              <a:r>
                <a:rPr lang="en-US" i="1" dirty="0" smtClean="0">
                  <a:latin typeface="Tahoma" pitchFamily="34" charset="0"/>
                  <a:cs typeface="Tahoma" pitchFamily="34" charset="0"/>
                </a:rPr>
                <a:t>pre</a:t>
              </a:r>
            </a:p>
            <a:p>
              <a:r>
                <a:rPr lang="en-US" dirty="0" smtClean="0">
                  <a:latin typeface="Tahoma" pitchFamily="34" charset="0"/>
                  <a:cs typeface="Tahoma" pitchFamily="34" charset="0"/>
                </a:rPr>
                <a:t>  and </a:t>
              </a:r>
              <a:r>
                <a:rPr lang="en-US" i="1" dirty="0" smtClean="0">
                  <a:latin typeface="Tahoma" pitchFamily="34" charset="0"/>
                  <a:cs typeface="Tahoma" pitchFamily="34" charset="0"/>
                </a:rPr>
                <a:t>post</a:t>
              </a:r>
              <a:r>
                <a:rPr lang="en-US" dirty="0" smtClean="0">
                  <a:latin typeface="Tahoma" pitchFamily="34" charset="0"/>
                  <a:cs typeface="Tahoma" pitchFamily="34" charset="0"/>
                </a:rPr>
                <a:t> exposure to information</a:t>
              </a:r>
            </a:p>
            <a:p>
              <a:r>
                <a:rPr lang="en-US" dirty="0" smtClean="0">
                  <a:latin typeface="Tahoma" pitchFamily="34" charset="0"/>
                  <a:cs typeface="Tahoma" pitchFamily="34" charset="0"/>
                </a:rPr>
                <a:t>  treatments</a:t>
              </a:r>
            </a:p>
            <a:p>
              <a:pPr>
                <a:buFont typeface="Arial" pitchFamily="34" charset="0"/>
                <a:buChar char="•"/>
              </a:pPr>
              <a:r>
                <a:rPr lang="en-US" dirty="0" smtClean="0">
                  <a:latin typeface="Tahoma" pitchFamily="34" charset="0"/>
                  <a:cs typeface="Tahoma" pitchFamily="34" charset="0"/>
                </a:rPr>
                <a:t> Health “at risk” assessment</a:t>
              </a:r>
              <a:endParaRPr lang="en-US" dirty="0">
                <a:latin typeface="Tahoma" pitchFamily="34" charset="0"/>
                <a:cs typeface="Tahoma" pitchFamily="34" charset="0"/>
              </a:endParaRPr>
            </a:p>
          </p:txBody>
        </p:sp>
        <p:cxnSp>
          <p:nvCxnSpPr>
            <p:cNvPr id="30" name="Straight Arrow Connector 29"/>
            <p:cNvCxnSpPr>
              <a:endCxn id="21" idx="1"/>
            </p:cNvCxnSpPr>
            <p:nvPr/>
          </p:nvCxnSpPr>
          <p:spPr>
            <a:xfrm flipV="1">
              <a:off x="4248732" y="3388828"/>
              <a:ext cx="954240" cy="67024"/>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239934" y="4471988"/>
            <a:ext cx="4377689" cy="766474"/>
            <a:chOff x="4239934" y="4471988"/>
            <a:chExt cx="4377689" cy="766474"/>
          </a:xfrm>
        </p:grpSpPr>
        <p:sp>
          <p:nvSpPr>
            <p:cNvPr id="37" name="TextBox 99"/>
            <p:cNvSpPr txBox="1"/>
            <p:nvPr/>
          </p:nvSpPr>
          <p:spPr>
            <a:xfrm>
              <a:off x="5198354" y="4471988"/>
              <a:ext cx="3419269" cy="646331"/>
            </a:xfrm>
            <a:prstGeom prst="rect">
              <a:avLst/>
            </a:prstGeom>
            <a:solidFill>
              <a:schemeClr val="tx2">
                <a:lumMod val="20000"/>
                <a:lumOff val="80000"/>
              </a:schemeClr>
            </a:solidFill>
            <a:ln>
              <a:solidFill>
                <a:schemeClr val="tx1"/>
              </a:solidFill>
            </a:ln>
          </p:spPr>
          <p:txBody>
            <a:bodyPr wrap="none">
              <a:spAutoFit/>
            </a:bodyPr>
            <a:lstStyle/>
            <a:p>
              <a:r>
                <a:rPr lang="en-US" dirty="0" smtClean="0">
                  <a:latin typeface="Tahoma" pitchFamily="34" charset="0"/>
                  <a:cs typeface="Tahoma" pitchFamily="34" charset="0"/>
                </a:rPr>
                <a:t>Beliefs measured </a:t>
              </a:r>
              <a:r>
                <a:rPr lang="en-US" i="1" dirty="0" smtClean="0">
                  <a:latin typeface="Tahoma" pitchFamily="34" charset="0"/>
                  <a:cs typeface="Tahoma" pitchFamily="34" charset="0"/>
                </a:rPr>
                <a:t>post</a:t>
              </a:r>
              <a:r>
                <a:rPr lang="en-US" dirty="0" smtClean="0">
                  <a:latin typeface="Tahoma" pitchFamily="34" charset="0"/>
                  <a:cs typeface="Tahoma" pitchFamily="34" charset="0"/>
                </a:rPr>
                <a:t> exposure</a:t>
              </a:r>
            </a:p>
            <a:p>
              <a:r>
                <a:rPr lang="en-US" dirty="0" smtClean="0">
                  <a:latin typeface="Tahoma" pitchFamily="34" charset="0"/>
                  <a:cs typeface="Tahoma" pitchFamily="34" charset="0"/>
                </a:rPr>
                <a:t>to information treatments</a:t>
              </a:r>
              <a:endParaRPr lang="en-US" dirty="0">
                <a:latin typeface="Tahoma" pitchFamily="34" charset="0"/>
                <a:cs typeface="Tahoma" pitchFamily="34" charset="0"/>
              </a:endParaRPr>
            </a:p>
          </p:txBody>
        </p:sp>
        <p:cxnSp>
          <p:nvCxnSpPr>
            <p:cNvPr id="29" name="Straight Arrow Connector 28"/>
            <p:cNvCxnSpPr>
              <a:endCxn id="37" idx="1"/>
            </p:cNvCxnSpPr>
            <p:nvPr/>
          </p:nvCxnSpPr>
          <p:spPr>
            <a:xfrm flipV="1">
              <a:off x="4239934" y="4795154"/>
              <a:ext cx="958420" cy="443308"/>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3839446" y="5421025"/>
            <a:ext cx="4872890" cy="923330"/>
            <a:chOff x="3839446" y="5421025"/>
            <a:chExt cx="4872890" cy="923330"/>
          </a:xfrm>
        </p:grpSpPr>
        <p:sp>
          <p:nvSpPr>
            <p:cNvPr id="23" name="TextBox 99"/>
            <p:cNvSpPr txBox="1"/>
            <p:nvPr/>
          </p:nvSpPr>
          <p:spPr>
            <a:xfrm>
              <a:off x="5212211" y="5421025"/>
              <a:ext cx="3500125" cy="923330"/>
            </a:xfrm>
            <a:prstGeom prst="rect">
              <a:avLst/>
            </a:prstGeom>
            <a:solidFill>
              <a:schemeClr val="tx2">
                <a:lumMod val="20000"/>
                <a:lumOff val="80000"/>
              </a:schemeClr>
            </a:solidFill>
            <a:ln>
              <a:solidFill>
                <a:schemeClr val="tx1"/>
              </a:solidFill>
            </a:ln>
          </p:spPr>
          <p:txBody>
            <a:bodyPr wrap="none">
              <a:spAutoFit/>
            </a:bodyPr>
            <a:lstStyle/>
            <a:p>
              <a:r>
                <a:rPr lang="en-US" dirty="0" smtClean="0">
                  <a:latin typeface="Tahoma" pitchFamily="34" charset="0"/>
                  <a:cs typeface="Tahoma" pitchFamily="34" charset="0"/>
                </a:rPr>
                <a:t>“Economic” costs measured </a:t>
              </a:r>
              <a:r>
                <a:rPr lang="en-US" i="1" dirty="0" smtClean="0">
                  <a:latin typeface="Tahoma" pitchFamily="34" charset="0"/>
                  <a:cs typeface="Tahoma" pitchFamily="34" charset="0"/>
                </a:rPr>
                <a:t>post</a:t>
              </a:r>
            </a:p>
            <a:p>
              <a:r>
                <a:rPr lang="en-US" dirty="0" smtClean="0">
                  <a:latin typeface="Tahoma" pitchFamily="34" charset="0"/>
                  <a:cs typeface="Tahoma" pitchFamily="34" charset="0"/>
                </a:rPr>
                <a:t>exposure and compared with</a:t>
              </a:r>
            </a:p>
            <a:p>
              <a:r>
                <a:rPr lang="en-US" dirty="0" smtClean="0">
                  <a:latin typeface="Tahoma" pitchFamily="34" charset="0"/>
                  <a:cs typeface="Tahoma" pitchFamily="34" charset="0"/>
                </a:rPr>
                <a:t>baseline demand data</a:t>
              </a:r>
              <a:endParaRPr lang="en-US" dirty="0">
                <a:latin typeface="Tahoma" pitchFamily="34" charset="0"/>
                <a:cs typeface="Tahoma" pitchFamily="34" charset="0"/>
              </a:endParaRPr>
            </a:p>
          </p:txBody>
        </p:sp>
        <p:cxnSp>
          <p:nvCxnSpPr>
            <p:cNvPr id="28" name="Straight Arrow Connector 27"/>
            <p:cNvCxnSpPr>
              <a:endCxn id="23" idx="1"/>
            </p:cNvCxnSpPr>
            <p:nvPr/>
          </p:nvCxnSpPr>
          <p:spPr>
            <a:xfrm flipV="1">
              <a:off x="3839446" y="5882690"/>
              <a:ext cx="1372765" cy="33202"/>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704088"/>
            <a:ext cx="8229600" cy="679544"/>
          </a:xfrm>
        </p:spPr>
        <p:txBody>
          <a:bodyPr>
            <a:normAutofit fontScale="90000"/>
          </a:bodyPr>
          <a:lstStyle/>
          <a:p>
            <a:r>
              <a:rPr lang="en-US" dirty="0" smtClean="0"/>
              <a:t>Florida Project Review</a:t>
            </a:r>
            <a:endParaRPr lang="en-US" dirty="0"/>
          </a:p>
        </p:txBody>
      </p:sp>
      <p:sp>
        <p:nvSpPr>
          <p:cNvPr id="228355" name="Rectangle 3"/>
          <p:cNvSpPr>
            <a:spLocks noGrp="1" noChangeArrowheads="1"/>
          </p:cNvSpPr>
          <p:nvPr>
            <p:ph idx="1"/>
          </p:nvPr>
        </p:nvSpPr>
        <p:spPr>
          <a:xfrm>
            <a:off x="457200" y="1676400"/>
            <a:ext cx="8229600" cy="4648200"/>
          </a:xfrm>
        </p:spPr>
        <p:txBody>
          <a:bodyPr>
            <a:noAutofit/>
          </a:bodyPr>
          <a:lstStyle/>
          <a:p>
            <a:pPr>
              <a:lnSpc>
                <a:spcPct val="90000"/>
              </a:lnSpc>
            </a:pPr>
            <a:r>
              <a:rPr lang="en-US" sz="2400" dirty="0" smtClean="0"/>
              <a:t>Florida Sea Grant-funded an exploratory pilot study in 2007</a:t>
            </a:r>
          </a:p>
          <a:p>
            <a:pPr>
              <a:lnSpc>
                <a:spcPct val="90000"/>
              </a:lnSpc>
            </a:pPr>
            <a:r>
              <a:rPr lang="en-US" sz="2400" dirty="0" smtClean="0"/>
              <a:t>Results from that are in the </a:t>
            </a:r>
            <a:r>
              <a:rPr lang="en-US" sz="2400" i="1" dirty="0" smtClean="0"/>
              <a:t>Journal of Agricultural and Applied Economics</a:t>
            </a:r>
            <a:r>
              <a:rPr lang="en-US" sz="2400" dirty="0" smtClean="0"/>
              <a:t> (JAAE, V. 41, No.3, 2009) “Oyster Demand Adjustments to Counter-Information  and Source Treatments in Response to </a:t>
            </a:r>
            <a:r>
              <a:rPr lang="en-US" sz="2400" i="1" dirty="0" err="1" smtClean="0"/>
              <a:t>Vibrio</a:t>
            </a:r>
            <a:r>
              <a:rPr lang="en-US" sz="2400" i="1" dirty="0" smtClean="0"/>
              <a:t> </a:t>
            </a:r>
            <a:r>
              <a:rPr lang="en-US" sz="2400" i="1" dirty="0" err="1" smtClean="0"/>
              <a:t>vulnificus</a:t>
            </a:r>
            <a:r>
              <a:rPr lang="en-US" sz="2400" i="1" dirty="0" smtClean="0"/>
              <a:t>.”</a:t>
            </a:r>
          </a:p>
          <a:p>
            <a:pPr>
              <a:lnSpc>
                <a:spcPct val="90000"/>
              </a:lnSpc>
            </a:pPr>
            <a:r>
              <a:rPr lang="en-US" sz="2400" dirty="0" smtClean="0"/>
              <a:t>Measured how news of a </a:t>
            </a:r>
            <a:r>
              <a:rPr lang="en-US" sz="2400" i="1" dirty="0" smtClean="0"/>
              <a:t>V. </a:t>
            </a:r>
            <a:r>
              <a:rPr lang="en-US" sz="2400" i="1" dirty="0" err="1" smtClean="0"/>
              <a:t>vulnificus</a:t>
            </a:r>
            <a:r>
              <a:rPr lang="en-US" sz="2400" i="1" dirty="0" smtClean="0"/>
              <a:t>-</a:t>
            </a:r>
            <a:r>
              <a:rPr lang="en-US" sz="2400" dirty="0" smtClean="0"/>
              <a:t>related death impacted the demand for oysters using Florida consumers</a:t>
            </a:r>
          </a:p>
          <a:p>
            <a:pPr lvl="1">
              <a:lnSpc>
                <a:spcPct val="90000"/>
              </a:lnSpc>
            </a:pPr>
            <a:r>
              <a:rPr lang="en-US" sz="2400" dirty="0" smtClean="0"/>
              <a:t>Quantified “economic losses” associated with demand change where economic loss was in terms of “consumer surplus,” the difference between willing to pay and actual payment; a measure of individual consumer value or satisfaction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PMT – Experimental Design</a:t>
            </a:r>
            <a:endParaRPr lang="en-US" dirty="0"/>
          </a:p>
        </p:txBody>
      </p:sp>
      <p:grpSp>
        <p:nvGrpSpPr>
          <p:cNvPr id="3" name="Group 19"/>
          <p:cNvGrpSpPr/>
          <p:nvPr/>
        </p:nvGrpSpPr>
        <p:grpSpPr>
          <a:xfrm>
            <a:off x="154420" y="2001839"/>
            <a:ext cx="8839407" cy="369332"/>
            <a:chOff x="145184" y="3064021"/>
            <a:chExt cx="8839407" cy="369332"/>
          </a:xfrm>
        </p:grpSpPr>
        <p:sp>
          <p:nvSpPr>
            <p:cNvPr id="13" name="TextBox 99"/>
            <p:cNvSpPr txBox="1"/>
            <p:nvPr/>
          </p:nvSpPr>
          <p:spPr>
            <a:xfrm>
              <a:off x="145184" y="3064021"/>
              <a:ext cx="2243628" cy="369332"/>
            </a:xfrm>
            <a:prstGeom prst="rect">
              <a:avLst/>
            </a:prstGeom>
            <a:solidFill>
              <a:srgbClr val="FFFF66"/>
            </a:solidFill>
            <a:ln>
              <a:solidFill>
                <a:schemeClr val="tx1"/>
              </a:solidFill>
            </a:ln>
          </p:spPr>
          <p:txBody>
            <a:bodyPr wrap="none">
              <a:spAutoFit/>
            </a:bodyPr>
            <a:lstStyle/>
            <a:p>
              <a:pPr algn="ctr"/>
              <a:r>
                <a:rPr lang="en-US" dirty="0" smtClean="0">
                  <a:solidFill>
                    <a:schemeClr val="bg1">
                      <a:lumMod val="75000"/>
                    </a:schemeClr>
                  </a:solidFill>
                  <a:latin typeface="Tahoma" pitchFamily="34" charset="0"/>
                  <a:cs typeface="Tahoma" pitchFamily="34" charset="0"/>
                </a:rPr>
                <a:t>Information Sources</a:t>
              </a:r>
              <a:endParaRPr lang="en-US" dirty="0">
                <a:solidFill>
                  <a:schemeClr val="bg1">
                    <a:lumMod val="75000"/>
                  </a:schemeClr>
                </a:solidFill>
                <a:latin typeface="Tahoma" pitchFamily="34" charset="0"/>
                <a:cs typeface="Tahoma" pitchFamily="34" charset="0"/>
              </a:endParaRPr>
            </a:p>
          </p:txBody>
        </p:sp>
        <p:grpSp>
          <p:nvGrpSpPr>
            <p:cNvPr id="5" name="Group 13"/>
            <p:cNvGrpSpPr/>
            <p:nvPr/>
          </p:nvGrpSpPr>
          <p:grpSpPr>
            <a:xfrm>
              <a:off x="2388812" y="3064021"/>
              <a:ext cx="4200524" cy="369332"/>
              <a:chOff x="2388812" y="3064021"/>
              <a:chExt cx="4200524" cy="369332"/>
            </a:xfrm>
          </p:grpSpPr>
          <p:sp>
            <p:nvSpPr>
              <p:cNvPr id="15" name="TextBox 99"/>
              <p:cNvSpPr txBox="1"/>
              <p:nvPr/>
            </p:nvSpPr>
            <p:spPr>
              <a:xfrm>
                <a:off x="2884602" y="3064021"/>
                <a:ext cx="3704734" cy="369332"/>
              </a:xfrm>
              <a:prstGeom prst="rect">
                <a:avLst/>
              </a:prstGeom>
              <a:solidFill>
                <a:srgbClr val="FFFF66"/>
              </a:solidFill>
              <a:ln>
                <a:solidFill>
                  <a:schemeClr val="tx1"/>
                </a:solidFill>
              </a:ln>
            </p:spPr>
            <p:txBody>
              <a:bodyPr wrap="square">
                <a:spAutoFit/>
              </a:bodyPr>
              <a:lstStyle/>
              <a:p>
                <a:pPr algn="ctr"/>
                <a:r>
                  <a:rPr lang="en-US" dirty="0" smtClean="0">
                    <a:solidFill>
                      <a:schemeClr val="bg1">
                        <a:lumMod val="75000"/>
                      </a:schemeClr>
                    </a:solidFill>
                    <a:latin typeface="Tahoma" pitchFamily="34" charset="0"/>
                    <a:cs typeface="Tahoma" pitchFamily="34" charset="0"/>
                  </a:rPr>
                  <a:t>Cognitive Mediating Processes</a:t>
                </a:r>
                <a:endParaRPr lang="en-US" dirty="0">
                  <a:solidFill>
                    <a:schemeClr val="bg1">
                      <a:lumMod val="75000"/>
                    </a:schemeClr>
                  </a:solidFill>
                  <a:latin typeface="Tahoma" pitchFamily="34" charset="0"/>
                  <a:cs typeface="Tahoma" pitchFamily="34" charset="0"/>
                </a:endParaRPr>
              </a:p>
            </p:txBody>
          </p:sp>
          <p:cxnSp>
            <p:nvCxnSpPr>
              <p:cNvPr id="16" name="Straight Arrow Connector 15"/>
              <p:cNvCxnSpPr>
                <a:stCxn id="13" idx="3"/>
                <a:endCxn id="15" idx="1"/>
              </p:cNvCxnSpPr>
              <p:nvPr/>
            </p:nvCxnSpPr>
            <p:spPr>
              <a:xfrm>
                <a:off x="2388812" y="3248687"/>
                <a:ext cx="49579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16"/>
            <p:cNvGrpSpPr/>
            <p:nvPr/>
          </p:nvGrpSpPr>
          <p:grpSpPr>
            <a:xfrm>
              <a:off x="6589336" y="3064021"/>
              <a:ext cx="2395255" cy="369332"/>
              <a:chOff x="6589336" y="3064021"/>
              <a:chExt cx="2395255" cy="369332"/>
            </a:xfrm>
          </p:grpSpPr>
          <p:sp>
            <p:nvSpPr>
              <p:cNvPr id="18" name="TextBox 99"/>
              <p:cNvSpPr txBox="1"/>
              <p:nvPr/>
            </p:nvSpPr>
            <p:spPr>
              <a:xfrm>
                <a:off x="7040276" y="3064021"/>
                <a:ext cx="1944315" cy="369332"/>
              </a:xfrm>
              <a:prstGeom prst="rect">
                <a:avLst/>
              </a:prstGeom>
              <a:solidFill>
                <a:srgbClr val="00B050"/>
              </a:solidFill>
              <a:ln>
                <a:solidFill>
                  <a:schemeClr val="tx1"/>
                </a:solidFill>
              </a:ln>
            </p:spPr>
            <p:txBody>
              <a:bodyPr wrap="none">
                <a:spAutoFit/>
              </a:bodyPr>
              <a:lstStyle/>
              <a:p>
                <a:pPr algn="ctr"/>
                <a:r>
                  <a:rPr lang="en-US" dirty="0" smtClean="0">
                    <a:solidFill>
                      <a:schemeClr val="bg1"/>
                    </a:solidFill>
                    <a:latin typeface="Tahoma" pitchFamily="34" charset="0"/>
                    <a:cs typeface="Tahoma" pitchFamily="34" charset="0"/>
                  </a:rPr>
                  <a:t>Coping Behaviors</a:t>
                </a:r>
                <a:endParaRPr lang="en-US" dirty="0">
                  <a:solidFill>
                    <a:schemeClr val="bg1"/>
                  </a:solidFill>
                  <a:latin typeface="Tahoma" pitchFamily="34" charset="0"/>
                  <a:cs typeface="Tahoma" pitchFamily="34" charset="0"/>
                </a:endParaRPr>
              </a:p>
            </p:txBody>
          </p:sp>
          <p:cxnSp>
            <p:nvCxnSpPr>
              <p:cNvPr id="19" name="Straight Arrow Connector 18"/>
              <p:cNvCxnSpPr>
                <a:stCxn id="15" idx="3"/>
                <a:endCxn id="18" idx="1"/>
              </p:cNvCxnSpPr>
              <p:nvPr/>
            </p:nvCxnSpPr>
            <p:spPr>
              <a:xfrm>
                <a:off x="6589336" y="3248687"/>
                <a:ext cx="450940" cy="15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405086" y="2754094"/>
            <a:ext cx="3397252" cy="2963137"/>
            <a:chOff x="405086" y="2754094"/>
            <a:chExt cx="3397252" cy="2963137"/>
          </a:xfrm>
        </p:grpSpPr>
        <p:sp>
          <p:nvSpPr>
            <p:cNvPr id="31" name="TextBox 99"/>
            <p:cNvSpPr txBox="1"/>
            <p:nvPr/>
          </p:nvSpPr>
          <p:spPr>
            <a:xfrm>
              <a:off x="1443038" y="5347899"/>
              <a:ext cx="2359300" cy="369332"/>
            </a:xfrm>
            <a:prstGeom prst="rect">
              <a:avLst/>
            </a:prstGeom>
            <a:solidFill>
              <a:schemeClr val="tx2">
                <a:lumMod val="20000"/>
                <a:lumOff val="80000"/>
              </a:schemeClr>
            </a:solidFill>
            <a:ln>
              <a:solidFill>
                <a:schemeClr val="tx1"/>
              </a:solidFill>
            </a:ln>
          </p:spPr>
          <p:txBody>
            <a:bodyPr wrap="none">
              <a:spAutoFit/>
            </a:bodyPr>
            <a:lstStyle/>
            <a:p>
              <a:r>
                <a:rPr lang="en-US" dirty="0" smtClean="0">
                  <a:latin typeface="Tahoma" pitchFamily="34" charset="0"/>
                  <a:cs typeface="Tahoma" pitchFamily="34" charset="0"/>
                </a:rPr>
                <a:t>Maladaptive Behavior</a:t>
              </a:r>
            </a:p>
          </p:txBody>
        </p:sp>
        <p:sp>
          <p:nvSpPr>
            <p:cNvPr id="32" name="TextBox 99"/>
            <p:cNvSpPr txBox="1"/>
            <p:nvPr/>
          </p:nvSpPr>
          <p:spPr>
            <a:xfrm>
              <a:off x="1432659" y="3991614"/>
              <a:ext cx="2359152" cy="369332"/>
            </a:xfrm>
            <a:prstGeom prst="rect">
              <a:avLst/>
            </a:prstGeom>
            <a:solidFill>
              <a:schemeClr val="tx2">
                <a:lumMod val="20000"/>
                <a:lumOff val="80000"/>
              </a:schemeClr>
            </a:solidFill>
            <a:ln>
              <a:solidFill>
                <a:schemeClr val="tx1"/>
              </a:solidFill>
            </a:ln>
          </p:spPr>
          <p:txBody>
            <a:bodyPr wrap="none">
              <a:spAutoFit/>
            </a:bodyPr>
            <a:lstStyle/>
            <a:p>
              <a:r>
                <a:rPr lang="en-US" dirty="0" smtClean="0">
                  <a:latin typeface="Tahoma" pitchFamily="34" charset="0"/>
                  <a:cs typeface="Tahoma" pitchFamily="34" charset="0"/>
                </a:rPr>
                <a:t>Adaptive Behavior</a:t>
              </a:r>
              <a:endParaRPr lang="en-US" dirty="0">
                <a:latin typeface="Tahoma" pitchFamily="34" charset="0"/>
                <a:cs typeface="Tahoma" pitchFamily="34" charset="0"/>
              </a:endParaRPr>
            </a:p>
          </p:txBody>
        </p:sp>
        <p:sp>
          <p:nvSpPr>
            <p:cNvPr id="34" name="TextBox 99"/>
            <p:cNvSpPr txBox="1"/>
            <p:nvPr/>
          </p:nvSpPr>
          <p:spPr>
            <a:xfrm>
              <a:off x="405086" y="2754094"/>
              <a:ext cx="1233415" cy="646331"/>
            </a:xfrm>
            <a:prstGeom prst="rect">
              <a:avLst/>
            </a:prstGeom>
            <a:solidFill>
              <a:schemeClr val="tx2">
                <a:lumMod val="20000"/>
                <a:lumOff val="80000"/>
              </a:schemeClr>
            </a:solidFill>
            <a:ln>
              <a:solidFill>
                <a:schemeClr val="tx1"/>
              </a:solidFill>
            </a:ln>
          </p:spPr>
          <p:txBody>
            <a:bodyPr wrap="none">
              <a:spAutoFit/>
            </a:bodyPr>
            <a:lstStyle/>
            <a:p>
              <a:pPr algn="ctr"/>
              <a:r>
                <a:rPr lang="en-US" dirty="0" smtClean="0">
                  <a:latin typeface="Tahoma" pitchFamily="34" charset="0"/>
                  <a:cs typeface="Tahoma" pitchFamily="34" charset="0"/>
                </a:rPr>
                <a:t>Protection</a:t>
              </a:r>
            </a:p>
            <a:p>
              <a:pPr algn="ctr"/>
              <a:r>
                <a:rPr lang="en-US" dirty="0" smtClean="0">
                  <a:latin typeface="Tahoma" pitchFamily="34" charset="0"/>
                  <a:cs typeface="Tahoma" pitchFamily="34" charset="0"/>
                </a:rPr>
                <a:t>Motivation</a:t>
              </a:r>
              <a:endParaRPr lang="en-US" dirty="0">
                <a:latin typeface="Tahoma" pitchFamily="34" charset="0"/>
                <a:cs typeface="Tahoma" pitchFamily="34" charset="0"/>
              </a:endParaRPr>
            </a:p>
          </p:txBody>
        </p:sp>
        <p:cxnSp>
          <p:nvCxnSpPr>
            <p:cNvPr id="38" name="Straight Connector 37"/>
            <p:cNvCxnSpPr/>
            <p:nvPr/>
          </p:nvCxnSpPr>
          <p:spPr>
            <a:xfrm rot="5400000">
              <a:off x="-434975" y="4466432"/>
              <a:ext cx="2131222" cy="795"/>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1" idx="1"/>
            </p:cNvCxnSpPr>
            <p:nvPr/>
          </p:nvCxnSpPr>
          <p:spPr>
            <a:xfrm>
              <a:off x="630238" y="5532438"/>
              <a:ext cx="812800" cy="12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5626" y="4179370"/>
              <a:ext cx="812800" cy="12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754582" y="5209369"/>
            <a:ext cx="4936393" cy="646331"/>
            <a:chOff x="3754582" y="5209369"/>
            <a:chExt cx="4936393" cy="646331"/>
          </a:xfrm>
        </p:grpSpPr>
        <p:sp>
          <p:nvSpPr>
            <p:cNvPr id="41" name="TextBox 99"/>
            <p:cNvSpPr txBox="1"/>
            <p:nvPr/>
          </p:nvSpPr>
          <p:spPr>
            <a:xfrm>
              <a:off x="4556125" y="5209369"/>
              <a:ext cx="4134850" cy="646331"/>
            </a:xfrm>
            <a:prstGeom prst="rect">
              <a:avLst/>
            </a:prstGeom>
            <a:solidFill>
              <a:schemeClr val="tx2">
                <a:lumMod val="20000"/>
                <a:lumOff val="80000"/>
              </a:schemeClr>
            </a:solidFill>
            <a:ln>
              <a:solidFill>
                <a:schemeClr val="tx1"/>
              </a:solidFill>
            </a:ln>
          </p:spPr>
          <p:txBody>
            <a:bodyPr wrap="none">
              <a:spAutoFit/>
            </a:bodyPr>
            <a:lstStyle/>
            <a:p>
              <a:r>
                <a:rPr lang="en-US" u="sng" dirty="0" smtClean="0">
                  <a:latin typeface="Tahoma" pitchFamily="34" charset="0"/>
                  <a:cs typeface="Tahoma" pitchFamily="34" charset="0"/>
                </a:rPr>
                <a:t>Intentions measured:</a:t>
              </a:r>
            </a:p>
            <a:p>
              <a:pPr>
                <a:buFont typeface="Arial" pitchFamily="34" charset="0"/>
                <a:buChar char="•"/>
              </a:pPr>
              <a:r>
                <a:rPr lang="en-US" dirty="0" smtClean="0">
                  <a:latin typeface="Tahoma" pitchFamily="34" charset="0"/>
                  <a:cs typeface="Tahoma" pitchFamily="34" charset="0"/>
                </a:rPr>
                <a:t>continue eating untreated raw oysters</a:t>
              </a:r>
              <a:endParaRPr lang="en-US" dirty="0">
                <a:latin typeface="Tahoma" pitchFamily="34" charset="0"/>
                <a:cs typeface="Tahoma" pitchFamily="34" charset="0"/>
              </a:endParaRPr>
            </a:p>
          </p:txBody>
        </p:sp>
        <p:cxnSp>
          <p:nvCxnSpPr>
            <p:cNvPr id="48" name="Straight Arrow Connector 47"/>
            <p:cNvCxnSpPr>
              <a:endCxn id="41" idx="1"/>
            </p:cNvCxnSpPr>
            <p:nvPr/>
          </p:nvCxnSpPr>
          <p:spPr>
            <a:xfrm flipV="1">
              <a:off x="3754582" y="5532535"/>
              <a:ext cx="801543" cy="4666"/>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579419" y="2891041"/>
            <a:ext cx="5113922" cy="369332"/>
            <a:chOff x="1579419" y="2891041"/>
            <a:chExt cx="5113922" cy="369332"/>
          </a:xfrm>
        </p:grpSpPr>
        <p:sp>
          <p:nvSpPr>
            <p:cNvPr id="40" name="TextBox 99"/>
            <p:cNvSpPr txBox="1"/>
            <p:nvPr/>
          </p:nvSpPr>
          <p:spPr>
            <a:xfrm>
              <a:off x="3163464" y="2891041"/>
              <a:ext cx="3529877" cy="369332"/>
            </a:xfrm>
            <a:prstGeom prst="rect">
              <a:avLst/>
            </a:prstGeom>
            <a:solidFill>
              <a:schemeClr val="tx2">
                <a:lumMod val="20000"/>
                <a:lumOff val="80000"/>
              </a:schemeClr>
            </a:solidFill>
            <a:ln>
              <a:solidFill>
                <a:schemeClr val="tx1"/>
              </a:solidFill>
            </a:ln>
          </p:spPr>
          <p:txBody>
            <a:bodyPr wrap="none">
              <a:spAutoFit/>
            </a:bodyPr>
            <a:lstStyle/>
            <a:p>
              <a:pPr algn="ctr"/>
              <a:r>
                <a:rPr lang="en-US" dirty="0" smtClean="0">
                  <a:latin typeface="Tahoma" pitchFamily="34" charset="0"/>
                  <a:cs typeface="Tahoma" pitchFamily="34" charset="0"/>
                </a:rPr>
                <a:t>Imputed – not directly measured</a:t>
              </a:r>
              <a:endParaRPr lang="en-US" dirty="0">
                <a:latin typeface="Tahoma" pitchFamily="34" charset="0"/>
                <a:cs typeface="Tahoma" pitchFamily="34" charset="0"/>
              </a:endParaRPr>
            </a:p>
          </p:txBody>
        </p:sp>
        <p:cxnSp>
          <p:nvCxnSpPr>
            <p:cNvPr id="49" name="Straight Arrow Connector 48"/>
            <p:cNvCxnSpPr>
              <a:endCxn id="40" idx="1"/>
            </p:cNvCxnSpPr>
            <p:nvPr/>
          </p:nvCxnSpPr>
          <p:spPr>
            <a:xfrm flipV="1">
              <a:off x="1579419" y="3075707"/>
              <a:ext cx="1584045" cy="9238"/>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472873" y="3579157"/>
            <a:ext cx="4313344" cy="1200329"/>
            <a:chOff x="3472873" y="3579157"/>
            <a:chExt cx="4313344" cy="1200329"/>
          </a:xfrm>
        </p:grpSpPr>
        <p:sp>
          <p:nvSpPr>
            <p:cNvPr id="23" name="TextBox 99"/>
            <p:cNvSpPr txBox="1"/>
            <p:nvPr/>
          </p:nvSpPr>
          <p:spPr>
            <a:xfrm>
              <a:off x="4553537" y="3579157"/>
              <a:ext cx="3232680" cy="1200329"/>
            </a:xfrm>
            <a:prstGeom prst="rect">
              <a:avLst/>
            </a:prstGeom>
            <a:solidFill>
              <a:schemeClr val="tx2">
                <a:lumMod val="20000"/>
                <a:lumOff val="80000"/>
              </a:schemeClr>
            </a:solidFill>
            <a:ln>
              <a:solidFill>
                <a:schemeClr val="tx1"/>
              </a:solidFill>
            </a:ln>
          </p:spPr>
          <p:txBody>
            <a:bodyPr wrap="none">
              <a:spAutoFit/>
            </a:bodyPr>
            <a:lstStyle/>
            <a:p>
              <a:r>
                <a:rPr lang="en-US" u="sng" dirty="0" smtClean="0">
                  <a:latin typeface="Tahoma" pitchFamily="34" charset="0"/>
                  <a:cs typeface="Tahoma" pitchFamily="34" charset="0"/>
                </a:rPr>
                <a:t>Intentions measured:</a:t>
              </a:r>
            </a:p>
            <a:p>
              <a:pPr>
                <a:buFont typeface="Arial" pitchFamily="34" charset="0"/>
                <a:buChar char="•"/>
              </a:pPr>
              <a:r>
                <a:rPr lang="en-US" dirty="0" smtClean="0">
                  <a:latin typeface="Tahoma" pitchFamily="34" charset="0"/>
                  <a:cs typeface="Tahoma" pitchFamily="34" charset="0"/>
                </a:rPr>
                <a:t> stop eating oysters</a:t>
              </a:r>
            </a:p>
            <a:p>
              <a:pPr>
                <a:buFont typeface="Arial" pitchFamily="34" charset="0"/>
                <a:buChar char="•"/>
              </a:pPr>
              <a:r>
                <a:rPr lang="en-US" dirty="0" smtClean="0">
                  <a:latin typeface="Tahoma" pitchFamily="34" charset="0"/>
                  <a:cs typeface="Tahoma" pitchFamily="34" charset="0"/>
                </a:rPr>
                <a:t> eat only PHP treated oysters</a:t>
              </a:r>
            </a:p>
            <a:p>
              <a:pPr>
                <a:buFont typeface="Arial" pitchFamily="34" charset="0"/>
                <a:buChar char="•"/>
              </a:pPr>
              <a:r>
                <a:rPr lang="en-US" dirty="0" smtClean="0">
                  <a:latin typeface="Tahoma" pitchFamily="34" charset="0"/>
                  <a:cs typeface="Tahoma" pitchFamily="34" charset="0"/>
                </a:rPr>
                <a:t> eat only cooked oysters</a:t>
              </a:r>
              <a:endParaRPr lang="en-US" dirty="0">
                <a:latin typeface="Tahoma" pitchFamily="34" charset="0"/>
                <a:cs typeface="Tahoma" pitchFamily="34" charset="0"/>
              </a:endParaRPr>
            </a:p>
          </p:txBody>
        </p:sp>
        <p:cxnSp>
          <p:nvCxnSpPr>
            <p:cNvPr id="30" name="Straight Arrow Connector 29"/>
            <p:cNvCxnSpPr>
              <a:endCxn id="23" idx="1"/>
            </p:cNvCxnSpPr>
            <p:nvPr/>
          </p:nvCxnSpPr>
          <p:spPr>
            <a:xfrm flipV="1">
              <a:off x="3472873" y="4179322"/>
              <a:ext cx="1080664" cy="3742"/>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Extensions and Future work</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Additional states to measure “national demand”</a:t>
            </a:r>
          </a:p>
          <a:p>
            <a:r>
              <a:rPr lang="en-US" dirty="0" smtClean="0"/>
              <a:t>Additional questions focused on PHP consumer demand </a:t>
            </a:r>
          </a:p>
          <a:p>
            <a:r>
              <a:rPr lang="en-US" dirty="0" smtClean="0"/>
              <a:t>PMT testing of brochure and video content and menu warnings (LA, TX, FL, CA)</a:t>
            </a:r>
          </a:p>
          <a:p>
            <a:r>
              <a:rPr lang="en-US" dirty="0" smtClean="0"/>
              <a:t>Experimental economic market and taste test to measure willingness to pay for PHP oysters. Current proposal to ISSC with University of Florida.</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3039" y="122206"/>
            <a:ext cx="8305800" cy="1143000"/>
          </a:xfrm>
          <a:solidFill>
            <a:schemeClr val="tx1"/>
          </a:solidFill>
        </p:spPr>
        <p:txBody>
          <a:bodyPr>
            <a:normAutofit fontScale="90000"/>
          </a:bodyPr>
          <a:lstStyle/>
          <a:p>
            <a:r>
              <a:rPr lang="en-US" dirty="0" smtClean="0">
                <a:solidFill>
                  <a:schemeClr val="bg1"/>
                </a:solidFill>
              </a:rPr>
              <a:t>   Questions, Suggestions, Comments..…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dirty="0" smtClean="0"/>
              <a:t>Florida Project Review (cont.)</a:t>
            </a:r>
            <a:endParaRPr lang="en-US"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US" dirty="0" smtClean="0"/>
              <a:t>Also measured change in oyster demand from providing consumers with a counter-information brochure (varied by source) to mitigate surplus losses.</a:t>
            </a:r>
          </a:p>
          <a:p>
            <a:pPr lvl="1">
              <a:lnSpc>
                <a:spcPct val="90000"/>
              </a:lnSpc>
            </a:pPr>
            <a:r>
              <a:rPr lang="en-US" dirty="0" smtClean="0"/>
              <a:t>Do consumers distrust information disseminated by a government source? Apparently so.</a:t>
            </a:r>
          </a:p>
          <a:p>
            <a:pPr lvl="1">
              <a:lnSpc>
                <a:spcPct val="90000"/>
              </a:lnSpc>
            </a:pPr>
            <a:r>
              <a:rPr lang="en-US" dirty="0" smtClean="0"/>
              <a:t>What about third party, </a:t>
            </a:r>
            <a:r>
              <a:rPr lang="en-US" dirty="0" err="1" smtClean="0"/>
              <a:t>ngo</a:t>
            </a:r>
            <a:r>
              <a:rPr lang="en-US" dirty="0" smtClean="0"/>
              <a:t> or </a:t>
            </a:r>
            <a:r>
              <a:rPr lang="en-US" dirty="0" err="1" smtClean="0"/>
              <a:t>nfp</a:t>
            </a:r>
            <a:r>
              <a:rPr lang="en-US" dirty="0" smtClean="0"/>
              <a:t> information?  Better received. </a:t>
            </a:r>
          </a:p>
          <a:p>
            <a:pPr>
              <a:lnSpc>
                <a:spcPct val="90000"/>
              </a:lnSpc>
            </a:pPr>
            <a:r>
              <a:rPr lang="en-US" dirty="0" smtClean="0"/>
              <a:t>The research also quantified the differences in risk perceptions contingent on oyster PHP alternatives and associated price points.</a:t>
            </a:r>
          </a:p>
          <a:p>
            <a:pPr>
              <a:lnSpc>
                <a:spcPct val="90000"/>
              </a:lnSpc>
            </a:pPr>
            <a:r>
              <a:rPr lang="en-US" dirty="0" smtClean="0"/>
              <a:t>Do consumers of raw versus cooked oysters behave differently? Yes.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Oyster demand was measured as a function of perceived risk and considered differences between raw and cooked oyster consumers </a:t>
            </a:r>
          </a:p>
          <a:p>
            <a:r>
              <a:rPr lang="en-US" dirty="0" smtClean="0"/>
              <a:t>Measured demand change following health scare news (a media reported death from raw oysters)</a:t>
            </a:r>
          </a:p>
          <a:p>
            <a:r>
              <a:rPr lang="en-US" dirty="0" smtClean="0"/>
              <a:t>Measured mitigating impacts of a counter-information brochure that was varied by source </a:t>
            </a:r>
          </a:p>
          <a:p>
            <a:r>
              <a:rPr lang="en-US" dirty="0" smtClean="0"/>
              <a:t>Measured impact of PHP treatment and price premium on consumer behavior</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Florida Pilot Study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Raw and cooked oyster consumers responded differently to the </a:t>
            </a:r>
            <a:r>
              <a:rPr lang="en-US" i="1" dirty="0" smtClean="0"/>
              <a:t>V. </a:t>
            </a:r>
            <a:r>
              <a:rPr lang="en-US" i="1" dirty="0" err="1" smtClean="0"/>
              <a:t>vulnificus</a:t>
            </a:r>
            <a:r>
              <a:rPr lang="en-US" dirty="0" smtClean="0"/>
              <a:t> health scare </a:t>
            </a:r>
          </a:p>
          <a:p>
            <a:pPr lvl="1"/>
            <a:r>
              <a:rPr lang="en-US" dirty="0" smtClean="0"/>
              <a:t>Cooked oyster consumers reduced demand for oysters </a:t>
            </a:r>
          </a:p>
          <a:p>
            <a:pPr lvl="2"/>
            <a:r>
              <a:rPr lang="en-US" dirty="0" smtClean="0"/>
              <a:t>Consumers exhibited </a:t>
            </a:r>
            <a:r>
              <a:rPr lang="en-US" dirty="0" smtClean="0"/>
              <a:t>risk aversion</a:t>
            </a:r>
          </a:p>
          <a:p>
            <a:pPr lvl="2"/>
            <a:r>
              <a:rPr lang="en-US" dirty="0" smtClean="0"/>
              <a:t>Incurred </a:t>
            </a:r>
            <a:r>
              <a:rPr lang="en-US" dirty="0" smtClean="0"/>
              <a:t>a $4.12 per-meal per-consumer surplus loss</a:t>
            </a:r>
          </a:p>
          <a:p>
            <a:pPr lvl="1"/>
            <a:r>
              <a:rPr lang="en-US" dirty="0" smtClean="0"/>
              <a:t>Raw oyster consumers did not change their behavior</a:t>
            </a:r>
          </a:p>
          <a:p>
            <a:pPr lvl="2"/>
            <a:r>
              <a:rPr lang="en-US" dirty="0" smtClean="0"/>
              <a:t>Exhibited optimistic bias or maladaptive coping behavior</a:t>
            </a:r>
          </a:p>
          <a:p>
            <a:pPr lvl="2"/>
            <a:r>
              <a:rPr lang="en-US" dirty="0" smtClean="0"/>
              <a:t>They were fully informed about consumption risks</a:t>
            </a:r>
          </a:p>
          <a:p>
            <a:pPr lvl="2">
              <a:buNone/>
            </a:pP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Florida Results (cont.)</a:t>
            </a:r>
            <a:endParaRPr lang="en-US" dirty="0"/>
          </a:p>
        </p:txBody>
      </p:sp>
      <p:sp>
        <p:nvSpPr>
          <p:cNvPr id="3" name="Content Placeholder 2"/>
          <p:cNvSpPr>
            <a:spLocks noGrp="1"/>
          </p:cNvSpPr>
          <p:nvPr>
            <p:ph idx="1"/>
          </p:nvPr>
        </p:nvSpPr>
        <p:spPr/>
        <p:txBody>
          <a:bodyPr>
            <a:normAutofit lnSpcReduction="10000"/>
          </a:bodyPr>
          <a:lstStyle/>
          <a:p>
            <a:r>
              <a:rPr lang="en-US" dirty="0" smtClean="0"/>
              <a:t>Counter-information brochure with no source or sourced to ISSC/FDA had no impact on demand</a:t>
            </a:r>
          </a:p>
          <a:p>
            <a:r>
              <a:rPr lang="en-US" dirty="0" smtClean="0"/>
              <a:t>Brochure sourced to a not-for-profit/non-governmental organization increased demand </a:t>
            </a:r>
          </a:p>
          <a:p>
            <a:pPr lvl="1"/>
            <a:r>
              <a:rPr lang="en-US" dirty="0" smtClean="0"/>
              <a:t>Reaffirmed the importance of consumer education information in oyster markets</a:t>
            </a:r>
          </a:p>
          <a:p>
            <a:pPr lvl="1"/>
            <a:r>
              <a:rPr lang="en-US" dirty="0" smtClean="0"/>
              <a:t>Established source credibility is an important component of educational treatment efficacy</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84"/>
            <a:ext cx="8229600" cy="1143000"/>
          </a:xfrm>
        </p:spPr>
        <p:txBody>
          <a:bodyPr/>
          <a:lstStyle/>
          <a:p>
            <a:r>
              <a:rPr lang="en-US" dirty="0" smtClean="0"/>
              <a:t>Main Florida Results (cont.)</a:t>
            </a:r>
            <a:endParaRPr lang="en-US" dirty="0"/>
          </a:p>
        </p:txBody>
      </p:sp>
      <p:sp>
        <p:nvSpPr>
          <p:cNvPr id="4" name="Content Placeholder 3"/>
          <p:cNvSpPr>
            <a:spLocks noGrp="1"/>
          </p:cNvSpPr>
          <p:nvPr>
            <p:ph idx="1"/>
          </p:nvPr>
        </p:nvSpPr>
        <p:spPr/>
        <p:txBody>
          <a:bodyPr>
            <a:normAutofit/>
          </a:bodyPr>
          <a:lstStyle/>
          <a:p>
            <a:r>
              <a:rPr lang="en-US" dirty="0" smtClean="0"/>
              <a:t>Consumers do not respond favorably to PHP-treated oysters…Why?</a:t>
            </a:r>
          </a:p>
          <a:p>
            <a:pPr lvl="1"/>
            <a:r>
              <a:rPr lang="en-US" dirty="0" smtClean="0"/>
              <a:t>Perhaps because they perceive a reduction in quality due to taste and texture changes from PHP </a:t>
            </a:r>
          </a:p>
          <a:p>
            <a:r>
              <a:rPr lang="en-US" dirty="0" smtClean="0"/>
              <a:t>Policy implications for mandated PHP</a:t>
            </a:r>
          </a:p>
          <a:p>
            <a:r>
              <a:rPr lang="en-US" dirty="0" smtClean="0"/>
              <a:t>PHP-treated oysters with an associated price premium had a significant demand reduction effect (reduced willingness to pay)</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4566</TotalTime>
  <Words>2129</Words>
  <Application>Microsoft Office PowerPoint</Application>
  <PresentationFormat>On-screen Show (4:3)</PresentationFormat>
  <Paragraphs>404</Paragraphs>
  <Slides>42</Slides>
  <Notes>28</Notes>
  <HiddenSlides>4</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Oyster Demand Adjustments to Alternative Consumer Education and Post Harvest Processes in Response to Vibrio vulnificus</vt:lpstr>
      <vt:lpstr>Research Presentation Outline</vt:lpstr>
      <vt:lpstr>Literature Background</vt:lpstr>
      <vt:lpstr>Florida Project Review</vt:lpstr>
      <vt:lpstr>Florida Project Review (cont.)</vt:lpstr>
      <vt:lpstr>Economic Model</vt:lpstr>
      <vt:lpstr>Main Florida Pilot Study Results</vt:lpstr>
      <vt:lpstr>Main Florida Results (cont.)</vt:lpstr>
      <vt:lpstr>Main Florida Results (cont.)</vt:lpstr>
      <vt:lpstr>Florida Pilot Study Concluding Remarks</vt:lpstr>
      <vt:lpstr>Current Research Overview and Update</vt:lpstr>
      <vt:lpstr>Project Status</vt:lpstr>
      <vt:lpstr>New Research Design I</vt:lpstr>
      <vt:lpstr>New Research Design II</vt:lpstr>
      <vt:lpstr>Willingness to Pay Scenario </vt:lpstr>
      <vt:lpstr>Questions:</vt:lpstr>
      <vt:lpstr>Slide 17</vt:lpstr>
      <vt:lpstr>Slide 18</vt:lpstr>
      <vt:lpstr>Slide 19</vt:lpstr>
      <vt:lpstr>Slide 20</vt:lpstr>
      <vt:lpstr>Slide 21</vt:lpstr>
      <vt:lpstr>Slide 22</vt:lpstr>
      <vt:lpstr>Video stimulus</vt:lpstr>
      <vt:lpstr>Generic PHP Treatments</vt:lpstr>
      <vt:lpstr>Economic Model</vt:lpstr>
      <vt:lpstr>Mitigating Impact of Counter Information?</vt:lpstr>
      <vt:lpstr>Demand after Death Article</vt:lpstr>
      <vt:lpstr>Survey Respondents (Current Oyster Consumers)</vt:lpstr>
      <vt:lpstr>Oyster Consumer Characteristics</vt:lpstr>
      <vt:lpstr>Consumer Characteristics (Cont.)</vt:lpstr>
      <vt:lpstr>WTP FDA PHP Law Vote:</vt:lpstr>
      <vt:lpstr>Preliminary Results Poisson Model with Random Effects</vt:lpstr>
      <vt:lpstr>Preliminary Results Continued…..</vt:lpstr>
      <vt:lpstr>Primary Results</vt:lpstr>
      <vt:lpstr>Primary Results</vt:lpstr>
      <vt:lpstr>Future Effort </vt:lpstr>
      <vt:lpstr>Protection Motivation Theory</vt:lpstr>
      <vt:lpstr>PMT – Experimental Design</vt:lpstr>
      <vt:lpstr>PMT – Experimental Design (cont.)</vt:lpstr>
      <vt:lpstr>PMT – Experimental Design</vt:lpstr>
      <vt:lpstr>Extensions and Future work</vt:lpstr>
      <vt:lpstr>   Questions, Suggestions, Comments..…</vt:lpstr>
    </vt:vector>
  </TitlesOfParts>
  <Company>Appalachian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Oyster Demand Adjustments to Alternative Consumer Education and Post Harvest Processes in Response to Vibrio vulnificus</dc:title>
  <dc:creator>Appstate User</dc:creator>
  <cp:lastModifiedBy>College of Business</cp:lastModifiedBy>
  <cp:revision>433</cp:revision>
  <dcterms:created xsi:type="dcterms:W3CDTF">2009-04-09T13:33:34Z</dcterms:created>
  <dcterms:modified xsi:type="dcterms:W3CDTF">2010-05-25T20:40:44Z</dcterms:modified>
</cp:coreProperties>
</file>