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sldIdLst>
    <p:sldId id="266" r:id="rId2"/>
    <p:sldId id="267" r:id="rId3"/>
    <p:sldId id="269" r:id="rId4"/>
    <p:sldId id="270" r:id="rId5"/>
    <p:sldId id="271" r:id="rId6"/>
    <p:sldId id="277" r:id="rId7"/>
    <p:sldId id="276" r:id="rId8"/>
    <p:sldId id="259" r:id="rId9"/>
    <p:sldId id="260" r:id="rId10"/>
    <p:sldId id="261" r:id="rId11"/>
    <p:sldId id="263" r:id="rId12"/>
    <p:sldId id="273" r:id="rId13"/>
    <p:sldId id="268" r:id="rId14"/>
    <p:sldId id="278" r:id="rId15"/>
    <p:sldId id="279" r:id="rId16"/>
    <p:sldId id="280" r:id="rId17"/>
    <p:sldId id="281" r:id="rId18"/>
    <p:sldId id="282"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33" autoAdjust="0"/>
  </p:normalViewPr>
  <p:slideViewPr>
    <p:cSldViewPr>
      <p:cViewPr varScale="1">
        <p:scale>
          <a:sx n="71" d="100"/>
          <a:sy n="71" d="100"/>
        </p:scale>
        <p:origin x="-10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BCC6BC9-05CC-4572-B4C1-F54F711FE9BC}" type="datetimeFigureOut">
              <a:rPr lang="en-US"/>
              <a:pPr>
                <a:defRPr/>
              </a:pPr>
              <a:t>5/27/2010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6B68F34-D604-47F9-9F87-ABC2A8C1134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D14B60-D863-4DA5-8FE3-1C6820C32739}"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581AB70D-19D9-4BB0-85F0-309B5E0D177D}" type="datetimeFigureOut">
              <a:rPr lang="en-US"/>
              <a:pPr>
                <a:defRPr/>
              </a:pPr>
              <a:t>5/27/2010</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07F89BE1-0EB3-40A7-9395-1E46C6C63B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5924641-EC7F-4C8C-88C0-A1DA0E10CA1C}" type="datetimeFigureOut">
              <a:rPr lang="en-US"/>
              <a:pPr>
                <a:defRPr/>
              </a:pPr>
              <a:t>5/27/2010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F5BAB30-BAE8-4637-B471-5564B5A82A3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E9A8063-12C6-4EEA-8854-7B739B0D90C7}" type="datetimeFigureOut">
              <a:rPr lang="en-US"/>
              <a:pPr>
                <a:defRPr/>
              </a:pPr>
              <a:t>5/27/2010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88EF7A0-3884-4CF5-AB44-E37F8845B99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8846C6E-119C-4578-9C57-AD5339F6D8CE}" type="datetimeFigureOut">
              <a:rPr lang="en-US"/>
              <a:pPr>
                <a:defRPr/>
              </a:pPr>
              <a:t>5/27/2010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BA8ED6D-93BE-4810-90CA-88F2D1CC20F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163A5A6-AEDE-4D5A-9875-C4DCF2D0579C}" type="datetimeFigureOut">
              <a:rPr lang="en-US"/>
              <a:pPr>
                <a:defRPr/>
              </a:pPr>
              <a:t>5/27/2010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80DDAA-3CA2-4AB1-AACE-67F5DE21031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4B885C6-DA94-4FFA-A689-6DE9DCE4B9B6}" type="datetimeFigureOut">
              <a:rPr lang="en-US"/>
              <a:pPr>
                <a:defRPr/>
              </a:pPr>
              <a:t>5/27/2010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22DDD8C-D6C0-4204-A395-D2741D43DA5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1DD802F1-9DB1-4DD2-A0C2-C03B9BF7524A}" type="datetimeFigureOut">
              <a:rPr lang="en-US"/>
              <a:pPr>
                <a:defRPr/>
              </a:pPr>
              <a:t>5/27/2010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03880755-5DAF-4242-8FBF-CC16493174A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05A3F250-8AB4-4BF7-9DFE-8C302BAD3A7E}" type="datetimeFigureOut">
              <a:rPr lang="en-US"/>
              <a:pPr>
                <a:defRPr/>
              </a:pPr>
              <a:t>5/27/2010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52EFDDC-73C7-406D-8773-19F78FB5EC6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B4C3D0E-67E3-4A5B-B2C3-CE11EC0EC247}" type="datetimeFigureOut">
              <a:rPr lang="en-US"/>
              <a:pPr>
                <a:defRPr/>
              </a:pPr>
              <a:t>5/27/2010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87DE631-9E05-4DD9-8542-6D0BBE4E53B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E0223F5-096C-442D-AE19-AE79076CF1DC}" type="datetimeFigureOut">
              <a:rPr lang="en-US"/>
              <a:pPr>
                <a:defRPr/>
              </a:pPr>
              <a:t>5/27/2010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5F46C41-D8D7-467A-B169-AC97B80A81C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D66979AE-31B0-49D2-80AB-4B3CDD897B60}" type="datetimeFigureOut">
              <a:rPr lang="en-US"/>
              <a:pPr>
                <a:defRPr/>
              </a:pPr>
              <a:t>5/27/2010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6326A40F-C298-4ECE-ADE2-FBDE9917DA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E3D7EE4C-AE45-411D-B2CE-FAFF6D608EC0}" type="datetimeFigureOut">
              <a:rPr lang="en-US"/>
              <a:pPr>
                <a:defRPr/>
              </a:pPr>
              <a:t>5/27/2010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EBCA1596-4F48-4DBB-ADBE-0A937B388681}"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19" r:id="rId1"/>
    <p:sldLayoutId id="2147483811" r:id="rId2"/>
    <p:sldLayoutId id="2147483820" r:id="rId3"/>
    <p:sldLayoutId id="2147483812" r:id="rId4"/>
    <p:sldLayoutId id="2147483813" r:id="rId5"/>
    <p:sldLayoutId id="2147483814" r:id="rId6"/>
    <p:sldLayoutId id="2147483815" r:id="rId7"/>
    <p:sldLayoutId id="2147483816" r:id="rId8"/>
    <p:sldLayoutId id="2147483821" r:id="rId9"/>
    <p:sldLayoutId id="2147483817" r:id="rId10"/>
    <p:sldLayoutId id="2147483818"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2057400"/>
          </a:xfrm>
        </p:spPr>
        <p:txBody>
          <a:bodyPr>
            <a:noAutofit/>
          </a:bodyPr>
          <a:lstStyle/>
          <a:p>
            <a:pPr algn="ctr" eaLnBrk="1" fontAlgn="auto" hangingPunct="1">
              <a:lnSpc>
                <a:spcPct val="150000"/>
              </a:lnSpc>
              <a:spcBef>
                <a:spcPts val="600"/>
              </a:spcBef>
              <a:spcAft>
                <a:spcPts val="600"/>
              </a:spcAft>
              <a:defRPr/>
            </a:pPr>
            <a:r>
              <a:rPr lang="en-US" sz="2800" b="1" dirty="0" smtClean="0">
                <a:solidFill>
                  <a:schemeClr val="accent2">
                    <a:lumMod val="75000"/>
                  </a:schemeClr>
                </a:solidFill>
                <a:ea typeface="Calibri"/>
                <a:cs typeface="Times New Roman"/>
              </a:rPr>
              <a:t>Crawfish Farmer Adoption of Best Management Practices and Participation in the Environmental Quality Incentives Program</a:t>
            </a:r>
            <a:r>
              <a:rPr lang="en-US" sz="2000" dirty="0" smtClean="0">
                <a:latin typeface="Times New Roman"/>
                <a:ea typeface="Calibri"/>
                <a:cs typeface="Times New Roman"/>
              </a:rPr>
              <a:t/>
            </a:r>
            <a:br>
              <a:rPr lang="en-US" sz="2000" dirty="0" smtClean="0">
                <a:latin typeface="Times New Roman"/>
                <a:ea typeface="Calibri"/>
                <a:cs typeface="Times New Roman"/>
              </a:rPr>
            </a:br>
            <a:endParaRPr lang="en-US" sz="2400" dirty="0"/>
          </a:p>
        </p:txBody>
      </p:sp>
      <p:sp>
        <p:nvSpPr>
          <p:cNvPr id="4" name="Title 1"/>
          <p:cNvSpPr txBox="1">
            <a:spLocks/>
          </p:cNvSpPr>
          <p:nvPr/>
        </p:nvSpPr>
        <p:spPr>
          <a:xfrm>
            <a:off x="609600" y="3352800"/>
            <a:ext cx="7467600" cy="2620963"/>
          </a:xfrm>
          <a:prstGeom prst="rect">
            <a:avLst/>
          </a:prstGeom>
        </p:spPr>
        <p:txBody>
          <a:bodyPr anchor="ctr"/>
          <a:lstStyle/>
          <a:p>
            <a:pPr indent="457200" algn="ctr" fontAlgn="auto">
              <a:lnSpc>
                <a:spcPct val="200000"/>
              </a:lnSpc>
              <a:spcBef>
                <a:spcPts val="0"/>
              </a:spcBef>
              <a:spcAft>
                <a:spcPts val="0"/>
              </a:spcAft>
              <a:defRPr/>
            </a:pPr>
            <a:r>
              <a:rPr lang="en-US" b="1" dirty="0" err="1">
                <a:solidFill>
                  <a:schemeClr val="accent2">
                    <a:lumMod val="50000"/>
                  </a:schemeClr>
                </a:solidFill>
                <a:latin typeface="+mn-lt"/>
                <a:ea typeface="+mj-ea"/>
                <a:cs typeface="Times New Roman"/>
              </a:rPr>
              <a:t>Narayan</a:t>
            </a:r>
            <a:r>
              <a:rPr lang="en-US" b="1" dirty="0">
                <a:solidFill>
                  <a:schemeClr val="accent2">
                    <a:lumMod val="50000"/>
                  </a:schemeClr>
                </a:solidFill>
                <a:latin typeface="+mn-lt"/>
                <a:ea typeface="+mj-ea"/>
                <a:cs typeface="Times New Roman"/>
              </a:rPr>
              <a:t> P. </a:t>
            </a:r>
            <a:r>
              <a:rPr lang="en-US" b="1" dirty="0" err="1">
                <a:solidFill>
                  <a:schemeClr val="accent2">
                    <a:lumMod val="50000"/>
                  </a:schemeClr>
                </a:solidFill>
                <a:latin typeface="+mn-lt"/>
                <a:ea typeface="+mj-ea"/>
                <a:cs typeface="Times New Roman"/>
              </a:rPr>
              <a:t>Nyaupane</a:t>
            </a:r>
            <a:r>
              <a:rPr lang="en-US" b="1" dirty="0">
                <a:solidFill>
                  <a:schemeClr val="accent2">
                    <a:lumMod val="50000"/>
                  </a:schemeClr>
                </a:solidFill>
                <a:latin typeface="+mn-lt"/>
                <a:ea typeface="+mj-ea"/>
                <a:cs typeface="Times New Roman"/>
              </a:rPr>
              <a:t> and Jeffrey M. Gillespie</a:t>
            </a:r>
          </a:p>
          <a:p>
            <a:pPr indent="457200" algn="ctr" fontAlgn="auto">
              <a:lnSpc>
                <a:spcPct val="150000"/>
              </a:lnSpc>
              <a:spcBef>
                <a:spcPts val="0"/>
              </a:spcBef>
              <a:spcAft>
                <a:spcPts val="0"/>
              </a:spcAft>
              <a:defRPr/>
            </a:pPr>
            <a:r>
              <a:rPr lang="en-US" b="1" dirty="0">
                <a:solidFill>
                  <a:schemeClr val="accent2">
                    <a:lumMod val="50000"/>
                  </a:schemeClr>
                </a:solidFill>
                <a:latin typeface="+mn-lt"/>
                <a:ea typeface="+mj-ea"/>
                <a:cs typeface="Times New Roman"/>
              </a:rPr>
              <a:t>Agricultural Economics and Agribusiness</a:t>
            </a:r>
          </a:p>
          <a:p>
            <a:pPr indent="457200" algn="ctr" fontAlgn="auto">
              <a:lnSpc>
                <a:spcPct val="150000"/>
              </a:lnSpc>
              <a:spcBef>
                <a:spcPts val="0"/>
              </a:spcBef>
              <a:spcAft>
                <a:spcPts val="0"/>
              </a:spcAft>
              <a:defRPr/>
            </a:pPr>
            <a:r>
              <a:rPr lang="en-US" b="1" dirty="0">
                <a:solidFill>
                  <a:schemeClr val="accent2">
                    <a:lumMod val="50000"/>
                  </a:schemeClr>
                </a:solidFill>
                <a:latin typeface="+mn-lt"/>
                <a:ea typeface="+mj-ea"/>
                <a:cs typeface="Times New Roman"/>
              </a:rPr>
              <a:t>Louisiana State University Agricultural Center</a:t>
            </a:r>
          </a:p>
          <a:p>
            <a:pPr indent="457200" algn="ctr" fontAlgn="auto">
              <a:lnSpc>
                <a:spcPct val="150000"/>
              </a:lnSpc>
              <a:spcBef>
                <a:spcPts val="0"/>
              </a:spcBef>
              <a:spcAft>
                <a:spcPts val="0"/>
              </a:spcAft>
              <a:defRPr/>
            </a:pPr>
            <a:r>
              <a:rPr lang="en-US" b="1" dirty="0">
                <a:solidFill>
                  <a:schemeClr val="accent2">
                    <a:lumMod val="50000"/>
                  </a:schemeClr>
                </a:solidFill>
                <a:latin typeface="+mn-lt"/>
                <a:ea typeface="+mj-ea"/>
                <a:cs typeface="Times New Roman"/>
              </a:rPr>
              <a:t>CNREP Conference, May 28, 2010, New Orleans, LA</a:t>
            </a:r>
            <a:endParaRPr lang="en-US" dirty="0">
              <a:solidFill>
                <a:schemeClr val="accent2">
                  <a:lumMod val="50000"/>
                </a:schemeClr>
              </a:solidFill>
              <a:latin typeface="+mn-lt"/>
              <a:ea typeface="+mj-ea"/>
              <a:cs typeface="+mj-cs"/>
            </a:endParaRPr>
          </a:p>
        </p:txBody>
      </p:sp>
      <p:pic>
        <p:nvPicPr>
          <p:cNvPr id="5124" name="Picture 2" descr="LSU AgCenter"/>
          <p:cNvPicPr>
            <a:picLocks noChangeAspect="1" noChangeArrowheads="1"/>
          </p:cNvPicPr>
          <p:nvPr/>
        </p:nvPicPr>
        <p:blipFill>
          <a:blip r:embed="rId2" cstate="print"/>
          <a:srcRect/>
          <a:stretch>
            <a:fillRect/>
          </a:stretch>
        </p:blipFill>
        <p:spPr bwMode="auto">
          <a:xfrm>
            <a:off x="35280600" y="609600"/>
            <a:ext cx="2198688"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81000" y="1577975"/>
          <a:ext cx="8381997" cy="5127572"/>
        </p:xfrm>
        <a:graphic>
          <a:graphicData uri="http://schemas.openxmlformats.org/drawingml/2006/table">
            <a:tbl>
              <a:tblPr/>
              <a:tblGrid>
                <a:gridCol w="2895598"/>
                <a:gridCol w="1307344"/>
                <a:gridCol w="2959856"/>
                <a:gridCol w="1219199"/>
              </a:tblGrid>
              <a:tr h="369893">
                <a:tc>
                  <a:txBody>
                    <a:bodyPr/>
                    <a:lstStyle/>
                    <a:p>
                      <a:r>
                        <a:rPr lang="en-US" sz="1800" b="1" dirty="0" smtClean="0">
                          <a:solidFill>
                            <a:schemeClr val="accent2">
                              <a:lumMod val="50000"/>
                            </a:schemeClr>
                          </a:solidFill>
                          <a:latin typeface="Times New Roman"/>
                          <a:cs typeface="Times New Roman"/>
                        </a:rPr>
                        <a:t>Variable</a:t>
                      </a:r>
                      <a:endParaRPr lang="en-US" sz="1600" dirty="0" smtClean="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solidFill>
                            <a:schemeClr val="accent2">
                              <a:lumMod val="50000"/>
                            </a:schemeClr>
                          </a:solidFill>
                          <a:latin typeface="Times New Roman"/>
                          <a:ea typeface="Calibri"/>
                          <a:cs typeface="Times New Roman"/>
                        </a:rPr>
                        <a:t>Coefficient</a:t>
                      </a:r>
                      <a:endParaRPr lang="en-US" sz="1600" b="1"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solidFill>
                            <a:schemeClr val="accent2">
                              <a:lumMod val="50000"/>
                            </a:schemeClr>
                          </a:solidFill>
                          <a:latin typeface="Times New Roman"/>
                          <a:ea typeface="Calibri"/>
                          <a:cs typeface="Times New Roman"/>
                        </a:rPr>
                        <a:t>Variable</a:t>
                      </a:r>
                      <a:endParaRPr lang="en-US" sz="1600" b="1"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solidFill>
                            <a:schemeClr val="accent2">
                              <a:lumMod val="50000"/>
                            </a:schemeClr>
                          </a:solidFill>
                          <a:latin typeface="Times New Roman"/>
                          <a:ea typeface="Calibri"/>
                          <a:cs typeface="Times New Roman"/>
                        </a:rPr>
                        <a:t>Coefficient</a:t>
                      </a:r>
                      <a:endParaRPr lang="en-US" sz="1600" b="1"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365">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Conservation </a:t>
                      </a:r>
                      <a:r>
                        <a:rPr lang="en-US" sz="1600" b="0" dirty="0" smtClean="0">
                          <a:solidFill>
                            <a:schemeClr val="accent2">
                              <a:lumMod val="50000"/>
                            </a:schemeClr>
                          </a:solidFill>
                          <a:latin typeface="Times New Roman"/>
                          <a:ea typeface="Calibri"/>
                          <a:cs typeface="Times New Roman"/>
                        </a:rPr>
                        <a:t>Cover </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      1.5482***</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Irrigation System with </a:t>
                      </a:r>
                      <a:r>
                        <a:rPr lang="en-US" sz="1600" b="0" dirty="0" err="1" smtClean="0">
                          <a:solidFill>
                            <a:schemeClr val="accent2">
                              <a:lumMod val="50000"/>
                            </a:schemeClr>
                          </a:solidFill>
                          <a:latin typeface="Times New Roman"/>
                          <a:ea typeface="Calibri"/>
                          <a:cs typeface="Times New Roman"/>
                        </a:rPr>
                        <a:t>Tailwater</a:t>
                      </a:r>
                      <a:r>
                        <a:rPr lang="en-US" sz="1600" b="0" dirty="0" smtClean="0">
                          <a:solidFill>
                            <a:schemeClr val="accent2">
                              <a:lumMod val="50000"/>
                            </a:schemeClr>
                          </a:solidFill>
                          <a:latin typeface="Times New Roman"/>
                          <a:ea typeface="Calibri"/>
                          <a:cs typeface="Times New Roman"/>
                        </a:rPr>
                        <a:t> Recovery</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0.8899**</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106">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Critical </a:t>
                      </a:r>
                      <a:r>
                        <a:rPr lang="en-US" sz="1600" b="0" dirty="0" smtClean="0">
                          <a:solidFill>
                            <a:schemeClr val="accent2">
                              <a:lumMod val="50000"/>
                            </a:schemeClr>
                          </a:solidFill>
                          <a:latin typeface="Times New Roman"/>
                          <a:ea typeface="Calibri"/>
                          <a:cs typeface="Times New Roman"/>
                        </a:rPr>
                        <a:t>Area </a:t>
                      </a:r>
                      <a:r>
                        <a:rPr lang="en-US" sz="1600" b="0" dirty="0">
                          <a:solidFill>
                            <a:schemeClr val="accent2">
                              <a:lumMod val="50000"/>
                            </a:schemeClr>
                          </a:solidFill>
                          <a:latin typeface="Times New Roman"/>
                          <a:ea typeface="Calibri"/>
                          <a:cs typeface="Times New Roman"/>
                        </a:rPr>
                        <a:t>Planting</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a:t>
                      </a:r>
                      <a:r>
                        <a:rPr lang="en-US" sz="1600" b="0" dirty="0" smtClean="0">
                          <a:solidFill>
                            <a:schemeClr val="accent2">
                              <a:lumMod val="50000"/>
                            </a:schemeClr>
                          </a:solidFill>
                          <a:latin typeface="Times New Roman"/>
                          <a:ea typeface="Calibri"/>
                          <a:cs typeface="Times New Roman"/>
                        </a:rPr>
                        <a:t>0.4220</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Irrigation Water </a:t>
                      </a:r>
                      <a:r>
                        <a:rPr lang="en-US" sz="1600" b="0" smtClean="0">
                          <a:solidFill>
                            <a:schemeClr val="accent2">
                              <a:lumMod val="50000"/>
                            </a:schemeClr>
                          </a:solidFill>
                          <a:latin typeface="Times New Roman"/>
                          <a:ea typeface="Calibri"/>
                          <a:cs typeface="Times New Roman"/>
                        </a:rPr>
                        <a:t>Conveyance Pipe</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0.3996</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1909">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Field Border </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0.0183</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Nutrient </a:t>
                      </a:r>
                      <a:r>
                        <a:rPr lang="en-US" sz="1600" b="0" dirty="0" smtClean="0">
                          <a:solidFill>
                            <a:schemeClr val="accent2">
                              <a:lumMod val="50000"/>
                            </a:schemeClr>
                          </a:solidFill>
                          <a:latin typeface="Times New Roman"/>
                          <a:ea typeface="Calibri"/>
                          <a:cs typeface="Times New Roman"/>
                        </a:rPr>
                        <a:t>Management</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0.3153</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871">
                <a:tc>
                  <a:txBody>
                    <a:bodyPr/>
                    <a:lstStyle/>
                    <a:p>
                      <a:pPr marL="0" marR="0">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Grade</a:t>
                      </a:r>
                      <a:r>
                        <a:rPr lang="en-US" sz="1600" b="0" baseline="0" dirty="0" smtClean="0">
                          <a:solidFill>
                            <a:schemeClr val="accent2">
                              <a:lumMod val="50000"/>
                            </a:schemeClr>
                          </a:solidFill>
                          <a:latin typeface="Times New Roman"/>
                          <a:ea typeface="Calibri"/>
                          <a:cs typeface="Times New Roman"/>
                        </a:rPr>
                        <a:t> </a:t>
                      </a:r>
                      <a:r>
                        <a:rPr lang="en-US" sz="1600" b="0" baseline="0" dirty="0" err="1" smtClean="0">
                          <a:solidFill>
                            <a:schemeClr val="accent2">
                              <a:lumMod val="50000"/>
                            </a:schemeClr>
                          </a:solidFill>
                          <a:latin typeface="Times New Roman"/>
                          <a:ea typeface="Calibri"/>
                          <a:cs typeface="Times New Roman"/>
                        </a:rPr>
                        <a:t>Stablization</a:t>
                      </a:r>
                      <a:r>
                        <a:rPr lang="en-US" sz="1600" b="0" baseline="0" dirty="0" smtClean="0">
                          <a:solidFill>
                            <a:schemeClr val="accent2">
                              <a:lumMod val="50000"/>
                            </a:schemeClr>
                          </a:solidFill>
                          <a:latin typeface="Times New Roman"/>
                          <a:ea typeface="Calibri"/>
                          <a:cs typeface="Times New Roman"/>
                        </a:rPr>
                        <a:t> Structure</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a:t>
                      </a:r>
                      <a:r>
                        <a:rPr lang="en-US" sz="1600" b="0" dirty="0" smtClean="0">
                          <a:solidFill>
                            <a:schemeClr val="accent2">
                              <a:lumMod val="50000"/>
                            </a:schemeClr>
                          </a:solidFill>
                          <a:latin typeface="Times New Roman"/>
                          <a:ea typeface="Calibri"/>
                          <a:cs typeface="Times New Roman"/>
                        </a:rPr>
                        <a:t>0.2424</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Pumping </a:t>
                      </a:r>
                      <a:r>
                        <a:rPr lang="en-US" sz="1600" b="0" dirty="0">
                          <a:solidFill>
                            <a:schemeClr val="accent2">
                              <a:lumMod val="50000"/>
                            </a:schemeClr>
                          </a:solidFill>
                          <a:latin typeface="Times New Roman"/>
                          <a:ea typeface="Calibri"/>
                          <a:cs typeface="Times New Roman"/>
                        </a:rPr>
                        <a:t>Plant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1.0320**</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871">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Filter </a:t>
                      </a:r>
                      <a:r>
                        <a:rPr lang="en-US" sz="1600" b="0" dirty="0" smtClean="0">
                          <a:solidFill>
                            <a:schemeClr val="accent2">
                              <a:lumMod val="50000"/>
                            </a:schemeClr>
                          </a:solidFill>
                          <a:latin typeface="Times New Roman"/>
                          <a:ea typeface="Calibri"/>
                          <a:cs typeface="Times New Roman"/>
                        </a:rPr>
                        <a:t>Strips</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   </a:t>
                      </a:r>
                      <a:r>
                        <a:rPr lang="en-US" sz="1600" b="0" baseline="0" dirty="0" smtClean="0">
                          <a:solidFill>
                            <a:schemeClr val="accent2">
                              <a:lumMod val="50000"/>
                            </a:schemeClr>
                          </a:solidFill>
                          <a:latin typeface="Times New Roman"/>
                          <a:ea typeface="Calibri"/>
                          <a:cs typeface="Times New Roman"/>
                        </a:rPr>
                        <a:t>  </a:t>
                      </a:r>
                      <a:r>
                        <a:rPr lang="en-US" sz="1600" b="0" dirty="0" smtClean="0">
                          <a:solidFill>
                            <a:schemeClr val="accent2">
                              <a:lumMod val="50000"/>
                            </a:schemeClr>
                          </a:solidFill>
                          <a:latin typeface="Times New Roman"/>
                          <a:ea typeface="Calibri"/>
                          <a:cs typeface="Times New Roman"/>
                        </a:rPr>
                        <a:t>-1.2780**</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Own </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0.2379</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207">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Grassed </a:t>
                      </a:r>
                      <a:r>
                        <a:rPr lang="en-US" sz="1600" b="0" dirty="0" smtClean="0">
                          <a:solidFill>
                            <a:schemeClr val="accent2">
                              <a:lumMod val="50000"/>
                            </a:schemeClr>
                          </a:solidFill>
                          <a:latin typeface="Times New Roman"/>
                          <a:ea typeface="Calibri"/>
                          <a:cs typeface="Times New Roman"/>
                        </a:rPr>
                        <a:t>Waterways</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 0.1499</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Double-crop and Rotation</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0.7809*</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871">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Irrigation </a:t>
                      </a:r>
                      <a:r>
                        <a:rPr lang="en-US" sz="1600" b="0" dirty="0" smtClean="0">
                          <a:solidFill>
                            <a:schemeClr val="accent2">
                              <a:lumMod val="50000"/>
                            </a:schemeClr>
                          </a:solidFill>
                          <a:latin typeface="Times New Roman"/>
                          <a:ea typeface="Calibri"/>
                          <a:cs typeface="Times New Roman"/>
                        </a:rPr>
                        <a:t>Water Management</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 0.1237</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College </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0.1793</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871">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Irrigation Land </a:t>
                      </a:r>
                      <a:r>
                        <a:rPr lang="en-US" sz="1600" b="0" dirty="0" smtClean="0">
                          <a:solidFill>
                            <a:schemeClr val="accent2">
                              <a:lumMod val="50000"/>
                            </a:schemeClr>
                          </a:solidFill>
                          <a:latin typeface="Times New Roman"/>
                          <a:ea typeface="Calibri"/>
                          <a:cs typeface="Times New Roman"/>
                        </a:rPr>
                        <a:t>Leveling</a:t>
                      </a:r>
                      <a:endParaRPr lang="en-US" sz="1600" b="0" dirty="0">
                        <a:solidFill>
                          <a:schemeClr val="accent2">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  0.0474</a:t>
                      </a:r>
                      <a:endParaRPr lang="en-US" sz="1600" b="0" dirty="0">
                        <a:solidFill>
                          <a:schemeClr val="accent2">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EQIP</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-0.6369*</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304">
                <a:tc>
                  <a:txBody>
                    <a:bodyPr/>
                    <a:lstStyle/>
                    <a:p>
                      <a:pPr marL="0" marR="0">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Observations</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smtClean="0">
                          <a:solidFill>
                            <a:schemeClr val="accent2">
                              <a:lumMod val="50000"/>
                            </a:schemeClr>
                          </a:solidFill>
                          <a:latin typeface="Times New Roman"/>
                          <a:ea typeface="Calibri"/>
                          <a:cs typeface="Times New Roman"/>
                        </a:rPr>
                        <a:t> 64</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304">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Pseudo </a:t>
                      </a:r>
                      <a:r>
                        <a:rPr lang="en-US" sz="1600" b="0" dirty="0" smtClean="0">
                          <a:solidFill>
                            <a:schemeClr val="accent2">
                              <a:lumMod val="50000"/>
                            </a:schemeClr>
                          </a:solidFill>
                          <a:latin typeface="Times New Roman"/>
                          <a:ea typeface="Calibri"/>
                          <a:cs typeface="Times New Roman"/>
                        </a:rPr>
                        <a:t>R-square</a:t>
                      </a: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0.1975</a:t>
                      </a: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b="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itle 1"/>
          <p:cNvSpPr txBox="1">
            <a:spLocks/>
          </p:cNvSpPr>
          <p:nvPr/>
        </p:nvSpPr>
        <p:spPr>
          <a:xfrm>
            <a:off x="457200" y="990600"/>
            <a:ext cx="8686800" cy="533400"/>
          </a:xfrm>
          <a:prstGeom prst="rect">
            <a:avLst/>
          </a:prstGeom>
        </p:spPr>
        <p:txBody>
          <a:bodyPr lIns="0" rIns="0" bIns="0" anchor="b"/>
          <a:lstStyle/>
          <a:p>
            <a:pPr fontAlgn="auto">
              <a:lnSpc>
                <a:spcPct val="115000"/>
              </a:lnSpc>
              <a:spcBef>
                <a:spcPts val="0"/>
              </a:spcBef>
              <a:spcAft>
                <a:spcPts val="0"/>
              </a:spcAft>
              <a:defRPr/>
            </a:pPr>
            <a:r>
              <a:rPr lang="en-US" sz="2400" b="1" dirty="0">
                <a:solidFill>
                  <a:schemeClr val="accent2">
                    <a:lumMod val="75000"/>
                  </a:schemeClr>
                </a:solidFill>
                <a:latin typeface="+mj-lt"/>
                <a:cs typeface="Times New Roman" pitchFamily="18" charset="0"/>
              </a:rPr>
              <a:t>Economic Impacts from BMP Adoption (Ordered </a:t>
            </a:r>
            <a:r>
              <a:rPr lang="en-US" sz="2400" b="1" dirty="0" err="1">
                <a:solidFill>
                  <a:schemeClr val="accent2">
                    <a:lumMod val="75000"/>
                  </a:schemeClr>
                </a:solidFill>
                <a:latin typeface="+mj-lt"/>
                <a:cs typeface="Times New Roman" pitchFamily="18" charset="0"/>
              </a:rPr>
              <a:t>Probit</a:t>
            </a:r>
            <a:r>
              <a:rPr lang="en-US" sz="2400" b="1" dirty="0">
                <a:solidFill>
                  <a:schemeClr val="accent2">
                    <a:lumMod val="75000"/>
                  </a:schemeClr>
                </a:solidFill>
                <a:latin typeface="+mj-lt"/>
                <a:cs typeface="Times New Roman" pitchFamily="18" charset="0"/>
              </a:rPr>
              <a:t> </a:t>
            </a:r>
            <a:r>
              <a:rPr lang="en-US" sz="2400" b="1" dirty="0">
                <a:solidFill>
                  <a:schemeClr val="accent2">
                    <a:lumMod val="75000"/>
                  </a:schemeClr>
                </a:solidFill>
                <a:latin typeface="+mj-lt"/>
                <a:cs typeface="Times New Roman" pitchFamily="18" charset="0"/>
              </a:rPr>
              <a:t>Runs)</a:t>
            </a:r>
          </a:p>
          <a:p>
            <a:pPr fontAlgn="auto">
              <a:lnSpc>
                <a:spcPct val="115000"/>
              </a:lnSpc>
              <a:spcBef>
                <a:spcPts val="0"/>
              </a:spcBef>
              <a:spcAft>
                <a:spcPts val="0"/>
              </a:spcAft>
              <a:defRPr/>
            </a:pPr>
            <a:r>
              <a:rPr lang="en-US" sz="1400" b="1" dirty="0">
                <a:solidFill>
                  <a:schemeClr val="accent2">
                    <a:lumMod val="75000"/>
                  </a:schemeClr>
                </a:solidFill>
                <a:latin typeface="+mj-lt"/>
                <a:ea typeface="Calibri"/>
                <a:cs typeface="Times New Roman"/>
              </a:rPr>
              <a:t>Considering the combination of BMPs adopted, how has this combination impacted your farm profit? </a:t>
            </a:r>
            <a:r>
              <a:rPr lang="en-US" sz="1400" b="1" dirty="0" smtClean="0">
                <a:solidFill>
                  <a:schemeClr val="accent2">
                    <a:lumMod val="75000"/>
                  </a:schemeClr>
                </a:solidFill>
                <a:latin typeface="+mj-lt"/>
                <a:ea typeface="Calibri"/>
                <a:cs typeface="Times New Roman"/>
              </a:rPr>
              <a:t>(4 </a:t>
            </a:r>
            <a:r>
              <a:rPr lang="en-US" sz="1400" b="1" dirty="0">
                <a:solidFill>
                  <a:schemeClr val="accent2">
                    <a:lumMod val="75000"/>
                  </a:schemeClr>
                </a:solidFill>
                <a:latin typeface="+mj-lt"/>
                <a:ea typeface="Calibri"/>
                <a:cs typeface="Times New Roman"/>
              </a:rPr>
              <a:t>categories)</a:t>
            </a:r>
            <a:endParaRPr lang="en-US" sz="1400" b="1" dirty="0">
              <a:solidFill>
                <a:schemeClr val="accent2">
                  <a:lumMod val="75000"/>
                </a:schemeClr>
              </a:solidFill>
              <a:latin typeface="+mj-lt"/>
              <a:ea typeface="Calibri"/>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76800"/>
          </a:xfrm>
        </p:spPr>
        <p:txBody>
          <a:bodyPr>
            <a:noAutofit/>
          </a:bodyPr>
          <a:lstStyle/>
          <a:p>
            <a:pPr marL="274320" indent="-274320" eaLnBrk="1" fontAlgn="auto" hangingPunct="1">
              <a:spcBef>
                <a:spcPts val="600"/>
              </a:spcBef>
              <a:spcAft>
                <a:spcPts val="600"/>
              </a:spcAft>
              <a:buClr>
                <a:schemeClr val="accent3"/>
              </a:buClr>
              <a:buFont typeface="Wingdings" pitchFamily="2" charset="2"/>
              <a:buChar char="Ø"/>
              <a:defRPr/>
            </a:pPr>
            <a:r>
              <a:rPr lang="en-US" sz="2400" dirty="0" smtClean="0">
                <a:solidFill>
                  <a:schemeClr val="accent2">
                    <a:lumMod val="50000"/>
                  </a:schemeClr>
                </a:solidFill>
                <a:latin typeface="Times New Roman" pitchFamily="18" charset="0"/>
                <a:cs typeface="Times New Roman" pitchFamily="18" charset="0"/>
              </a:rPr>
              <a:t>Farm size, double-cropping, and farmer age were positively associated with BMP adoption while percentage of farm income from crawfish was negatively associated. </a:t>
            </a:r>
          </a:p>
          <a:p>
            <a:pPr marL="274320" indent="-274320" eaLnBrk="1" fontAlgn="auto" hangingPunct="1">
              <a:spcBef>
                <a:spcPts val="600"/>
              </a:spcBef>
              <a:spcAft>
                <a:spcPts val="600"/>
              </a:spcAft>
              <a:buClr>
                <a:schemeClr val="accent3"/>
              </a:buClr>
              <a:buFont typeface="Wingdings" pitchFamily="2" charset="2"/>
              <a:buChar char="Ø"/>
              <a:defRPr/>
            </a:pPr>
            <a:r>
              <a:rPr lang="en-US" sz="2400" dirty="0" smtClean="0">
                <a:solidFill>
                  <a:schemeClr val="accent2">
                    <a:lumMod val="50000"/>
                  </a:schemeClr>
                </a:solidFill>
                <a:latin typeface="Times New Roman" pitchFamily="18" charset="0"/>
                <a:cs typeface="Times New Roman" pitchFamily="18" charset="0"/>
              </a:rPr>
              <a:t>As with other agricultural industries, crawfish farmers find some BMPs more useful than others.  The two major reasons for BMP adoption were producer perception of “increase in profit”, and expected increase in “long-run productivity”. </a:t>
            </a:r>
          </a:p>
          <a:p>
            <a:pPr marL="274320" indent="-274320" eaLnBrk="1" fontAlgn="auto" hangingPunct="1">
              <a:lnSpc>
                <a:spcPct val="110000"/>
              </a:lnSpc>
              <a:spcBef>
                <a:spcPts val="600"/>
              </a:spcBef>
              <a:spcAft>
                <a:spcPts val="600"/>
              </a:spcAft>
              <a:buClr>
                <a:schemeClr val="accent3"/>
              </a:buClr>
              <a:buFont typeface="Wingdings" pitchFamily="2" charset="2"/>
              <a:buChar char="Ø"/>
              <a:defRPr/>
            </a:pPr>
            <a:r>
              <a:rPr lang="en-US" sz="2400" dirty="0" smtClean="0">
                <a:solidFill>
                  <a:schemeClr val="accent2">
                    <a:lumMod val="50000"/>
                  </a:schemeClr>
                </a:solidFill>
                <a:latin typeface="Times New Roman" pitchFamily="18" charset="0"/>
                <a:cs typeface="Times New Roman" pitchFamily="18" charset="0"/>
              </a:rPr>
              <a:t>Most of the producers receiving EQIP cost-shares received them for irrigation land leveling, grade stabilization structure, irrigation water management, and irrigation water conveyance via pipelines. </a:t>
            </a:r>
            <a:endParaRPr lang="en-US" sz="2400" dirty="0">
              <a:solidFill>
                <a:schemeClr val="accent2">
                  <a:lumMod val="50000"/>
                </a:schemeClr>
              </a:solidFill>
              <a:latin typeface="Times New Roman" pitchFamily="18" charset="0"/>
              <a:cs typeface="Times New Roman" pitchFamily="18" charset="0"/>
            </a:endParaRPr>
          </a:p>
        </p:txBody>
      </p:sp>
      <p:sp>
        <p:nvSpPr>
          <p:cNvPr id="5" name="Title 1"/>
          <p:cNvSpPr>
            <a:spLocks noGrp="1"/>
          </p:cNvSpPr>
          <p:nvPr>
            <p:ph type="title"/>
          </p:nvPr>
        </p:nvSpPr>
        <p:spPr>
          <a:xfrm>
            <a:off x="609600" y="1036638"/>
            <a:ext cx="8229600" cy="411162"/>
          </a:xfrm>
        </p:spPr>
        <p:txBody>
          <a:bodyPr>
            <a:noAutofit/>
          </a:bodyPr>
          <a:lstStyle/>
          <a:p>
            <a:pPr eaLnBrk="1" fontAlgn="auto" hangingPunct="1">
              <a:spcAft>
                <a:spcPts val="0"/>
              </a:spcAft>
              <a:defRPr/>
            </a:pPr>
            <a:r>
              <a:rPr lang="en-US" sz="3200" b="1" dirty="0" smtClean="0">
                <a:solidFill>
                  <a:schemeClr val="accent2">
                    <a:lumMod val="75000"/>
                  </a:schemeClr>
                </a:solidFill>
                <a:cs typeface="Times New Roman" pitchFamily="18" charset="0"/>
              </a:rPr>
              <a:t>Summary and Conclusions</a:t>
            </a:r>
            <a:endParaRPr lang="en-US" sz="3200" b="1" dirty="0">
              <a:solidFill>
                <a:schemeClr val="accent2">
                  <a:lumMod val="75000"/>
                </a:schemeClr>
              </a:solidFill>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800600"/>
          </a:xfrm>
        </p:spPr>
        <p:txBody>
          <a:bodyPr>
            <a:noAutofit/>
          </a:bodyPr>
          <a:lstStyle/>
          <a:p>
            <a:pPr marL="274320" indent="-274320" eaLnBrk="1" fontAlgn="auto" hangingPunct="1">
              <a:spcBef>
                <a:spcPts val="600"/>
              </a:spcBef>
              <a:spcAft>
                <a:spcPts val="600"/>
              </a:spcAft>
              <a:buClr>
                <a:schemeClr val="accent3"/>
              </a:buClr>
              <a:buFont typeface="Wingdings" pitchFamily="2" charset="2"/>
              <a:buChar char="Ø"/>
              <a:defRPr/>
            </a:pPr>
            <a:r>
              <a:rPr lang="en-US" sz="2400" dirty="0" smtClean="0">
                <a:solidFill>
                  <a:schemeClr val="accent2">
                    <a:lumMod val="50000"/>
                  </a:schemeClr>
                </a:solidFill>
                <a:latin typeface="Times New Roman" pitchFamily="18" charset="0"/>
                <a:cs typeface="Times New Roman" pitchFamily="18" charset="0"/>
              </a:rPr>
              <a:t>More educated farmers with double cropping or rotation systems of crawfish production were greater participants in the EQIP while those in the cash lease system were less likely to be EQIP participants. </a:t>
            </a:r>
          </a:p>
          <a:p>
            <a:pPr marL="274320" indent="-274320" eaLnBrk="1" fontAlgn="auto" hangingPunct="1">
              <a:spcBef>
                <a:spcPts val="600"/>
              </a:spcBef>
              <a:spcAft>
                <a:spcPts val="600"/>
              </a:spcAft>
              <a:buClr>
                <a:schemeClr val="accent3"/>
              </a:buClr>
              <a:buFont typeface="Wingdings" pitchFamily="2" charset="2"/>
              <a:buChar char="Ø"/>
              <a:defRPr/>
            </a:pPr>
            <a:r>
              <a:rPr lang="en-US" sz="2400" dirty="0" smtClean="0">
                <a:solidFill>
                  <a:schemeClr val="accent2">
                    <a:lumMod val="50000"/>
                  </a:schemeClr>
                </a:solidFill>
                <a:latin typeface="Times New Roman" pitchFamily="18" charset="0"/>
                <a:cs typeface="Times New Roman" pitchFamily="18" charset="0"/>
              </a:rPr>
              <a:t>Adoption of conservation </a:t>
            </a:r>
            <a:r>
              <a:rPr lang="en-US" sz="2400" dirty="0">
                <a:solidFill>
                  <a:schemeClr val="accent2">
                    <a:lumMod val="50000"/>
                  </a:schemeClr>
                </a:solidFill>
                <a:latin typeface="Times New Roman" pitchFamily="18" charset="0"/>
                <a:cs typeface="Times New Roman" pitchFamily="18" charset="0"/>
              </a:rPr>
              <a:t>c</a:t>
            </a:r>
            <a:r>
              <a:rPr lang="en-US" sz="2400" dirty="0" smtClean="0">
                <a:solidFill>
                  <a:schemeClr val="accent2">
                    <a:lumMod val="50000"/>
                  </a:schemeClr>
                </a:solidFill>
                <a:latin typeface="Times New Roman" pitchFamily="18" charset="0"/>
                <a:cs typeface="Times New Roman" pitchFamily="18" charset="0"/>
              </a:rPr>
              <a:t>over, an irrigation system with </a:t>
            </a:r>
            <a:r>
              <a:rPr lang="en-US" sz="2400" dirty="0" err="1" smtClean="0">
                <a:solidFill>
                  <a:schemeClr val="accent2">
                    <a:lumMod val="50000"/>
                  </a:schemeClr>
                </a:solidFill>
                <a:latin typeface="Times New Roman" pitchFamily="18" charset="0"/>
                <a:cs typeface="Times New Roman" pitchFamily="18" charset="0"/>
              </a:rPr>
              <a:t>tailwater</a:t>
            </a:r>
            <a:r>
              <a:rPr lang="en-US" sz="2400" dirty="0" smtClean="0">
                <a:solidFill>
                  <a:schemeClr val="accent2">
                    <a:lumMod val="50000"/>
                  </a:schemeClr>
                </a:solidFill>
                <a:latin typeface="Times New Roman" pitchFamily="18" charset="0"/>
                <a:cs typeface="Times New Roman" pitchFamily="18" charset="0"/>
              </a:rPr>
              <a:t> recovery, and a pumping plant were perceived by farmers to have increased their crawfish profit.</a:t>
            </a:r>
          </a:p>
          <a:p>
            <a:pPr marL="274320" indent="-274320" eaLnBrk="1" fontAlgn="auto" hangingPunct="1">
              <a:spcBef>
                <a:spcPts val="600"/>
              </a:spcBef>
              <a:spcAft>
                <a:spcPts val="600"/>
              </a:spcAft>
              <a:buClr>
                <a:schemeClr val="accent3"/>
              </a:buClr>
              <a:buFont typeface="Wingdings" pitchFamily="2" charset="2"/>
              <a:buChar char="Ø"/>
              <a:defRPr/>
            </a:pPr>
            <a:r>
              <a:rPr lang="en-US" sz="2400" dirty="0" smtClean="0">
                <a:solidFill>
                  <a:schemeClr val="accent2">
                    <a:lumMod val="50000"/>
                  </a:schemeClr>
                </a:solidFill>
                <a:latin typeface="Times New Roman" pitchFamily="18" charset="0"/>
                <a:cs typeface="Times New Roman" pitchFamily="18" charset="0"/>
              </a:rPr>
              <a:t>Results provide insights for designing educational programs to encourage BMP adoption, as well as to inform farmers about the EQIP.</a:t>
            </a:r>
          </a:p>
          <a:p>
            <a:pPr marL="274320" indent="-274320" eaLnBrk="1" fontAlgn="auto" hangingPunct="1">
              <a:spcBef>
                <a:spcPts val="600"/>
              </a:spcBef>
              <a:spcAft>
                <a:spcPts val="600"/>
              </a:spcAft>
              <a:buClr>
                <a:schemeClr val="accent3"/>
              </a:buClr>
              <a:buFont typeface="Wingdings" pitchFamily="2" charset="2"/>
              <a:buChar char="Ø"/>
              <a:defRPr/>
            </a:pPr>
            <a:endParaRPr lang="en-US" sz="2400" dirty="0" smtClean="0">
              <a:solidFill>
                <a:schemeClr val="accent2">
                  <a:lumMod val="50000"/>
                </a:schemeClr>
              </a:solidFill>
              <a:latin typeface="Times New Roman" pitchFamily="18" charset="0"/>
              <a:cs typeface="Times New Roman" pitchFamily="18" charset="0"/>
            </a:endParaRPr>
          </a:p>
          <a:p>
            <a:pPr marL="274320" indent="-274320" eaLnBrk="1" fontAlgn="auto" hangingPunct="1">
              <a:spcBef>
                <a:spcPts val="600"/>
              </a:spcBef>
              <a:spcAft>
                <a:spcPts val="600"/>
              </a:spcAft>
              <a:buClr>
                <a:schemeClr val="accent3"/>
              </a:buClr>
              <a:buFont typeface="Wingdings" pitchFamily="2" charset="2"/>
              <a:buChar char="Ø"/>
              <a:defRPr/>
            </a:pPr>
            <a:endParaRPr lang="en-US" sz="2400" dirty="0">
              <a:solidFill>
                <a:schemeClr val="accent2">
                  <a:lumMod val="50000"/>
                </a:schemeClr>
              </a:solidFill>
              <a:latin typeface="Times New Roman" pitchFamily="18" charset="0"/>
              <a:cs typeface="Times New Roman" pitchFamily="18" charset="0"/>
            </a:endParaRPr>
          </a:p>
        </p:txBody>
      </p:sp>
      <p:sp>
        <p:nvSpPr>
          <p:cNvPr id="4" name="Title 1"/>
          <p:cNvSpPr txBox="1">
            <a:spLocks/>
          </p:cNvSpPr>
          <p:nvPr/>
        </p:nvSpPr>
        <p:spPr>
          <a:xfrm>
            <a:off x="609600" y="1036638"/>
            <a:ext cx="8229600" cy="411162"/>
          </a:xfrm>
          <a:prstGeom prst="rect">
            <a:avLst/>
          </a:prstGeom>
        </p:spPr>
        <p:txBody>
          <a:bodyPr lIns="0" rIns="0" bIns="0" anchor="b"/>
          <a:lstStyle/>
          <a:p>
            <a:pPr fontAlgn="auto">
              <a:spcAft>
                <a:spcPts val="0"/>
              </a:spcAft>
              <a:defRPr/>
            </a:pPr>
            <a:r>
              <a:rPr lang="en-US" sz="3200" b="1" dirty="0">
                <a:solidFill>
                  <a:schemeClr val="accent2">
                    <a:lumMod val="75000"/>
                  </a:schemeClr>
                </a:solidFill>
                <a:latin typeface="+mj-lt"/>
                <a:ea typeface="+mj-ea"/>
                <a:cs typeface="Times New Roman" pitchFamily="18" charset="0"/>
              </a:rPr>
              <a:t>Summary and Conclusions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pPr algn="ctr" eaLnBrk="1" fontAlgn="auto" hangingPunct="1">
              <a:spcAft>
                <a:spcPts val="0"/>
              </a:spcAft>
              <a:defRPr/>
            </a:pPr>
            <a:r>
              <a:rPr lang="en-US" dirty="0" smtClean="0">
                <a:solidFill>
                  <a:schemeClr val="accent2">
                    <a:lumMod val="75000"/>
                  </a:schemeClr>
                </a:solidFill>
              </a:rPr>
              <a:t>THANK YOU</a:t>
            </a:r>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304800" y="609600"/>
          <a:ext cx="8610600" cy="6019796"/>
        </p:xfrm>
        <a:graphic>
          <a:graphicData uri="http://schemas.openxmlformats.org/drawingml/2006/table">
            <a:tbl>
              <a:tblPr/>
              <a:tblGrid>
                <a:gridCol w="1880383"/>
                <a:gridCol w="966294"/>
                <a:gridCol w="983696"/>
                <a:gridCol w="858567"/>
                <a:gridCol w="1108295"/>
                <a:gridCol w="1193549"/>
                <a:gridCol w="1619816"/>
              </a:tblGrid>
              <a:tr h="11300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chemeClr val="accent2">
                            <a:lumMod val="50000"/>
                          </a:schemeClr>
                        </a:solidFill>
                        <a:effectLst/>
                        <a:uLnTx/>
                        <a:uFillTx/>
                        <a:latin typeface="Times New Roman"/>
                        <a:ea typeface="+mn-ea"/>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chemeClr val="accent2">
                              <a:lumMod val="50000"/>
                            </a:schemeClr>
                          </a:solidFill>
                          <a:effectLst/>
                          <a:uLnTx/>
                          <a:uFillTx/>
                          <a:latin typeface="Times New Roman"/>
                          <a:ea typeface="+mn-ea"/>
                          <a:cs typeface="Times New Roman"/>
                        </a:rPr>
                        <a:t>BMPs</a:t>
                      </a:r>
                    </a:p>
                    <a:p>
                      <a:pPr marL="0" marR="0" algn="just">
                        <a:lnSpc>
                          <a:spcPct val="115000"/>
                        </a:lnSpc>
                        <a:spcBef>
                          <a:spcPts val="0"/>
                        </a:spcBef>
                        <a:spcAft>
                          <a:spcPts val="0"/>
                        </a:spcAft>
                      </a:pPr>
                      <a:endParaRPr lang="en-US" sz="1400" b="1" dirty="0">
                        <a:solidFill>
                          <a:schemeClr val="accent2">
                            <a:lumMod val="50000"/>
                          </a:schemeClr>
                        </a:solidFill>
                        <a:latin typeface="Times New Roman"/>
                        <a:ea typeface="Calibri"/>
                        <a:cs typeface="Times New Roman"/>
                      </a:endParaRPr>
                    </a:p>
                  </a:txBody>
                  <a:tcPr marL="53405" marR="5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b="1" dirty="0" smtClean="0">
                          <a:solidFill>
                            <a:schemeClr val="accent2">
                              <a:lumMod val="50000"/>
                            </a:schemeClr>
                          </a:solidFill>
                          <a:latin typeface="Times New Roman"/>
                          <a:ea typeface="Calibri"/>
                          <a:cs typeface="Times New Roman"/>
                        </a:rPr>
                        <a:t>Percent adopting</a:t>
                      </a:r>
                    </a:p>
                    <a:p>
                      <a:pPr marL="0" marR="0" algn="just">
                        <a:lnSpc>
                          <a:spcPct val="115000"/>
                        </a:lnSpc>
                        <a:spcBef>
                          <a:spcPts val="0"/>
                        </a:spcBef>
                        <a:spcAft>
                          <a:spcPts val="0"/>
                        </a:spcAft>
                      </a:pPr>
                      <a:endParaRPr lang="en-US" sz="1400" b="1" dirty="0">
                        <a:solidFill>
                          <a:schemeClr val="accent2">
                            <a:lumMod val="50000"/>
                          </a:schemeClr>
                        </a:solidFill>
                        <a:latin typeface="Times New Roman"/>
                        <a:ea typeface="Calibri"/>
                        <a:cs typeface="Times New Roman"/>
                      </a:endParaRPr>
                    </a:p>
                  </a:txBody>
                  <a:tcPr marL="53405" marR="5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It leads to increased profit</a:t>
                      </a:r>
                    </a:p>
                  </a:txBody>
                  <a:tcPr marL="53405" marR="5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solidFill>
                            <a:schemeClr val="accent2">
                              <a:lumMod val="50000"/>
                            </a:schemeClr>
                          </a:solidFill>
                          <a:latin typeface="Times New Roman"/>
                          <a:ea typeface="Calibri"/>
                          <a:cs typeface="Times New Roman"/>
                        </a:rPr>
                        <a:t>It’s good for the environment</a:t>
                      </a:r>
                    </a:p>
                  </a:txBody>
                  <a:tcPr marL="53405" marR="5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chemeClr val="accent2">
                              <a:lumMod val="50000"/>
                            </a:schemeClr>
                          </a:solidFill>
                          <a:latin typeface="Times New Roman"/>
                          <a:ea typeface="Calibri"/>
                          <a:cs typeface="Times New Roman"/>
                        </a:rPr>
                        <a:t>I have been encouraged/required to do so</a:t>
                      </a:r>
                    </a:p>
                  </a:txBody>
                  <a:tcPr marL="53405" marR="5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It’s good for long-run land productivity</a:t>
                      </a:r>
                    </a:p>
                  </a:txBody>
                  <a:tcPr marL="53405" marR="5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chemeClr val="accent2">
                              <a:lumMod val="50000"/>
                            </a:schemeClr>
                          </a:solidFill>
                          <a:latin typeface="Times New Roman"/>
                          <a:ea typeface="Calibri"/>
                          <a:cs typeface="Times New Roman"/>
                        </a:rPr>
                        <a:t>It was established by the landowner or another tenant</a:t>
                      </a:r>
                    </a:p>
                  </a:txBody>
                  <a:tcPr marL="53405" marR="5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312">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Conservation cover</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54</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37</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16</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3</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26</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596">
                <a:tc>
                  <a:txBody>
                    <a:bodyPr/>
                    <a:lstStyle/>
                    <a:p>
                      <a:pPr marL="0" marR="0">
                        <a:lnSpc>
                          <a:spcPct val="100000"/>
                        </a:lnSpc>
                        <a:spcBef>
                          <a:spcPts val="0"/>
                        </a:spcBef>
                        <a:spcAft>
                          <a:spcPts val="0"/>
                        </a:spcAft>
                      </a:pPr>
                      <a:r>
                        <a:rPr lang="en-US" sz="1400" b="1" dirty="0">
                          <a:solidFill>
                            <a:schemeClr val="accent2">
                              <a:lumMod val="50000"/>
                            </a:schemeClr>
                          </a:solidFill>
                          <a:latin typeface="Times New Roman"/>
                          <a:ea typeface="Calibri"/>
                          <a:cs typeface="Times New Roman"/>
                        </a:rPr>
                        <a:t>Critical area planting</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47</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18</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18</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6</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44</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312">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Field border</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40</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14</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29</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7</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39</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4</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596">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Grade stabilization structure</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39</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11</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11</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4</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61</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4</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312">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Filter strips</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23</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18</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29</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6</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41</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312">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Grassed waterway</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17</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8</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42</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8</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17</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8</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596">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Irrigation water management</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79</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64</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5</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5</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11</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596">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Irrigation land leveling</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75</a:t>
                      </a:r>
                      <a:endParaRPr lang="en-US" sz="1400" dirty="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55</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2</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5</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25</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596">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Irrigation storage reservoir</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7</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80</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20</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596">
                <a:tc>
                  <a:txBody>
                    <a:bodyPr/>
                    <a:lstStyle/>
                    <a:p>
                      <a:pPr marL="0" marR="0">
                        <a:lnSpc>
                          <a:spcPct val="100000"/>
                        </a:lnSpc>
                        <a:spcBef>
                          <a:spcPts val="0"/>
                        </a:spcBef>
                        <a:spcAft>
                          <a:spcPts val="0"/>
                        </a:spcAft>
                      </a:pPr>
                      <a:r>
                        <a:rPr lang="en-US" sz="1400" b="1">
                          <a:solidFill>
                            <a:schemeClr val="accent2">
                              <a:lumMod val="50000"/>
                            </a:schemeClr>
                          </a:solidFill>
                          <a:latin typeface="Times New Roman"/>
                          <a:ea typeface="Calibri"/>
                          <a:cs typeface="Times New Roman"/>
                        </a:rPr>
                        <a:t>Irrigation regulating reservoir</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11</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75</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13</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13</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896">
                <a:tc>
                  <a:txBody>
                    <a:bodyPr/>
                    <a:lstStyle/>
                    <a:p>
                      <a:pPr marL="0" marR="0">
                        <a:lnSpc>
                          <a:spcPct val="100000"/>
                        </a:lnSpc>
                        <a:spcBef>
                          <a:spcPts val="0"/>
                        </a:spcBef>
                        <a:spcAft>
                          <a:spcPts val="0"/>
                        </a:spcAft>
                        <a:tabLst>
                          <a:tab pos="1828800" algn="l"/>
                          <a:tab pos="2000250" algn="l"/>
                          <a:tab pos="2914650" algn="l"/>
                          <a:tab pos="3657600" algn="l"/>
                          <a:tab pos="4400550" algn="l"/>
                          <a:tab pos="5143500" algn="l"/>
                          <a:tab pos="5886450" algn="l"/>
                        </a:tabLst>
                      </a:pPr>
                      <a:r>
                        <a:rPr lang="en-US" sz="1400" b="1" dirty="0">
                          <a:solidFill>
                            <a:schemeClr val="accent2">
                              <a:lumMod val="50000"/>
                            </a:schemeClr>
                          </a:solidFill>
                          <a:latin typeface="Times New Roman"/>
                          <a:ea typeface="Calibri"/>
                          <a:cs typeface="Times New Roman"/>
                        </a:rPr>
                        <a:t>Irrigation system with </a:t>
                      </a:r>
                      <a:r>
                        <a:rPr lang="en-US" sz="1400" b="1" dirty="0" err="1">
                          <a:solidFill>
                            <a:schemeClr val="accent2">
                              <a:lumMod val="50000"/>
                            </a:schemeClr>
                          </a:solidFill>
                          <a:latin typeface="Times New Roman"/>
                          <a:ea typeface="Calibri"/>
                          <a:cs typeface="Times New Roman"/>
                        </a:rPr>
                        <a:t>tailwater</a:t>
                      </a:r>
                      <a:r>
                        <a:rPr lang="en-US" sz="1400" b="1" dirty="0">
                          <a:solidFill>
                            <a:schemeClr val="accent2">
                              <a:lumMod val="50000"/>
                            </a:schemeClr>
                          </a:solidFill>
                          <a:latin typeface="Times New Roman"/>
                          <a:ea typeface="Calibri"/>
                          <a:cs typeface="Times New Roman"/>
                        </a:rPr>
                        <a:t> recovery</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14</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0"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60</a:t>
                      </a:r>
                      <a:endParaRPr lang="en-US" sz="1400" b="1" i="0"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20</a:t>
                      </a:r>
                      <a:endParaRPr lang="en-US" sz="1400">
                        <a:solidFill>
                          <a:schemeClr val="accent2">
                            <a:lumMod val="50000"/>
                          </a:schemeClr>
                        </a:solidFill>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20</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Calibri"/>
                          <a:cs typeface="Times New Roman"/>
                        </a:rPr>
                        <a:t>0</a:t>
                      </a:r>
                    </a:p>
                  </a:txBody>
                  <a:tcPr marL="53405" marR="53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itle 1"/>
          <p:cNvSpPr>
            <a:spLocks noGrp="1"/>
          </p:cNvSpPr>
          <p:nvPr>
            <p:ph type="title"/>
          </p:nvPr>
        </p:nvSpPr>
        <p:spPr>
          <a:xfrm>
            <a:off x="457200" y="0"/>
            <a:ext cx="8229600" cy="533400"/>
          </a:xfrm>
        </p:spPr>
        <p:txBody>
          <a:bodyPr>
            <a:normAutofit fontScale="90000"/>
          </a:bodyPr>
          <a:lstStyle/>
          <a:p>
            <a:pPr eaLnBrk="1" fontAlgn="auto" hangingPunct="1">
              <a:lnSpc>
                <a:spcPct val="115000"/>
              </a:lnSpc>
              <a:spcBef>
                <a:spcPts val="0"/>
              </a:spcBef>
              <a:spcAft>
                <a:spcPts val="0"/>
              </a:spcAft>
              <a:defRPr/>
            </a:pPr>
            <a:r>
              <a:rPr lang="en-US" sz="2400" b="1" dirty="0" smtClean="0">
                <a:solidFill>
                  <a:prstClr val="black"/>
                </a:solidFill>
                <a:latin typeface="Times New Roman"/>
                <a:ea typeface="Calibri"/>
                <a:cs typeface="Times New Roman"/>
              </a:rPr>
              <a:t/>
            </a:r>
            <a:br>
              <a:rPr lang="en-US" sz="2400" b="1" dirty="0" smtClean="0">
                <a:solidFill>
                  <a:prstClr val="black"/>
                </a:solidFill>
                <a:latin typeface="Times New Roman"/>
                <a:ea typeface="Calibri"/>
                <a:cs typeface="Times New Roman"/>
              </a:rPr>
            </a:br>
            <a:r>
              <a:rPr lang="en-US" sz="2400" b="1" dirty="0" smtClean="0">
                <a:solidFill>
                  <a:prstClr val="black"/>
                </a:solidFill>
                <a:latin typeface="Times New Roman"/>
                <a:ea typeface="Calibri"/>
                <a:cs typeface="Times New Roman"/>
              </a:rPr>
              <a:t/>
            </a:r>
            <a:br>
              <a:rPr lang="en-US" sz="2400" b="1" dirty="0" smtClean="0">
                <a:solidFill>
                  <a:prstClr val="black"/>
                </a:solidFill>
                <a:latin typeface="Times New Roman"/>
                <a:ea typeface="Calibri"/>
                <a:cs typeface="Times New Roman"/>
              </a:rPr>
            </a:br>
            <a:r>
              <a:rPr lang="en-US" sz="2400" b="1" dirty="0" smtClean="0">
                <a:solidFill>
                  <a:prstClr val="black"/>
                </a:solidFill>
                <a:latin typeface="Times New Roman"/>
                <a:ea typeface="Calibri"/>
                <a:cs typeface="Times New Roman"/>
              </a:rPr>
              <a:t>Reasons </a:t>
            </a:r>
            <a:r>
              <a:rPr lang="en-US" sz="2400" b="1" dirty="0">
                <a:solidFill>
                  <a:prstClr val="black"/>
                </a:solidFill>
                <a:latin typeface="Times New Roman"/>
                <a:ea typeface="Calibri"/>
                <a:cs typeface="Times New Roman"/>
              </a:rPr>
              <a:t>for adopting </a:t>
            </a:r>
            <a:r>
              <a:rPr lang="en-US" sz="2400" b="1" dirty="0" smtClean="0">
                <a:solidFill>
                  <a:prstClr val="black"/>
                </a:solidFill>
                <a:latin typeface="Times New Roman"/>
                <a:ea typeface="Calibri"/>
                <a:cs typeface="Times New Roman"/>
              </a:rPr>
              <a:t>BMP(% </a:t>
            </a:r>
            <a:r>
              <a:rPr lang="en-US" sz="2400" b="1" dirty="0">
                <a:solidFill>
                  <a:prstClr val="black"/>
                </a:solidFill>
                <a:latin typeface="Times New Roman"/>
                <a:ea typeface="Calibri"/>
                <a:cs typeface="Times New Roman"/>
              </a:rPr>
              <a:t>of adopters) </a:t>
            </a:r>
            <a:r>
              <a:rPr lang="en-US" sz="2400" b="1" dirty="0" smtClean="0">
                <a:solidFill>
                  <a:prstClr val="black"/>
                </a:solidFill>
                <a:latin typeface="Times New Roman"/>
                <a:ea typeface="Calibri"/>
                <a:cs typeface="Times New Roman"/>
              </a:rPr>
              <a:t/>
            </a:r>
            <a:br>
              <a:rPr lang="en-US" sz="2400" b="1" dirty="0" smtClean="0">
                <a:solidFill>
                  <a:prstClr val="black"/>
                </a:solidFill>
                <a:latin typeface="Times New Roman"/>
                <a:ea typeface="Calibri"/>
                <a:cs typeface="Times New Roman"/>
              </a:rPr>
            </a:b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685800"/>
          <a:ext cx="8686801" cy="6172199"/>
        </p:xfrm>
        <a:graphic>
          <a:graphicData uri="http://schemas.openxmlformats.org/drawingml/2006/table">
            <a:tbl>
              <a:tblPr/>
              <a:tblGrid>
                <a:gridCol w="1895048"/>
                <a:gridCol w="973832"/>
                <a:gridCol w="878368"/>
                <a:gridCol w="936812"/>
                <a:gridCol w="1192306"/>
                <a:gridCol w="1192306"/>
                <a:gridCol w="1618129"/>
              </a:tblGrid>
              <a:tr h="1186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chemeClr val="accent2">
                            <a:lumMod val="50000"/>
                          </a:schemeClr>
                        </a:solidFill>
                        <a:effectLst/>
                        <a:uLnTx/>
                        <a:uFillTx/>
                        <a:latin typeface="Times New Roman"/>
                        <a:ea typeface="+mn-ea"/>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chemeClr val="accent2">
                              <a:lumMod val="50000"/>
                            </a:schemeClr>
                          </a:solidFill>
                          <a:effectLst/>
                          <a:uLnTx/>
                          <a:uFillTx/>
                          <a:latin typeface="Times New Roman"/>
                          <a:ea typeface="+mn-ea"/>
                          <a:cs typeface="Times New Roman"/>
                        </a:rPr>
                        <a:t>BMPs</a:t>
                      </a:r>
                    </a:p>
                    <a:p>
                      <a:pPr marL="0" marR="0" algn="just">
                        <a:lnSpc>
                          <a:spcPct val="115000"/>
                        </a:lnSpc>
                        <a:spcBef>
                          <a:spcPts val="0"/>
                        </a:spcBef>
                        <a:spcAft>
                          <a:spcPts val="0"/>
                        </a:spcAft>
                      </a:pPr>
                      <a:endParaRPr lang="en-US" sz="1400" b="1" dirty="0">
                        <a:solidFill>
                          <a:schemeClr val="accent2">
                            <a:lumMod val="50000"/>
                          </a:schemeClr>
                        </a:solidFill>
                        <a:latin typeface="Times New Roman"/>
                        <a:ea typeface="Calibri"/>
                        <a:cs typeface="Times New Roman"/>
                      </a:endParaRPr>
                    </a:p>
                  </a:txBody>
                  <a:tcPr marL="62612" marR="62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b="1" dirty="0" smtClean="0">
                          <a:solidFill>
                            <a:schemeClr val="accent2">
                              <a:lumMod val="50000"/>
                            </a:schemeClr>
                          </a:solidFill>
                          <a:latin typeface="Times New Roman"/>
                          <a:ea typeface="Calibri"/>
                          <a:cs typeface="Times New Roman"/>
                        </a:rPr>
                        <a:t>Percent adopting</a:t>
                      </a:r>
                    </a:p>
                    <a:p>
                      <a:pPr marL="0" marR="0" algn="just">
                        <a:lnSpc>
                          <a:spcPct val="115000"/>
                        </a:lnSpc>
                        <a:spcBef>
                          <a:spcPts val="0"/>
                        </a:spcBef>
                        <a:spcAft>
                          <a:spcPts val="0"/>
                        </a:spcAft>
                      </a:pPr>
                      <a:endParaRPr lang="en-US" sz="1400" b="1" dirty="0">
                        <a:solidFill>
                          <a:schemeClr val="accent2">
                            <a:lumMod val="50000"/>
                          </a:schemeClr>
                        </a:solidFill>
                        <a:latin typeface="Times New Roman"/>
                        <a:ea typeface="Calibri"/>
                        <a:cs typeface="Times New Roman"/>
                      </a:endParaRPr>
                    </a:p>
                  </a:txBody>
                  <a:tcPr marL="62612" marR="62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It leads to increased profit</a:t>
                      </a:r>
                    </a:p>
                  </a:txBody>
                  <a:tcPr marL="62612" marR="62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chemeClr val="accent2">
                              <a:lumMod val="50000"/>
                            </a:schemeClr>
                          </a:solidFill>
                          <a:latin typeface="Times New Roman"/>
                          <a:ea typeface="Calibri"/>
                          <a:cs typeface="Times New Roman"/>
                        </a:rPr>
                        <a:t>It’s good for the environment</a:t>
                      </a:r>
                    </a:p>
                  </a:txBody>
                  <a:tcPr marL="62612" marR="62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chemeClr val="accent2">
                              <a:lumMod val="50000"/>
                            </a:schemeClr>
                          </a:solidFill>
                          <a:latin typeface="Times New Roman"/>
                          <a:ea typeface="Calibri"/>
                          <a:cs typeface="Times New Roman"/>
                        </a:rPr>
                        <a:t>I have been encouraged/required to do so</a:t>
                      </a:r>
                    </a:p>
                  </a:txBody>
                  <a:tcPr marL="62612" marR="62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It’s good for long-run land productivity</a:t>
                      </a:r>
                    </a:p>
                  </a:txBody>
                  <a:tcPr marL="62612" marR="62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solidFill>
                            <a:schemeClr val="accent2">
                              <a:lumMod val="50000"/>
                            </a:schemeClr>
                          </a:solidFill>
                          <a:latin typeface="Times New Roman"/>
                          <a:ea typeface="Calibri"/>
                          <a:cs typeface="Times New Roman"/>
                        </a:rPr>
                        <a:t>It was established by the landowner or another tenant</a:t>
                      </a:r>
                    </a:p>
                  </a:txBody>
                  <a:tcPr marL="62612" marR="62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0354">
                <a:tc>
                  <a:txBody>
                    <a:bodyPr/>
                    <a:lstStyle/>
                    <a:p>
                      <a:pPr marL="0" marR="0">
                        <a:lnSpc>
                          <a:spcPct val="115000"/>
                        </a:lnSpc>
                        <a:spcBef>
                          <a:spcPts val="0"/>
                        </a:spcBef>
                        <a:spcAft>
                          <a:spcPts val="0"/>
                        </a:spcAft>
                        <a:tabLst>
                          <a:tab pos="1828800" algn="l"/>
                          <a:tab pos="2000250" algn="l"/>
                          <a:tab pos="2914650" algn="l"/>
                          <a:tab pos="3657600" algn="l"/>
                          <a:tab pos="4400550" algn="l"/>
                          <a:tab pos="5143500" algn="l"/>
                          <a:tab pos="5886450" algn="l"/>
                        </a:tabLst>
                      </a:pPr>
                      <a:r>
                        <a:rPr lang="en-US" sz="1400" b="1" dirty="0">
                          <a:solidFill>
                            <a:schemeClr val="accent2">
                              <a:lumMod val="50000"/>
                            </a:schemeClr>
                          </a:solidFill>
                          <a:latin typeface="Times New Roman"/>
                          <a:ea typeface="Calibri"/>
                          <a:cs typeface="Times New Roman"/>
                        </a:rPr>
                        <a:t>Irrigation water conveyance via pipeline</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61</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50</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2</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2</a:t>
                      </a:r>
                      <a:endParaRPr lang="en-US" sz="1400" dirty="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25</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Times New Roman"/>
                          <a:cs typeface="Times New Roman"/>
                        </a:rPr>
                        <a:t>2</a:t>
                      </a:r>
                      <a:endParaRPr lang="en-US" sz="1400" dirty="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175">
                <a:tc>
                  <a:txBody>
                    <a:bodyPr/>
                    <a:lstStyle/>
                    <a:p>
                      <a:pPr marL="0" marR="0">
                        <a:lnSpc>
                          <a:spcPct val="115000"/>
                        </a:lnSpc>
                        <a:spcBef>
                          <a:spcPts val="0"/>
                        </a:spcBef>
                        <a:spcAft>
                          <a:spcPts val="0"/>
                        </a:spcAft>
                      </a:pPr>
                      <a:r>
                        <a:rPr lang="en-US" sz="1400" b="1" dirty="0">
                          <a:solidFill>
                            <a:schemeClr val="accent2">
                              <a:lumMod val="50000"/>
                            </a:schemeClr>
                          </a:solidFill>
                          <a:latin typeface="Times New Roman"/>
                          <a:ea typeface="Calibri"/>
                          <a:cs typeface="Times New Roman"/>
                        </a:rPr>
                        <a:t>Nutrient management</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57</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53</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10</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5</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20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3</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267">
                <a:tc>
                  <a:txBody>
                    <a:bodyPr/>
                    <a:lstStyle/>
                    <a:p>
                      <a:pPr marL="0" marR="0">
                        <a:lnSpc>
                          <a:spcPct val="115000"/>
                        </a:lnSpc>
                        <a:spcBef>
                          <a:spcPts val="0"/>
                        </a:spcBef>
                        <a:spcAft>
                          <a:spcPts val="0"/>
                        </a:spcAft>
                      </a:pPr>
                      <a:r>
                        <a:rPr lang="en-US" sz="1400" b="1">
                          <a:solidFill>
                            <a:schemeClr val="accent2">
                              <a:lumMod val="50000"/>
                            </a:schemeClr>
                          </a:solidFill>
                          <a:latin typeface="Times New Roman"/>
                          <a:ea typeface="Calibri"/>
                          <a:cs typeface="Times New Roman"/>
                        </a:rPr>
                        <a:t>Pumping plant</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24</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75</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13</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13</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267">
                <a:tc>
                  <a:txBody>
                    <a:bodyPr/>
                    <a:lstStyle/>
                    <a:p>
                      <a:pPr marL="0" marR="0">
                        <a:lnSpc>
                          <a:spcPct val="115000"/>
                        </a:lnSpc>
                        <a:spcBef>
                          <a:spcPts val="0"/>
                        </a:spcBef>
                        <a:spcAft>
                          <a:spcPts val="0"/>
                        </a:spcAft>
                      </a:pPr>
                      <a:r>
                        <a:rPr lang="en-US" sz="1400" b="1">
                          <a:solidFill>
                            <a:schemeClr val="accent2">
                              <a:lumMod val="50000"/>
                            </a:schemeClr>
                          </a:solidFill>
                          <a:latin typeface="Times New Roman"/>
                          <a:ea typeface="Calibri"/>
                          <a:cs typeface="Times New Roman"/>
                        </a:rPr>
                        <a:t>Range planting</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10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29</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14</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14</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Times New Roman"/>
                          <a:cs typeface="Times New Roman"/>
                        </a:rPr>
                        <a:t>43</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9640">
                <a:tc>
                  <a:txBody>
                    <a:bodyPr/>
                    <a:lstStyle/>
                    <a:p>
                      <a:pPr marL="0" marR="0">
                        <a:lnSpc>
                          <a:spcPct val="115000"/>
                        </a:lnSpc>
                        <a:spcBef>
                          <a:spcPts val="0"/>
                        </a:spcBef>
                        <a:spcAft>
                          <a:spcPts val="0"/>
                        </a:spcAft>
                      </a:pPr>
                      <a:r>
                        <a:rPr lang="en-US" sz="1400" b="1">
                          <a:solidFill>
                            <a:schemeClr val="accent2">
                              <a:lumMod val="50000"/>
                            </a:schemeClr>
                          </a:solidFill>
                          <a:latin typeface="Times New Roman"/>
                          <a:ea typeface="Calibri"/>
                          <a:cs typeface="Times New Roman"/>
                        </a:rPr>
                        <a:t>Riparian forest buffer</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4</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100</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accent2">
                              <a:lumMod val="50000"/>
                            </a:schemeClr>
                          </a:solidFill>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6276">
                <a:tc>
                  <a:txBody>
                    <a:bodyPr/>
                    <a:lstStyle/>
                    <a:p>
                      <a:pPr marL="0" marR="0">
                        <a:lnSpc>
                          <a:spcPct val="115000"/>
                        </a:lnSpc>
                        <a:spcBef>
                          <a:spcPts val="0"/>
                        </a:spcBef>
                        <a:spcAft>
                          <a:spcPts val="0"/>
                        </a:spcAft>
                        <a:tabLst>
                          <a:tab pos="1828800" algn="l"/>
                          <a:tab pos="2000250" algn="l"/>
                          <a:tab pos="2914650" algn="l"/>
                          <a:tab pos="3657600" algn="l"/>
                          <a:tab pos="4400550" algn="l"/>
                          <a:tab pos="5143500" algn="l"/>
                          <a:tab pos="5886450" algn="l"/>
                        </a:tabLst>
                      </a:pPr>
                      <a:r>
                        <a:rPr lang="en-US" sz="1400" b="1">
                          <a:solidFill>
                            <a:schemeClr val="accent2">
                              <a:lumMod val="50000"/>
                            </a:schemeClr>
                          </a:solidFill>
                          <a:latin typeface="Times New Roman"/>
                          <a:ea typeface="Calibri"/>
                          <a:cs typeface="Times New Roman"/>
                        </a:rPr>
                        <a:t>Streambank and shoreline protection</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3</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Times New Roman"/>
                          <a:cs typeface="Times New Roman"/>
                        </a:rPr>
                        <a:t>50</a:t>
                      </a:r>
                      <a:endParaRPr lang="en-US" sz="140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6276">
                <a:tc>
                  <a:txBody>
                    <a:bodyPr/>
                    <a:lstStyle/>
                    <a:p>
                      <a:pPr marL="0" marR="0">
                        <a:lnSpc>
                          <a:spcPct val="115000"/>
                        </a:lnSpc>
                        <a:spcBef>
                          <a:spcPts val="0"/>
                        </a:spcBef>
                        <a:spcAft>
                          <a:spcPts val="0"/>
                        </a:spcAft>
                      </a:pPr>
                      <a:r>
                        <a:rPr lang="en-US" sz="1400" b="1">
                          <a:solidFill>
                            <a:schemeClr val="accent2">
                              <a:lumMod val="50000"/>
                            </a:schemeClr>
                          </a:solidFill>
                          <a:latin typeface="Times New Roman"/>
                          <a:ea typeface="Calibri"/>
                          <a:cs typeface="Times New Roman"/>
                        </a:rPr>
                        <a:t>Tree / shrub establishment</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7</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20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20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20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20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accent2">
                              <a:lumMod val="50000"/>
                            </a:schemeClr>
                          </a:solidFill>
                          <a:latin typeface="Times New Roman"/>
                          <a:ea typeface="Calibri"/>
                          <a:cs typeface="Times New Roman"/>
                        </a:rPr>
                        <a:t>20</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9539">
                <a:tc>
                  <a:txBody>
                    <a:bodyPr/>
                    <a:lstStyle/>
                    <a:p>
                      <a:pPr marL="0" marR="0">
                        <a:lnSpc>
                          <a:spcPct val="115000"/>
                        </a:lnSpc>
                        <a:spcBef>
                          <a:spcPts val="0"/>
                        </a:spcBef>
                        <a:spcAft>
                          <a:spcPts val="0"/>
                        </a:spcAft>
                      </a:pPr>
                      <a:r>
                        <a:rPr lang="en-US" sz="1400" b="1" dirty="0">
                          <a:solidFill>
                            <a:schemeClr val="accent2">
                              <a:lumMod val="50000"/>
                            </a:schemeClr>
                          </a:solidFill>
                          <a:latin typeface="Times New Roman"/>
                          <a:ea typeface="Calibri"/>
                          <a:cs typeface="Times New Roman"/>
                        </a:rPr>
                        <a:t>Mean</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32</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smtClean="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41</a:t>
                      </a:r>
                      <a:endParaRPr lang="en-US" sz="2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smtClean="0">
                          <a:solidFill>
                            <a:schemeClr val="accent2">
                              <a:lumMod val="50000"/>
                            </a:schemeClr>
                          </a:solidFill>
                          <a:latin typeface="Times New Roman"/>
                          <a:ea typeface="Calibri"/>
                          <a:cs typeface="Times New Roman"/>
                        </a:rPr>
                        <a:t>23</a:t>
                      </a:r>
                      <a:endParaRPr lang="en-US" sz="2400" b="1" dirty="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smtClean="0">
                          <a:solidFill>
                            <a:schemeClr val="accent2">
                              <a:lumMod val="50000"/>
                            </a:schemeClr>
                          </a:solidFill>
                          <a:latin typeface="Times New Roman"/>
                          <a:ea typeface="Calibri"/>
                          <a:cs typeface="Times New Roman"/>
                        </a:rPr>
                        <a:t>6</a:t>
                      </a:r>
                      <a:endParaRPr lang="en-US" sz="2400" b="1" dirty="0">
                        <a:solidFill>
                          <a:schemeClr val="accent2">
                            <a:lumMod val="50000"/>
                          </a:schemeClr>
                        </a:solidFill>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smtClean="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rPr>
                        <a:t>27</a:t>
                      </a:r>
                      <a:endParaRPr lang="en-US" sz="2400" b="1" dirty="0">
                        <a:solidFill>
                          <a:schemeClr val="accent2">
                            <a:lumMod val="50000"/>
                          </a:schemeClr>
                        </a:solidFill>
                        <a:effectLst>
                          <a:outerShdw blurRad="38100" dist="38100" dir="2700000" algn="tl">
                            <a:srgbClr val="000000">
                              <a:alpha val="43137"/>
                            </a:srgbClr>
                          </a:outerShdw>
                        </a:effectLst>
                        <a:latin typeface="Times New Roman"/>
                        <a:ea typeface="Calibri"/>
                        <a:cs typeface="Times New Roman"/>
                      </a:endParaRP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solidFill>
                            <a:schemeClr val="accent2">
                              <a:lumMod val="50000"/>
                            </a:schemeClr>
                          </a:solidFill>
                          <a:latin typeface="Times New Roman"/>
                          <a:ea typeface="Calibri"/>
                          <a:cs typeface="Times New Roman"/>
                        </a:rPr>
                        <a:t>2</a:t>
                      </a:r>
                    </a:p>
                  </a:txBody>
                  <a:tcPr marL="62612" marR="626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itle 1"/>
          <p:cNvSpPr>
            <a:spLocks noGrp="1"/>
          </p:cNvSpPr>
          <p:nvPr>
            <p:ph type="title"/>
          </p:nvPr>
        </p:nvSpPr>
        <p:spPr>
          <a:xfrm>
            <a:off x="457200" y="0"/>
            <a:ext cx="8229600" cy="533400"/>
          </a:xfrm>
        </p:spPr>
        <p:txBody>
          <a:bodyPr>
            <a:normAutofit fontScale="90000"/>
          </a:bodyPr>
          <a:lstStyle/>
          <a:p>
            <a:pPr eaLnBrk="1" fontAlgn="auto" hangingPunct="1">
              <a:lnSpc>
                <a:spcPct val="115000"/>
              </a:lnSpc>
              <a:spcBef>
                <a:spcPts val="0"/>
              </a:spcBef>
              <a:spcAft>
                <a:spcPts val="0"/>
              </a:spcAft>
              <a:defRPr/>
            </a:pPr>
            <a:r>
              <a:rPr lang="en-US" sz="2400" b="1" dirty="0" smtClean="0">
                <a:solidFill>
                  <a:prstClr val="black"/>
                </a:solidFill>
                <a:latin typeface="Times New Roman"/>
                <a:ea typeface="Calibri"/>
                <a:cs typeface="Times New Roman"/>
              </a:rPr>
              <a:t/>
            </a:r>
            <a:br>
              <a:rPr lang="en-US" sz="2400" b="1" dirty="0" smtClean="0">
                <a:solidFill>
                  <a:prstClr val="black"/>
                </a:solidFill>
                <a:latin typeface="Times New Roman"/>
                <a:ea typeface="Calibri"/>
                <a:cs typeface="Times New Roman"/>
              </a:rPr>
            </a:br>
            <a:r>
              <a:rPr lang="en-US" sz="2400" b="1" dirty="0" smtClean="0">
                <a:solidFill>
                  <a:prstClr val="black"/>
                </a:solidFill>
                <a:latin typeface="Times New Roman"/>
                <a:ea typeface="Calibri"/>
                <a:cs typeface="Times New Roman"/>
              </a:rPr>
              <a:t/>
            </a:r>
            <a:br>
              <a:rPr lang="en-US" sz="2400" b="1" dirty="0" smtClean="0">
                <a:solidFill>
                  <a:prstClr val="black"/>
                </a:solidFill>
                <a:latin typeface="Times New Roman"/>
                <a:ea typeface="Calibri"/>
                <a:cs typeface="Times New Roman"/>
              </a:rPr>
            </a:br>
            <a:r>
              <a:rPr lang="en-US" sz="2400" b="1" dirty="0" smtClean="0">
                <a:solidFill>
                  <a:prstClr val="black"/>
                </a:solidFill>
                <a:latin typeface="Times New Roman"/>
                <a:ea typeface="Calibri"/>
                <a:cs typeface="Times New Roman"/>
              </a:rPr>
              <a:t>Reasons </a:t>
            </a:r>
            <a:r>
              <a:rPr lang="en-US" sz="2400" b="1" dirty="0">
                <a:solidFill>
                  <a:prstClr val="black"/>
                </a:solidFill>
                <a:latin typeface="Times New Roman"/>
                <a:ea typeface="Calibri"/>
                <a:cs typeface="Times New Roman"/>
              </a:rPr>
              <a:t>for </a:t>
            </a:r>
            <a:r>
              <a:rPr lang="en-US" sz="2400" b="1" dirty="0" smtClean="0">
                <a:solidFill>
                  <a:prstClr val="black"/>
                </a:solidFill>
                <a:latin typeface="Times New Roman"/>
                <a:ea typeface="Calibri"/>
                <a:cs typeface="Times New Roman"/>
              </a:rPr>
              <a:t>adopting BMP(% </a:t>
            </a:r>
            <a:r>
              <a:rPr lang="en-US" sz="2400" b="1" dirty="0">
                <a:solidFill>
                  <a:prstClr val="black"/>
                </a:solidFill>
                <a:latin typeface="Times New Roman"/>
                <a:ea typeface="Calibri"/>
                <a:cs typeface="Times New Roman"/>
              </a:rPr>
              <a:t>of adopters) </a:t>
            </a:r>
            <a:r>
              <a:rPr lang="en-US" sz="2400" b="1" dirty="0" smtClean="0">
                <a:solidFill>
                  <a:prstClr val="black"/>
                </a:solidFill>
                <a:latin typeface="Times New Roman"/>
                <a:ea typeface="Calibri"/>
                <a:cs typeface="Times New Roman"/>
              </a:rPr>
              <a:t/>
            </a:r>
            <a:br>
              <a:rPr lang="en-US" sz="2400" b="1" dirty="0" smtClean="0">
                <a:solidFill>
                  <a:prstClr val="black"/>
                </a:solidFill>
                <a:latin typeface="Times New Roman"/>
                <a:ea typeface="Calibri"/>
                <a:cs typeface="Times New Roman"/>
              </a:rPr>
            </a:b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04850"/>
            <a:ext cx="8229600" cy="590550"/>
          </a:xfrm>
        </p:spPr>
        <p:txBody>
          <a:bodyPr/>
          <a:lstStyle/>
          <a:p>
            <a:pPr eaLnBrk="1" hangingPunct="1"/>
            <a:r>
              <a:rPr lang="en-US" sz="3200" b="1" smtClean="0"/>
              <a:t>Independent Variables, Summary</a:t>
            </a:r>
          </a:p>
        </p:txBody>
      </p:sp>
      <p:graphicFrame>
        <p:nvGraphicFramePr>
          <p:cNvPr id="4" name="Content Placeholder 8"/>
          <p:cNvGraphicFramePr>
            <a:graphicFrameLocks/>
          </p:cNvGraphicFramePr>
          <p:nvPr/>
        </p:nvGraphicFramePr>
        <p:xfrm>
          <a:off x="457200" y="1600200"/>
          <a:ext cx="8229601" cy="4953000"/>
        </p:xfrm>
        <a:graphic>
          <a:graphicData uri="http://schemas.openxmlformats.org/drawingml/2006/table">
            <a:tbl>
              <a:tblPr firstRow="1" bandRow="1">
                <a:tableStyleId>{5C22544A-7EE6-4342-B048-85BDC9FD1C3A}</a:tableStyleId>
              </a:tblPr>
              <a:tblGrid>
                <a:gridCol w="1676400"/>
                <a:gridCol w="2286000"/>
                <a:gridCol w="304800"/>
                <a:gridCol w="2438400"/>
                <a:gridCol w="1524001"/>
              </a:tblGrid>
              <a:tr h="697688">
                <a:tc>
                  <a:txBody>
                    <a:bodyPr/>
                    <a:lstStyle/>
                    <a:p>
                      <a:r>
                        <a:rPr lang="en-US" sz="2000" b="1" dirty="0" smtClean="0">
                          <a:solidFill>
                            <a:schemeClr val="tx1"/>
                          </a:solidFill>
                          <a:latin typeface="+mn-lt"/>
                          <a:cs typeface="Times New Roman" pitchFamily="18" charset="0"/>
                        </a:rPr>
                        <a:t>Acres 	 </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211 (Acres)</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mn-lt"/>
                          <a:cs typeface="Times New Roman" pitchFamily="18" charset="0"/>
                        </a:rPr>
                        <a:t>No High-school</a:t>
                      </a: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7%</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r>
              <a:tr h="642278">
                <a:tc>
                  <a:txBody>
                    <a:bodyPr/>
                    <a:lstStyle/>
                    <a:p>
                      <a:r>
                        <a:rPr lang="en-US" sz="2000" b="1" dirty="0" smtClean="0">
                          <a:solidFill>
                            <a:schemeClr val="tx1"/>
                          </a:solidFill>
                          <a:latin typeface="+mn-lt"/>
                          <a:cs typeface="Times New Roman" pitchFamily="18" charset="0"/>
                        </a:rPr>
                        <a:t>Cash</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33%</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r>
                        <a:rPr lang="en-US" sz="2000" b="1" dirty="0" smtClean="0">
                          <a:latin typeface="+mn-lt"/>
                        </a:rPr>
                        <a:t>Farm-income </a:t>
                      </a:r>
                      <a:endParaRPr lang="en-US" sz="2000" b="1" dirty="0">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latin typeface="+mn-lt"/>
                        </a:rPr>
                        <a:t>(20-39)%</a:t>
                      </a:r>
                      <a:endParaRPr lang="en-US" sz="2000" b="1" dirty="0">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r>
              <a:tr h="642278">
                <a:tc>
                  <a:txBody>
                    <a:bodyPr/>
                    <a:lstStyle/>
                    <a:p>
                      <a:pPr algn="l"/>
                      <a:r>
                        <a:rPr lang="en-US" sz="2000" b="1" dirty="0" smtClean="0">
                          <a:solidFill>
                            <a:schemeClr val="tx1"/>
                          </a:solidFill>
                          <a:latin typeface="+mn-lt"/>
                          <a:cs typeface="Times New Roman" pitchFamily="18" charset="0"/>
                        </a:rPr>
                        <a:t>Share</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16%</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latin typeface="+mn-lt"/>
                          <a:cs typeface="Times New Roman" pitchFamily="18" charset="0"/>
                        </a:rPr>
                        <a:t>HHincome</a:t>
                      </a:r>
                      <a:r>
                        <a:rPr lang="en-US" sz="2000" b="1" dirty="0" smtClean="0">
                          <a:solidFill>
                            <a:schemeClr val="tx1"/>
                          </a:solidFill>
                          <a:latin typeface="+mn-lt"/>
                          <a:cs typeface="Times New Roman" pitchFamily="18" charset="0"/>
                        </a:rPr>
                        <a:t> </a:t>
                      </a: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(40-59)%</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r>
              <a:tr h="936374">
                <a:tc>
                  <a:txBody>
                    <a:bodyPr/>
                    <a:lstStyle/>
                    <a:p>
                      <a:pPr algn="l"/>
                      <a:r>
                        <a:rPr lang="en-US" sz="2000" b="1" dirty="0" smtClean="0">
                          <a:solidFill>
                            <a:schemeClr val="tx1"/>
                          </a:solidFill>
                          <a:latin typeface="+mn-lt"/>
                          <a:cs typeface="Times New Roman" pitchFamily="18" charset="0"/>
                        </a:rPr>
                        <a:t>Double-crop</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28%</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r>
                        <a:rPr lang="en-US" sz="2000" b="1" dirty="0" smtClean="0">
                          <a:solidFill>
                            <a:schemeClr val="tx1"/>
                          </a:solidFill>
                          <a:latin typeface="+mn-lt"/>
                          <a:cs typeface="Times New Roman" pitchFamily="18" charset="0"/>
                        </a:rPr>
                        <a:t>Risk</a:t>
                      </a:r>
                      <a:r>
                        <a:rPr lang="en-US" sz="2000" b="1" baseline="0" dirty="0" smtClean="0">
                          <a:solidFill>
                            <a:schemeClr val="tx1"/>
                          </a:solidFill>
                          <a:latin typeface="+mn-lt"/>
                          <a:cs typeface="Times New Roman" pitchFamily="18" charset="0"/>
                        </a:rPr>
                        <a:t> Averse</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51%</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r>
              <a:tr h="642278">
                <a:tc>
                  <a:txBody>
                    <a:bodyPr/>
                    <a:lstStyle/>
                    <a:p>
                      <a:r>
                        <a:rPr lang="en-US" sz="2000" b="1" dirty="0" smtClean="0">
                          <a:solidFill>
                            <a:schemeClr val="tx1"/>
                          </a:solidFill>
                          <a:latin typeface="+mn-lt"/>
                          <a:cs typeface="Times New Roman" pitchFamily="18" charset="0"/>
                        </a:rPr>
                        <a:t>Rotation </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31%</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l"/>
                      <a:r>
                        <a:rPr lang="en-US" sz="2000" b="1" dirty="0" smtClean="0">
                          <a:solidFill>
                            <a:schemeClr val="tx1"/>
                          </a:solidFill>
                          <a:latin typeface="+mn-lt"/>
                          <a:cs typeface="Times New Roman" pitchFamily="18" charset="0"/>
                        </a:rPr>
                        <a:t>Early</a:t>
                      </a:r>
                      <a:r>
                        <a:rPr lang="en-US" sz="2000" b="1" baseline="0" dirty="0" smtClean="0">
                          <a:solidFill>
                            <a:schemeClr val="tx1"/>
                          </a:solidFill>
                          <a:latin typeface="+mn-lt"/>
                          <a:cs typeface="Times New Roman" pitchFamily="18" charset="0"/>
                        </a:rPr>
                        <a:t> Adopters</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32%</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r>
              <a:tr h="642278">
                <a:tc>
                  <a:txBody>
                    <a:bodyPr/>
                    <a:lstStyle/>
                    <a:p>
                      <a:r>
                        <a:rPr lang="en-US" sz="2000" b="1" dirty="0" smtClean="0">
                          <a:solidFill>
                            <a:schemeClr val="tx1"/>
                          </a:solidFill>
                          <a:latin typeface="+mn-lt"/>
                          <a:cs typeface="Times New Roman" pitchFamily="18" charset="0"/>
                        </a:rPr>
                        <a:t>Age</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46-59 (Years)-63%</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r>
                        <a:rPr lang="en-US" sz="2000" b="1" dirty="0" smtClean="0">
                          <a:latin typeface="+mn-lt"/>
                        </a:rPr>
                        <a:t>Stream (&lt;1 miles)</a:t>
                      </a:r>
                      <a:endParaRPr lang="en-US" sz="2000" b="1" dirty="0">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42%</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r>
              <a:tr h="749826">
                <a:tc>
                  <a:txBody>
                    <a:bodyPr/>
                    <a:lstStyle/>
                    <a:p>
                      <a:r>
                        <a:rPr lang="en-US" sz="2000" b="1" dirty="0" smtClean="0">
                          <a:solidFill>
                            <a:schemeClr val="tx1"/>
                          </a:solidFill>
                          <a:latin typeface="+mn-lt"/>
                          <a:cs typeface="Times New Roman" pitchFamily="18" charset="0"/>
                        </a:rPr>
                        <a:t>College</a:t>
                      </a:r>
                      <a:endParaRPr lang="en-US" sz="2000" b="1" dirty="0">
                        <a:solidFill>
                          <a:schemeClr val="tx1"/>
                        </a:solidFill>
                        <a:latin typeface="+mn-lt"/>
                        <a:cs typeface="Times New Roman" pitchFamily="18" charset="0"/>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r>
                        <a:rPr lang="en-US" sz="2000" b="1" dirty="0" smtClean="0">
                          <a:solidFill>
                            <a:schemeClr val="tx1"/>
                          </a:solidFill>
                          <a:latin typeface="+mn-lt"/>
                        </a:rPr>
                        <a:t>30%</a:t>
                      </a: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endParaRPr lang="en-US" sz="2000" b="1" dirty="0">
                        <a:solidFill>
                          <a:schemeClr val="tx1"/>
                        </a:solidFill>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endParaRPr lang="en-US" sz="2000" dirty="0">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c>
                  <a:txBody>
                    <a:bodyPr/>
                    <a:lstStyle/>
                    <a:p>
                      <a:pPr algn="ctr"/>
                      <a:endParaRPr lang="en-US" sz="2000" dirty="0">
                        <a:latin typeface="+mn-lt"/>
                      </a:endParaRPr>
                    </a:p>
                  </a:txBody>
                  <a:tcPr anchor="ctr">
                    <a:gradFill flip="none" rotWithShape="1">
                      <a:gsLst>
                        <a:gs pos="0">
                          <a:schemeClr val="bg1"/>
                        </a:gs>
                        <a:gs pos="53000">
                          <a:srgbClr val="D4DEFF"/>
                        </a:gs>
                        <a:gs pos="83000">
                          <a:srgbClr val="D4DEFF"/>
                        </a:gs>
                        <a:gs pos="100000">
                          <a:srgbClr val="96AB94"/>
                        </a:gs>
                      </a:gsLst>
                      <a:lin ang="2700000" scaled="1"/>
                      <a:tileRect/>
                    </a:gra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04800" y="685800"/>
          <a:ext cx="8534397" cy="6019803"/>
        </p:xfrm>
        <a:graphic>
          <a:graphicData uri="http://schemas.openxmlformats.org/drawingml/2006/table">
            <a:tbl>
              <a:tblPr/>
              <a:tblGrid>
                <a:gridCol w="1295398"/>
                <a:gridCol w="849614"/>
                <a:gridCol w="532449"/>
                <a:gridCol w="836705"/>
                <a:gridCol w="456385"/>
                <a:gridCol w="836705"/>
                <a:gridCol w="532449"/>
                <a:gridCol w="836705"/>
                <a:gridCol w="760641"/>
                <a:gridCol w="836705"/>
                <a:gridCol w="760641"/>
              </a:tblGrid>
              <a:tr h="865109">
                <a:tc>
                  <a:txBody>
                    <a:bodyPr/>
                    <a:lstStyle/>
                    <a:p>
                      <a:endParaRPr lang="en-US" sz="1600" dirty="0" smtClean="0">
                        <a:solidFill>
                          <a:schemeClr val="accent2">
                            <a:lumMod val="50000"/>
                          </a:schemeClr>
                        </a:solidFill>
                        <a:latin typeface="Times New Roman"/>
                        <a:cs typeface="Times New Roman"/>
                      </a:endParaRPr>
                    </a:p>
                    <a:p>
                      <a:pPr algn="ctr"/>
                      <a:r>
                        <a:rPr lang="en-US" sz="1800" b="1" dirty="0" smtClean="0">
                          <a:solidFill>
                            <a:schemeClr val="accent2">
                              <a:lumMod val="50000"/>
                            </a:schemeClr>
                          </a:solidFill>
                          <a:latin typeface="Times New Roman"/>
                          <a:cs typeface="Times New Roman"/>
                        </a:rPr>
                        <a:t>BMPs</a:t>
                      </a:r>
                      <a:endParaRPr lang="en-US" sz="1800" b="1" dirty="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Coefficient</a:t>
                      </a:r>
                    </a:p>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(Standard Error)</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 </a:t>
                      </a:r>
                      <a:r>
                        <a:rPr lang="en-US" sz="1600" b="1" dirty="0" smtClean="0">
                          <a:solidFill>
                            <a:schemeClr val="accent2">
                              <a:lumMod val="50000"/>
                            </a:schemeClr>
                          </a:solidFill>
                          <a:latin typeface="Times New Roman"/>
                          <a:ea typeface="Calibri"/>
                          <a:cs typeface="Times New Roman"/>
                        </a:rPr>
                        <a:t>Effect</a:t>
                      </a:r>
                      <a:r>
                        <a:rPr lang="en-US" sz="1600" b="1" baseline="0" dirty="0" smtClean="0">
                          <a:solidFill>
                            <a:schemeClr val="accent2">
                              <a:lumMod val="50000"/>
                            </a:schemeClr>
                          </a:solidFill>
                          <a:latin typeface="Times New Roman"/>
                          <a:ea typeface="Calibri"/>
                          <a:cs typeface="Times New Roman"/>
                        </a:rPr>
                        <a:t> </a:t>
                      </a:r>
                      <a:r>
                        <a:rPr lang="en-US" sz="1600" b="1" dirty="0" smtClean="0">
                          <a:solidFill>
                            <a:schemeClr val="accent2">
                              <a:lumMod val="50000"/>
                            </a:schemeClr>
                          </a:solidFill>
                          <a:latin typeface="Times New Roman"/>
                          <a:ea typeface="Calibri"/>
                          <a:cs typeface="Times New Roman"/>
                        </a:rPr>
                        <a:t>(Lowered </a:t>
                      </a:r>
                      <a:r>
                        <a:rPr lang="en-US" sz="1600" b="1" dirty="0">
                          <a:solidFill>
                            <a:schemeClr val="accent2">
                              <a:lumMod val="50000"/>
                            </a:schemeClr>
                          </a:solidFill>
                          <a:latin typeface="Times New Roman"/>
                          <a:ea typeface="Calibri"/>
                          <a:cs typeface="Times New Roman"/>
                        </a:rPr>
                        <a:t>profit)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 </a:t>
                      </a:r>
                      <a:r>
                        <a:rPr lang="en-US" sz="1600" b="1" dirty="0" smtClean="0">
                          <a:solidFill>
                            <a:schemeClr val="accent2">
                              <a:lumMod val="50000"/>
                            </a:schemeClr>
                          </a:solidFill>
                          <a:latin typeface="Times New Roman"/>
                          <a:ea typeface="Calibri"/>
                          <a:cs typeface="Times New Roman"/>
                        </a:rPr>
                        <a:t>Effect </a:t>
                      </a:r>
                      <a:r>
                        <a:rPr lang="en-US" sz="1600" b="1" dirty="0">
                          <a:solidFill>
                            <a:schemeClr val="accent2">
                              <a:lumMod val="50000"/>
                            </a:schemeClr>
                          </a:solidFill>
                          <a:latin typeface="Times New Roman"/>
                          <a:ea typeface="Calibri"/>
                          <a:cs typeface="Times New Roman"/>
                        </a:rPr>
                        <a:t>(No economic Impact)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 </a:t>
                      </a:r>
                      <a:r>
                        <a:rPr lang="en-US" sz="1600" b="1" dirty="0" smtClean="0">
                          <a:solidFill>
                            <a:schemeClr val="accent2">
                              <a:lumMod val="50000"/>
                            </a:schemeClr>
                          </a:solidFill>
                          <a:latin typeface="Times New Roman"/>
                          <a:ea typeface="Calibri"/>
                          <a:cs typeface="Times New Roman"/>
                        </a:rPr>
                        <a:t>Effect </a:t>
                      </a:r>
                      <a:r>
                        <a:rPr lang="en-US" sz="1600" b="1" dirty="0">
                          <a:solidFill>
                            <a:schemeClr val="accent2">
                              <a:lumMod val="50000"/>
                            </a:schemeClr>
                          </a:solidFill>
                          <a:latin typeface="Times New Roman"/>
                          <a:ea typeface="Calibri"/>
                          <a:cs typeface="Times New Roman"/>
                        </a:rPr>
                        <a:t>(Increased profit by 1-10%)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 </a:t>
                      </a:r>
                      <a:r>
                        <a:rPr lang="en-US" sz="1600" b="1" dirty="0" smtClean="0">
                          <a:solidFill>
                            <a:schemeClr val="accent2">
                              <a:lumMod val="50000"/>
                            </a:schemeClr>
                          </a:solidFill>
                          <a:latin typeface="Times New Roman"/>
                          <a:ea typeface="Calibri"/>
                          <a:cs typeface="Times New Roman"/>
                        </a:rPr>
                        <a:t>Effect </a:t>
                      </a:r>
                      <a:r>
                        <a:rPr lang="en-US" sz="1600" b="1" dirty="0">
                          <a:solidFill>
                            <a:schemeClr val="accent2">
                              <a:lumMod val="50000"/>
                            </a:schemeClr>
                          </a:solidFill>
                          <a:latin typeface="Times New Roman"/>
                          <a:ea typeface="Calibri"/>
                          <a:cs typeface="Times New Roman"/>
                        </a:rPr>
                        <a:t>(Increased profit by ≥11%)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647534">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Conservation </a:t>
                      </a:r>
                      <a:r>
                        <a:rPr lang="en-US" sz="1600" b="1" dirty="0" smtClean="0">
                          <a:solidFill>
                            <a:schemeClr val="accent2">
                              <a:lumMod val="50000"/>
                            </a:schemeClr>
                          </a:solidFill>
                          <a:latin typeface="Times New Roman"/>
                          <a:ea typeface="Calibri"/>
                          <a:cs typeface="Times New Roman"/>
                        </a:rPr>
                        <a:t>Cover </a:t>
                      </a:r>
                      <a:endParaRPr lang="en-US" sz="1600" b="1"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1.5482</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(0.4747)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-0.1164</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-0.1894</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0.2309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0.3238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534">
                <a:tc>
                  <a:txBody>
                    <a:bodyPr/>
                    <a:lstStyle/>
                    <a:p>
                      <a:pPr marL="0" marR="0">
                        <a:lnSpc>
                          <a:spcPct val="115000"/>
                        </a:lnSpc>
                        <a:spcBef>
                          <a:spcPts val="0"/>
                        </a:spcBef>
                        <a:spcAft>
                          <a:spcPts val="0"/>
                        </a:spcAft>
                      </a:pPr>
                      <a:r>
                        <a:rPr lang="en-US" sz="1600" b="1">
                          <a:solidFill>
                            <a:schemeClr val="accent2">
                              <a:lumMod val="50000"/>
                            </a:schemeClr>
                          </a:solidFill>
                          <a:latin typeface="Times New Roman"/>
                          <a:ea typeface="Calibri"/>
                          <a:cs typeface="Times New Roman"/>
                        </a:rPr>
                        <a:t>Critical A Planting</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-0.4220</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(0.3636)</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0.0357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0.0696</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-0.0698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-0.0929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534">
                <a:tc>
                  <a:txBody>
                    <a:bodyPr/>
                    <a:lstStyle/>
                    <a:p>
                      <a:pPr marL="0" marR="0">
                        <a:lnSpc>
                          <a:spcPct val="115000"/>
                        </a:lnSpc>
                        <a:spcBef>
                          <a:spcPts val="0"/>
                        </a:spcBef>
                        <a:spcAft>
                          <a:spcPts val="0"/>
                        </a:spcAft>
                      </a:pPr>
                      <a:r>
                        <a:rPr lang="en-US" sz="1600" b="1">
                          <a:solidFill>
                            <a:schemeClr val="accent2">
                              <a:lumMod val="50000"/>
                            </a:schemeClr>
                          </a:solidFill>
                          <a:latin typeface="Times New Roman"/>
                          <a:ea typeface="Calibri"/>
                          <a:cs typeface="Times New Roman"/>
                        </a:rPr>
                        <a:t>Field Border </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0.0183</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(0.4720)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-0.0016</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-0.0031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0.0030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0.0041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534">
                <a:tc>
                  <a:txBody>
                    <a:bodyPr/>
                    <a:lstStyle/>
                    <a:p>
                      <a:pPr marL="0" marR="0">
                        <a:lnSpc>
                          <a:spcPct val="115000"/>
                        </a:lnSpc>
                        <a:spcBef>
                          <a:spcPts val="0"/>
                        </a:spcBef>
                        <a:spcAft>
                          <a:spcPts val="0"/>
                        </a:spcAft>
                      </a:pPr>
                      <a:r>
                        <a:rPr lang="en-US" sz="1600" b="1">
                          <a:solidFill>
                            <a:schemeClr val="accent2">
                              <a:lumMod val="50000"/>
                            </a:schemeClr>
                          </a:solidFill>
                          <a:latin typeface="Times New Roman"/>
                          <a:ea typeface="Calibri"/>
                          <a:cs typeface="Times New Roman"/>
                        </a:rPr>
                        <a:t>GSST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-0.2424</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(0.5012)</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0.0209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0.0394</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-0.0427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-0.0517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534">
                <a:tc>
                  <a:txBody>
                    <a:bodyPr/>
                    <a:lstStyle/>
                    <a:p>
                      <a:pPr marL="0" marR="0">
                        <a:lnSpc>
                          <a:spcPct val="115000"/>
                        </a:lnSpc>
                        <a:spcBef>
                          <a:spcPts val="0"/>
                        </a:spcBef>
                        <a:spcAft>
                          <a:spcPts val="0"/>
                        </a:spcAft>
                      </a:pPr>
                      <a:r>
                        <a:rPr lang="en-US" sz="1600" b="1">
                          <a:solidFill>
                            <a:schemeClr val="accent2">
                              <a:lumMod val="50000"/>
                            </a:schemeClr>
                          </a:solidFill>
                          <a:latin typeface="Times New Roman"/>
                          <a:ea typeface="Calibri"/>
                          <a:cs typeface="Times New Roman"/>
                        </a:rPr>
                        <a:t>Filter Stripes</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-1.2780</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(0.6133)</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0.1006</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0.0977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-0.2827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-0.1916</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534">
                <a:tc>
                  <a:txBody>
                    <a:bodyPr/>
                    <a:lstStyle/>
                    <a:p>
                      <a:pPr marL="0" marR="0">
                        <a:lnSpc>
                          <a:spcPct val="115000"/>
                        </a:lnSpc>
                        <a:spcBef>
                          <a:spcPts val="0"/>
                        </a:spcBef>
                        <a:spcAft>
                          <a:spcPts val="0"/>
                        </a:spcAft>
                      </a:pPr>
                      <a:r>
                        <a:rPr lang="en-US" sz="1600" b="1">
                          <a:solidFill>
                            <a:schemeClr val="accent2">
                              <a:lumMod val="50000"/>
                            </a:schemeClr>
                          </a:solidFill>
                          <a:latin typeface="Times New Roman"/>
                          <a:ea typeface="Calibri"/>
                          <a:cs typeface="Times New Roman"/>
                        </a:rPr>
                        <a:t>Grassed Water Ways</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0.1499</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(0.4902)</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-0.0124</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-0.0262</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0.0225</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0.0349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534">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Irrigation W </a:t>
                      </a:r>
                      <a:r>
                        <a:rPr lang="en-US" sz="1600" b="1" dirty="0" err="1">
                          <a:solidFill>
                            <a:schemeClr val="accent2">
                              <a:lumMod val="50000"/>
                            </a:schemeClr>
                          </a:solidFill>
                          <a:latin typeface="Times New Roman"/>
                          <a:ea typeface="Calibri"/>
                          <a:cs typeface="Times New Roman"/>
                        </a:rPr>
                        <a:t>Mngt</a:t>
                      </a:r>
                      <a:endParaRPr lang="en-US" sz="1600" b="1"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0.1237</a:t>
                      </a:r>
                    </a:p>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(0.3608)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-0.0107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-0.0202</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0.0219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0.0264</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1956">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Irrigation Land Lev.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0.0474</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(0.3799)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-0.0041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-0.0079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0.0080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0.0104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itle 1"/>
          <p:cNvSpPr txBox="1">
            <a:spLocks/>
          </p:cNvSpPr>
          <p:nvPr/>
        </p:nvSpPr>
        <p:spPr>
          <a:xfrm>
            <a:off x="457200" y="274638"/>
            <a:ext cx="8229600" cy="411162"/>
          </a:xfrm>
          <a:prstGeom prst="rect">
            <a:avLst/>
          </a:prstGeom>
        </p:spPr>
        <p:txBody>
          <a:bodyPr anchor="ctr"/>
          <a:lstStyle/>
          <a:p>
            <a:pPr algn="ctr" fontAlgn="auto">
              <a:spcAft>
                <a:spcPts val="0"/>
              </a:spcAft>
              <a:defRPr/>
            </a:pPr>
            <a:r>
              <a:rPr lang="en-US" sz="2000" b="1" dirty="0">
                <a:solidFill>
                  <a:schemeClr val="accent2">
                    <a:lumMod val="75000"/>
                  </a:schemeClr>
                </a:solidFill>
                <a:latin typeface="Times New Roman" pitchFamily="18" charset="0"/>
                <a:ea typeface="+mj-ea"/>
                <a:cs typeface="Times New Roman" pitchFamily="18" charset="0"/>
              </a:rPr>
              <a:t>Economic impacts from BMP adoption (Ordered-</a:t>
            </a:r>
            <a:r>
              <a:rPr lang="en-US" sz="2000" b="1" dirty="0" err="1">
                <a:solidFill>
                  <a:schemeClr val="accent2">
                    <a:lumMod val="75000"/>
                  </a:schemeClr>
                </a:solidFill>
                <a:latin typeface="Times New Roman" pitchFamily="18" charset="0"/>
                <a:ea typeface="+mj-ea"/>
                <a:cs typeface="Times New Roman" pitchFamily="18" charset="0"/>
              </a:rPr>
              <a:t>probit</a:t>
            </a:r>
            <a:r>
              <a:rPr lang="en-US" sz="2000" b="1" dirty="0">
                <a:solidFill>
                  <a:schemeClr val="accent2">
                    <a:lumMod val="75000"/>
                  </a:schemeClr>
                </a:solidFill>
                <a:latin typeface="Times New Roman" pitchFamily="18" charset="0"/>
                <a:ea typeface="+mj-ea"/>
                <a:cs typeface="Times New Roman" pitchFamily="18" charset="0"/>
              </a:rPr>
              <a:t> runs)</a:t>
            </a:r>
            <a:br>
              <a:rPr lang="en-US" sz="2000" b="1" dirty="0">
                <a:solidFill>
                  <a:schemeClr val="accent2">
                    <a:lumMod val="75000"/>
                  </a:schemeClr>
                </a:solidFill>
                <a:latin typeface="Times New Roman" pitchFamily="18" charset="0"/>
                <a:ea typeface="+mj-ea"/>
                <a:cs typeface="Times New Roman" pitchFamily="18" charset="0"/>
              </a:rPr>
            </a:br>
            <a:endParaRPr lang="en-US" sz="2000" b="1" dirty="0">
              <a:solidFill>
                <a:schemeClr val="accent2">
                  <a:lumMod val="75000"/>
                </a:schemeClr>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457200"/>
          <a:ext cx="8534403" cy="6248397"/>
        </p:xfrm>
        <a:graphic>
          <a:graphicData uri="http://schemas.openxmlformats.org/drawingml/2006/table">
            <a:tbl>
              <a:tblPr/>
              <a:tblGrid>
                <a:gridCol w="1264358"/>
                <a:gridCol w="880654"/>
                <a:gridCol w="369592"/>
                <a:gridCol w="999563"/>
                <a:gridCol w="448237"/>
                <a:gridCol w="844854"/>
                <a:gridCol w="526746"/>
                <a:gridCol w="990600"/>
                <a:gridCol w="612451"/>
                <a:gridCol w="836706"/>
                <a:gridCol w="760642"/>
              </a:tblGrid>
              <a:tr h="8727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chemeClr val="accent2">
                            <a:lumMod val="50000"/>
                          </a:schemeClr>
                        </a:solidFill>
                        <a:effectLst/>
                        <a:uLnTx/>
                        <a:uFillTx/>
                        <a:latin typeface="Times New Roman"/>
                        <a:ea typeface="+mn-ea"/>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chemeClr val="accent2">
                              <a:lumMod val="50000"/>
                            </a:schemeClr>
                          </a:solidFill>
                          <a:effectLst/>
                          <a:uLnTx/>
                          <a:uFillTx/>
                          <a:latin typeface="Times New Roman"/>
                          <a:ea typeface="+mn-ea"/>
                          <a:cs typeface="Times New Roman"/>
                        </a:rPr>
                        <a:t>BMPs</a:t>
                      </a:r>
                    </a:p>
                    <a:p>
                      <a:endParaRPr lang="en-US" sz="1600" b="1" dirty="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Coefficient</a:t>
                      </a:r>
                    </a:p>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(Standard Error)</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 </a:t>
                      </a:r>
                      <a:r>
                        <a:rPr lang="en-US" sz="1600" b="1" dirty="0" smtClean="0">
                          <a:solidFill>
                            <a:schemeClr val="accent2">
                              <a:lumMod val="50000"/>
                            </a:schemeClr>
                          </a:solidFill>
                          <a:latin typeface="Times New Roman"/>
                          <a:ea typeface="Calibri"/>
                          <a:cs typeface="Times New Roman"/>
                        </a:rPr>
                        <a:t>Effect </a:t>
                      </a:r>
                      <a:r>
                        <a:rPr lang="en-US" sz="1600" b="1" dirty="0">
                          <a:solidFill>
                            <a:schemeClr val="accent2">
                              <a:lumMod val="50000"/>
                            </a:schemeClr>
                          </a:solidFill>
                          <a:latin typeface="Times New Roman"/>
                          <a:ea typeface="Calibri"/>
                          <a:cs typeface="Times New Roman"/>
                        </a:rPr>
                        <a:t>(Lowered profit)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 </a:t>
                      </a:r>
                      <a:r>
                        <a:rPr lang="en-US" sz="1600" b="1" dirty="0" smtClean="0">
                          <a:solidFill>
                            <a:schemeClr val="accent2">
                              <a:lumMod val="50000"/>
                            </a:schemeClr>
                          </a:solidFill>
                          <a:latin typeface="Times New Roman"/>
                          <a:ea typeface="Calibri"/>
                          <a:cs typeface="Times New Roman"/>
                        </a:rPr>
                        <a:t>Effect </a:t>
                      </a:r>
                      <a:r>
                        <a:rPr lang="en-US" sz="1600" b="1" dirty="0">
                          <a:solidFill>
                            <a:schemeClr val="accent2">
                              <a:lumMod val="50000"/>
                            </a:schemeClr>
                          </a:solidFill>
                          <a:latin typeface="Times New Roman"/>
                          <a:ea typeface="Calibri"/>
                          <a:cs typeface="Times New Roman"/>
                        </a:rPr>
                        <a:t>(No economic Impact)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 </a:t>
                      </a:r>
                      <a:r>
                        <a:rPr lang="en-US" sz="1600" b="1" dirty="0" smtClean="0">
                          <a:solidFill>
                            <a:schemeClr val="accent2">
                              <a:lumMod val="50000"/>
                            </a:schemeClr>
                          </a:solidFill>
                          <a:latin typeface="Times New Roman"/>
                          <a:ea typeface="Calibri"/>
                          <a:cs typeface="Times New Roman"/>
                        </a:rPr>
                        <a:t>Effect </a:t>
                      </a:r>
                      <a:r>
                        <a:rPr lang="en-US" sz="1600" b="1" dirty="0">
                          <a:solidFill>
                            <a:schemeClr val="accent2">
                              <a:lumMod val="50000"/>
                            </a:schemeClr>
                          </a:solidFill>
                          <a:latin typeface="Times New Roman"/>
                          <a:ea typeface="Calibri"/>
                          <a:cs typeface="Times New Roman"/>
                        </a:rPr>
                        <a:t>(Increased profit by 1-10%)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 </a:t>
                      </a:r>
                      <a:r>
                        <a:rPr lang="en-US" sz="1600" b="1" dirty="0" smtClean="0">
                          <a:solidFill>
                            <a:schemeClr val="accent2">
                              <a:lumMod val="50000"/>
                            </a:schemeClr>
                          </a:solidFill>
                          <a:latin typeface="Times New Roman"/>
                          <a:ea typeface="Calibri"/>
                          <a:cs typeface="Times New Roman"/>
                        </a:rPr>
                        <a:t>Effect </a:t>
                      </a:r>
                      <a:r>
                        <a:rPr lang="en-US" sz="1600" b="1" dirty="0">
                          <a:solidFill>
                            <a:schemeClr val="accent2">
                              <a:lumMod val="50000"/>
                            </a:schemeClr>
                          </a:solidFill>
                          <a:latin typeface="Times New Roman"/>
                          <a:ea typeface="Calibri"/>
                          <a:cs typeface="Times New Roman"/>
                        </a:rPr>
                        <a:t>(Increased profit by ≥11%)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562747">
                <a:tc>
                  <a:txBody>
                    <a:bodyPr/>
                    <a:lstStyle/>
                    <a:p>
                      <a:pPr marL="0" marR="0">
                        <a:lnSpc>
                          <a:spcPct val="115000"/>
                        </a:lnSpc>
                        <a:spcBef>
                          <a:spcPts val="0"/>
                        </a:spcBef>
                        <a:spcAft>
                          <a:spcPts val="0"/>
                        </a:spcAft>
                      </a:pPr>
                      <a:r>
                        <a:rPr lang="en-US" sz="1600" b="1" dirty="0" err="1">
                          <a:solidFill>
                            <a:schemeClr val="accent2">
                              <a:lumMod val="50000"/>
                            </a:schemeClr>
                          </a:solidFill>
                          <a:latin typeface="Times New Roman"/>
                          <a:ea typeface="Calibri"/>
                          <a:cs typeface="Times New Roman"/>
                        </a:rPr>
                        <a:t>Irrig</a:t>
                      </a:r>
                      <a:r>
                        <a:rPr lang="en-US" sz="1600" b="1" dirty="0">
                          <a:solidFill>
                            <a:schemeClr val="accent2">
                              <a:lumMod val="50000"/>
                            </a:schemeClr>
                          </a:solidFill>
                          <a:latin typeface="Times New Roman"/>
                          <a:ea typeface="Calibri"/>
                          <a:cs typeface="Times New Roman"/>
                        </a:rPr>
                        <a:t>. Sys. TWR</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0.8899</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(0.3761)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-0.0596</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-0.1619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0.0402</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0.2586</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747">
                <a:tc>
                  <a:txBody>
                    <a:bodyPr/>
                    <a:lstStyle/>
                    <a:p>
                      <a:pPr marL="0" marR="0">
                        <a:lnSpc>
                          <a:spcPct val="115000"/>
                        </a:lnSpc>
                        <a:spcBef>
                          <a:spcPts val="0"/>
                        </a:spcBef>
                        <a:spcAft>
                          <a:spcPts val="0"/>
                        </a:spcAft>
                      </a:pPr>
                      <a:r>
                        <a:rPr lang="en-US" sz="1600" b="1" dirty="0" err="1">
                          <a:solidFill>
                            <a:schemeClr val="accent2">
                              <a:lumMod val="50000"/>
                            </a:schemeClr>
                          </a:solidFill>
                          <a:latin typeface="Times New Roman"/>
                          <a:ea typeface="Calibri"/>
                          <a:cs typeface="Times New Roman"/>
                        </a:rPr>
                        <a:t>Irrig</a:t>
                      </a:r>
                      <a:r>
                        <a:rPr lang="en-US" sz="1600" b="1" dirty="0">
                          <a:solidFill>
                            <a:schemeClr val="accent2">
                              <a:lumMod val="50000"/>
                            </a:schemeClr>
                          </a:solidFill>
                          <a:latin typeface="Times New Roman"/>
                          <a:ea typeface="Calibri"/>
                          <a:cs typeface="Times New Roman"/>
                        </a:rPr>
                        <a:t>. W. Conv. Pipes</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0.3996</a:t>
                      </a:r>
                    </a:p>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(0.3535)</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-0.0343</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-0.0641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0.0702</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0.0850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747">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Nutrient </a:t>
                      </a:r>
                      <a:r>
                        <a:rPr lang="en-US" sz="1600" b="1" dirty="0" err="1">
                          <a:solidFill>
                            <a:schemeClr val="accent2">
                              <a:lumMod val="50000"/>
                            </a:schemeClr>
                          </a:solidFill>
                          <a:latin typeface="Times New Roman"/>
                          <a:ea typeface="Calibri"/>
                          <a:cs typeface="Times New Roman"/>
                        </a:rPr>
                        <a:t>Mngt</a:t>
                      </a:r>
                      <a:r>
                        <a:rPr lang="en-US" sz="1600" b="1" dirty="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0.3153</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(0.2801)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-0.0269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-0.0518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0.0539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0.0684</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747">
                <a:tc>
                  <a:txBody>
                    <a:bodyPr/>
                    <a:lstStyle/>
                    <a:p>
                      <a:pPr marL="0" marR="0">
                        <a:lnSpc>
                          <a:spcPct val="115000"/>
                        </a:lnSpc>
                        <a:spcBef>
                          <a:spcPts val="0"/>
                        </a:spcBef>
                        <a:spcAft>
                          <a:spcPts val="0"/>
                        </a:spcAft>
                      </a:pPr>
                      <a:r>
                        <a:rPr lang="en-US" sz="1600" b="1" dirty="0" smtClean="0">
                          <a:solidFill>
                            <a:schemeClr val="accent2">
                              <a:lumMod val="50000"/>
                            </a:schemeClr>
                          </a:solidFill>
                          <a:latin typeface="Times New Roman"/>
                          <a:ea typeface="Calibri"/>
                          <a:cs typeface="Times New Roman"/>
                        </a:rPr>
                        <a:t>Pumping </a:t>
                      </a:r>
                      <a:r>
                        <a:rPr lang="en-US" sz="1600" b="1" dirty="0">
                          <a:solidFill>
                            <a:schemeClr val="accent2">
                              <a:lumMod val="50000"/>
                            </a:schemeClr>
                          </a:solidFill>
                          <a:latin typeface="Times New Roman"/>
                          <a:ea typeface="Calibri"/>
                          <a:cs typeface="Times New Roman"/>
                        </a:rPr>
                        <a:t>Plant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1.0320</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(0.5138)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-0.0713</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-0.1815</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0.0636</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0.2881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747">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Own </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0.2379</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(0.3345)</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-0.0200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-0.0407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0.0375</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0.0540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2500">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Double-crop and Rotation</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0.7809</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(0.4609)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-0.0639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-0.1253</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0.1190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0.1757</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747">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College </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0.1793</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(0.3634)</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-0.0150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-0.0309</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0.0278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0.0410</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747">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EQIP</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-0.6369</a:t>
                      </a:r>
                    </a:p>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(0.3678)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0.0528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0.1041</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-0.0995</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-0.1428</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968">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Observation</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64</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accent2">
                              <a:lumMod val="50000"/>
                            </a:schemeClr>
                          </a:solidFill>
                        </a:rPr>
                        <a:t>Cut1</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accent2">
                              <a:lumMod val="50000"/>
                            </a:schemeClr>
                          </a:solidFill>
                        </a:rPr>
                        <a:t>-0.0199</a:t>
                      </a:r>
                      <a:endParaRPr lang="en-US" sz="1600" dirty="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r>
                        <a:rPr lang="en-US" sz="1600" dirty="0" smtClean="0">
                          <a:solidFill>
                            <a:schemeClr val="accent2">
                              <a:lumMod val="50000"/>
                            </a:schemeClr>
                          </a:solidFill>
                        </a:rPr>
                        <a:t>Cut2</a:t>
                      </a:r>
                    </a:p>
                    <a:p>
                      <a:r>
                        <a:rPr lang="en-US" sz="1600" dirty="0" smtClean="0">
                          <a:solidFill>
                            <a:schemeClr val="accent2">
                              <a:lumMod val="50000"/>
                            </a:schemeClr>
                          </a:solidFill>
                        </a:rPr>
                        <a:t>0.3631</a:t>
                      </a:r>
                      <a:endParaRPr lang="en-US" sz="1600" dirty="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r>
                        <a:rPr lang="en-US" sz="1600" dirty="0" smtClean="0">
                          <a:solidFill>
                            <a:schemeClr val="accent2">
                              <a:lumMod val="50000"/>
                            </a:schemeClr>
                          </a:solidFill>
                          <a:latin typeface="Times New Roman"/>
                          <a:cs typeface="Times New Roman"/>
                        </a:rPr>
                        <a:t>Cut3 </a:t>
                      </a:r>
                    </a:p>
                    <a:p>
                      <a:r>
                        <a:rPr lang="en-US" sz="1600" dirty="0" smtClean="0">
                          <a:solidFill>
                            <a:schemeClr val="accent2">
                              <a:lumMod val="50000"/>
                            </a:schemeClr>
                          </a:solidFill>
                        </a:rPr>
                        <a:t>1.2186</a:t>
                      </a:r>
                      <a:endParaRPr lang="en-US" sz="1600" dirty="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r>
                        <a:rPr lang="en-US" sz="1600" dirty="0" smtClean="0">
                          <a:solidFill>
                            <a:schemeClr val="accent2">
                              <a:lumMod val="50000"/>
                            </a:schemeClr>
                          </a:solidFill>
                          <a:latin typeface="Times New Roman"/>
                          <a:cs typeface="Times New Roman"/>
                        </a:rPr>
                        <a:t>Cut4 </a:t>
                      </a:r>
                    </a:p>
                    <a:p>
                      <a:r>
                        <a:rPr lang="en-US" sz="1600" dirty="0" smtClean="0">
                          <a:solidFill>
                            <a:schemeClr val="accent2">
                              <a:lumMod val="50000"/>
                            </a:schemeClr>
                          </a:solidFill>
                        </a:rPr>
                        <a:t>2.5450</a:t>
                      </a:r>
                      <a:endParaRPr lang="en-US" sz="1600" dirty="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968">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Pseudo R-sq</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0.1975</a:t>
                      </a: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sz="160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sz="160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sz="1600" dirty="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sz="1600" dirty="0">
                        <a:solidFill>
                          <a:schemeClr val="accent2">
                            <a:lumMod val="50000"/>
                          </a:schemeClr>
                        </a:solidFill>
                        <a:latin typeface="Times New Roman"/>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marL="0" marR="0">
                        <a:lnSpc>
                          <a:spcPct val="115000"/>
                        </a:lnSpc>
                        <a:spcBef>
                          <a:spcPts val="0"/>
                        </a:spcBef>
                        <a:spcAft>
                          <a:spcPts val="0"/>
                        </a:spcAft>
                      </a:pPr>
                      <a:endParaRPr lang="en-US" sz="1600" dirty="0">
                        <a:solidFill>
                          <a:schemeClr val="accent2">
                            <a:lumMod val="50000"/>
                          </a:schemeClr>
                        </a:solidFill>
                        <a:latin typeface="Times New Roman"/>
                        <a:ea typeface="Calibri"/>
                        <a:cs typeface="Times New Roman"/>
                      </a:endParaRPr>
                    </a:p>
                  </a:txBody>
                  <a:tcPr marL="65217" marR="6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itle 1"/>
          <p:cNvSpPr txBox="1">
            <a:spLocks/>
          </p:cNvSpPr>
          <p:nvPr/>
        </p:nvSpPr>
        <p:spPr>
          <a:xfrm>
            <a:off x="457200" y="122238"/>
            <a:ext cx="8229600" cy="411162"/>
          </a:xfrm>
          <a:prstGeom prst="rect">
            <a:avLst/>
          </a:prstGeom>
        </p:spPr>
        <p:txBody>
          <a:bodyPr anchor="ctr"/>
          <a:lstStyle/>
          <a:p>
            <a:pPr algn="ctr" fontAlgn="auto">
              <a:spcAft>
                <a:spcPts val="0"/>
              </a:spcAft>
              <a:defRPr/>
            </a:pPr>
            <a:r>
              <a:rPr lang="en-US" sz="2000" b="1" dirty="0">
                <a:solidFill>
                  <a:schemeClr val="accent2">
                    <a:lumMod val="75000"/>
                  </a:schemeClr>
                </a:solidFill>
                <a:latin typeface="Times New Roman" pitchFamily="18" charset="0"/>
                <a:ea typeface="+mj-ea"/>
                <a:cs typeface="Times New Roman" pitchFamily="18" charset="0"/>
              </a:rPr>
              <a:t>Economic impacts from BMP adoption (Ordered-</a:t>
            </a:r>
            <a:r>
              <a:rPr lang="en-US" sz="2000" b="1" dirty="0" err="1">
                <a:solidFill>
                  <a:schemeClr val="accent2">
                    <a:lumMod val="75000"/>
                  </a:schemeClr>
                </a:solidFill>
                <a:latin typeface="Times New Roman" pitchFamily="18" charset="0"/>
                <a:ea typeface="+mj-ea"/>
                <a:cs typeface="Times New Roman" pitchFamily="18" charset="0"/>
              </a:rPr>
              <a:t>probit</a:t>
            </a:r>
            <a:r>
              <a:rPr lang="en-US" sz="2000" b="1" dirty="0">
                <a:solidFill>
                  <a:schemeClr val="accent2">
                    <a:lumMod val="75000"/>
                  </a:schemeClr>
                </a:solidFill>
                <a:latin typeface="Times New Roman" pitchFamily="18" charset="0"/>
                <a:ea typeface="+mj-ea"/>
                <a:cs typeface="Times New Roman" pitchFamily="18" charset="0"/>
              </a:rPr>
              <a:t> runs)</a:t>
            </a:r>
            <a:br>
              <a:rPr lang="en-US" sz="2000" b="1" dirty="0">
                <a:solidFill>
                  <a:schemeClr val="accent2">
                    <a:lumMod val="75000"/>
                  </a:schemeClr>
                </a:solidFill>
                <a:latin typeface="Times New Roman" pitchFamily="18" charset="0"/>
                <a:ea typeface="+mj-ea"/>
                <a:cs typeface="Times New Roman" pitchFamily="18" charset="0"/>
              </a:rPr>
            </a:br>
            <a:endParaRPr lang="en-US" sz="2000" b="1" dirty="0">
              <a:solidFill>
                <a:schemeClr val="accent2">
                  <a:lumMod val="75000"/>
                </a:schemeClr>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57250"/>
          </a:xfrm>
        </p:spPr>
        <p:txBody>
          <a:bodyPr>
            <a:normAutofit/>
          </a:bodyPr>
          <a:lstStyle/>
          <a:p>
            <a:pPr eaLnBrk="1" fontAlgn="auto" hangingPunct="1">
              <a:spcAft>
                <a:spcPts val="0"/>
              </a:spcAft>
              <a:defRPr/>
            </a:pPr>
            <a:r>
              <a:rPr lang="en-US" sz="3200" b="1" dirty="0" smtClean="0">
                <a:solidFill>
                  <a:schemeClr val="accent2">
                    <a:lumMod val="75000"/>
                  </a:schemeClr>
                </a:solidFill>
                <a:cs typeface="Times New Roman" pitchFamily="18" charset="0"/>
              </a:rPr>
              <a:t>Background</a:t>
            </a:r>
            <a:endParaRPr lang="en-US" sz="3200" b="1" dirty="0">
              <a:solidFill>
                <a:schemeClr val="accent2">
                  <a:lumMod val="75000"/>
                </a:schemeClr>
              </a:solidFill>
              <a:cs typeface="Times New Roman" pitchFamily="18" charset="0"/>
            </a:endParaRPr>
          </a:p>
        </p:txBody>
      </p:sp>
      <p:sp>
        <p:nvSpPr>
          <p:cNvPr id="3" name="Content Placeholder 2"/>
          <p:cNvSpPr>
            <a:spLocks noGrp="1"/>
          </p:cNvSpPr>
          <p:nvPr>
            <p:ph idx="1"/>
          </p:nvPr>
        </p:nvSpPr>
        <p:spPr>
          <a:xfrm>
            <a:off x="457200" y="1981200"/>
            <a:ext cx="8229600" cy="4572000"/>
          </a:xfrm>
        </p:spPr>
        <p:txBody>
          <a:bodyPr>
            <a:normAutofit/>
          </a:bodyPr>
          <a:lstStyle/>
          <a:p>
            <a:pPr marL="274320" indent="-274320" eaLnBrk="1" fontAlgn="auto" hangingPunct="1">
              <a:lnSpc>
                <a:spcPct val="110000"/>
              </a:lnSpc>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The U.S. crawfish industry is concentrated in Louisiana.</a:t>
            </a:r>
          </a:p>
          <a:p>
            <a:pPr marL="274320" indent="-274320" eaLnBrk="1" fontAlgn="auto" hangingPunct="1">
              <a:lnSpc>
                <a:spcPct val="110000"/>
              </a:lnSpc>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Waste water is an environmental concern. </a:t>
            </a:r>
          </a:p>
          <a:p>
            <a:pPr marL="274320" indent="-274320" eaLnBrk="1" fontAlgn="auto" hangingPunct="1">
              <a:lnSpc>
                <a:spcPct val="110000"/>
              </a:lnSpc>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Best Management Practices (BMPs) are helpful for minimizing non-point source pollution.</a:t>
            </a:r>
          </a:p>
          <a:p>
            <a:pPr marL="274320" indent="-274320" eaLnBrk="1" fontAlgn="auto" hangingPunct="1">
              <a:lnSpc>
                <a:spcPct val="110000"/>
              </a:lnSpc>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BMP adoption is encouraged, but voluntary. </a:t>
            </a:r>
          </a:p>
          <a:p>
            <a:pPr marL="274320" indent="-274320" eaLnBrk="1" fontAlgn="auto" hangingPunct="1">
              <a:lnSpc>
                <a:spcPct val="110000"/>
              </a:lnSpc>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Adoption rates and reasons for BMP adoption in the crawfish industry are unknown. </a:t>
            </a:r>
          </a:p>
          <a:p>
            <a:pPr marL="274320" indent="-274320" eaLnBrk="1" fontAlgn="auto" hangingPunct="1">
              <a:lnSpc>
                <a:spcPct val="210000"/>
              </a:lnSpc>
              <a:spcBef>
                <a:spcPts val="600"/>
              </a:spcBef>
              <a:spcAft>
                <a:spcPts val="600"/>
              </a:spcAft>
              <a:buClr>
                <a:schemeClr val="accent3"/>
              </a:buClr>
              <a:buFont typeface="Wingdings 2"/>
              <a:buChar char=""/>
              <a:defRPr/>
            </a:pPr>
            <a:endParaRPr lang="en-US" sz="2400" dirty="0" smtClean="0">
              <a:solidFill>
                <a:srgbClr val="00B050"/>
              </a:solidFill>
              <a:latin typeface="Times New Roman" pitchFamily="18" charset="0"/>
              <a:cs typeface="Times New Roman" pitchFamily="18" charset="0"/>
            </a:endParaRPr>
          </a:p>
          <a:p>
            <a:pPr marL="274320" indent="-274320" eaLnBrk="1" fontAlgn="auto" hangingPunct="1">
              <a:lnSpc>
                <a:spcPct val="210000"/>
              </a:lnSpc>
              <a:spcBef>
                <a:spcPts val="600"/>
              </a:spcBef>
              <a:spcAft>
                <a:spcPts val="600"/>
              </a:spcAft>
              <a:buClr>
                <a:schemeClr val="accent3"/>
              </a:buClr>
              <a:buFont typeface="Wingdings 2"/>
              <a:buChar char=""/>
              <a:defRPr/>
            </a:pPr>
            <a:endParaRPr lang="en-US" sz="24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85800"/>
            <a:ext cx="8229600" cy="857250"/>
          </a:xfrm>
        </p:spPr>
        <p:txBody>
          <a:bodyPr>
            <a:normAutofit/>
          </a:bodyPr>
          <a:lstStyle/>
          <a:p>
            <a:pPr eaLnBrk="1" fontAlgn="auto" hangingPunct="1">
              <a:spcAft>
                <a:spcPts val="0"/>
              </a:spcAft>
              <a:defRPr/>
            </a:pPr>
            <a:r>
              <a:rPr lang="en-US" sz="3200" b="1" dirty="0" smtClean="0">
                <a:solidFill>
                  <a:schemeClr val="accent2">
                    <a:lumMod val="75000"/>
                  </a:schemeClr>
                </a:solidFill>
                <a:cs typeface="Times New Roman" pitchFamily="18" charset="0"/>
              </a:rPr>
              <a:t>Background</a:t>
            </a:r>
            <a:endParaRPr lang="en-US" sz="3200" b="1" dirty="0">
              <a:solidFill>
                <a:schemeClr val="accent2">
                  <a:lumMod val="75000"/>
                </a:schemeClr>
              </a:solidFill>
              <a:cs typeface="Times New Roman" pitchFamily="18" charset="0"/>
            </a:endParaRPr>
          </a:p>
        </p:txBody>
      </p:sp>
      <p:sp>
        <p:nvSpPr>
          <p:cNvPr id="3" name="Content Placeholder 2"/>
          <p:cNvSpPr>
            <a:spLocks noGrp="1"/>
          </p:cNvSpPr>
          <p:nvPr>
            <p:ph idx="1"/>
          </p:nvPr>
        </p:nvSpPr>
        <p:spPr/>
        <p:txBody>
          <a:bodyPr>
            <a:normAutofit/>
          </a:bodyPr>
          <a:lstStyle/>
          <a:p>
            <a:pPr marL="274320" indent="-274320" eaLnBrk="1" fontAlgn="auto" hangingPunct="1">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Government conservation initiatives for agricultural land.</a:t>
            </a:r>
          </a:p>
          <a:p>
            <a:pPr marL="640080" lvl="1" indent="-246888" eaLnBrk="1" fontAlgn="auto" hangingPunct="1">
              <a:spcBef>
                <a:spcPts val="600"/>
              </a:spcBef>
              <a:spcAft>
                <a:spcPts val="600"/>
              </a:spcAft>
              <a:buFont typeface="Wingdings 2"/>
              <a:buChar char=""/>
              <a:defRPr/>
            </a:pPr>
            <a:r>
              <a:rPr lang="en-US" dirty="0" smtClean="0">
                <a:solidFill>
                  <a:schemeClr val="accent2">
                    <a:lumMod val="50000"/>
                  </a:schemeClr>
                </a:solidFill>
                <a:latin typeface="Times New Roman" pitchFamily="18" charset="0"/>
                <a:cs typeface="Times New Roman" pitchFamily="18" charset="0"/>
              </a:rPr>
              <a:t>Farm Bills since 1985.</a:t>
            </a:r>
          </a:p>
          <a:p>
            <a:pPr marL="640080" lvl="1" indent="-246888" eaLnBrk="1" fontAlgn="auto" hangingPunct="1">
              <a:spcBef>
                <a:spcPts val="600"/>
              </a:spcBef>
              <a:spcAft>
                <a:spcPts val="600"/>
              </a:spcAft>
              <a:buFont typeface="Wingdings 2"/>
              <a:buChar char=""/>
              <a:defRPr/>
            </a:pPr>
            <a:r>
              <a:rPr lang="en-US" dirty="0" smtClean="0">
                <a:solidFill>
                  <a:schemeClr val="accent2">
                    <a:lumMod val="50000"/>
                  </a:schemeClr>
                </a:solidFill>
                <a:latin typeface="Times New Roman" pitchFamily="18" charset="0"/>
                <a:cs typeface="Times New Roman" pitchFamily="18" charset="0"/>
              </a:rPr>
              <a:t>Since the 1996 Farm Bill, the Environmental Quality Incentives Program (EQIP) has worked with other federal programs.</a:t>
            </a:r>
          </a:p>
          <a:p>
            <a:pPr marL="640080" lvl="1" indent="-246888" eaLnBrk="1" fontAlgn="auto" hangingPunct="1">
              <a:spcBef>
                <a:spcPts val="600"/>
              </a:spcBef>
              <a:spcAft>
                <a:spcPts val="600"/>
              </a:spcAft>
              <a:buFont typeface="Wingdings 2"/>
              <a:buChar char=""/>
              <a:defRPr/>
            </a:pPr>
            <a:r>
              <a:rPr lang="en-US" dirty="0" smtClean="0">
                <a:solidFill>
                  <a:schemeClr val="accent2">
                    <a:lumMod val="50000"/>
                  </a:schemeClr>
                </a:solidFill>
                <a:latin typeface="Times New Roman" pitchFamily="18" charset="0"/>
                <a:cs typeface="Times New Roman" pitchFamily="18" charset="0"/>
              </a:rPr>
              <a:t>Payment of subsidies in the form of cost shares.</a:t>
            </a:r>
          </a:p>
          <a:p>
            <a:pPr marL="274320" indent="-274320" eaLnBrk="1" fontAlgn="auto" hangingPunct="1">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Economics related to BMP adoption. </a:t>
            </a:r>
          </a:p>
          <a:p>
            <a:pPr marL="640080" lvl="1" indent="-246888" eaLnBrk="1" fontAlgn="auto" hangingPunct="1">
              <a:spcBef>
                <a:spcPts val="600"/>
              </a:spcBef>
              <a:spcAft>
                <a:spcPts val="600"/>
              </a:spcAft>
              <a:buFont typeface="Wingdings 2"/>
              <a:buChar char=""/>
              <a:defRPr/>
            </a:pPr>
            <a:r>
              <a:rPr lang="en-US" dirty="0" smtClean="0">
                <a:solidFill>
                  <a:schemeClr val="accent2">
                    <a:lumMod val="50000"/>
                  </a:schemeClr>
                </a:solidFill>
                <a:latin typeface="Times New Roman" pitchFamily="18" charset="0"/>
                <a:cs typeface="Times New Roman" pitchFamily="18" charset="0"/>
              </a:rPr>
              <a:t>Some BMPs are expected to be economically profitable.</a:t>
            </a:r>
          </a:p>
          <a:p>
            <a:pPr marL="640080" lvl="1" indent="-742950" eaLnBrk="1" fontAlgn="auto" hangingPunct="1">
              <a:spcBef>
                <a:spcPts val="600"/>
              </a:spcBef>
              <a:spcAft>
                <a:spcPts val="600"/>
              </a:spcAft>
              <a:buFont typeface="Wingdings 2"/>
              <a:buNone/>
              <a:defRPr/>
            </a:pPr>
            <a:endParaRPr lang="en-US" sz="2200" dirty="0" smtClean="0">
              <a:solidFill>
                <a:srgbClr val="00B050"/>
              </a:solidFill>
              <a:latin typeface="Times New Roman" pitchFamily="18" charset="0"/>
              <a:cs typeface="Times New Roman" pitchFamily="18" charset="0"/>
            </a:endParaRPr>
          </a:p>
          <a:p>
            <a:pPr marL="640080" lvl="1" indent="-246888" eaLnBrk="1" fontAlgn="auto" hangingPunct="1">
              <a:lnSpc>
                <a:spcPct val="200000"/>
              </a:lnSpc>
              <a:spcBef>
                <a:spcPts val="600"/>
              </a:spcBef>
              <a:spcAft>
                <a:spcPts val="600"/>
              </a:spcAft>
              <a:buFont typeface="Wingdings 2"/>
              <a:buChar char=""/>
              <a:defRPr/>
            </a:pPr>
            <a:endParaRPr lang="en-US" sz="2200" dirty="0" smtClean="0">
              <a:solidFill>
                <a:srgbClr val="00B050"/>
              </a:solidFill>
              <a:latin typeface="Times New Roman" pitchFamily="18" charset="0"/>
              <a:cs typeface="Times New Roman" pitchFamily="18" charset="0"/>
            </a:endParaRPr>
          </a:p>
          <a:p>
            <a:pPr marL="274320" indent="-274320" eaLnBrk="1" fontAlgn="auto" hangingPunct="1">
              <a:lnSpc>
                <a:spcPct val="200000"/>
              </a:lnSpc>
              <a:spcBef>
                <a:spcPts val="600"/>
              </a:spcBef>
              <a:spcAft>
                <a:spcPts val="600"/>
              </a:spcAft>
              <a:buClr>
                <a:schemeClr val="accent3"/>
              </a:buClr>
              <a:buFont typeface="Wingdings 2"/>
              <a:buNone/>
              <a:defRPr/>
            </a:pPr>
            <a:endParaRPr lang="en-US" sz="2200" dirty="0" smtClean="0">
              <a:solidFill>
                <a:srgbClr val="00B050"/>
              </a:solidFill>
              <a:latin typeface="Times New Roman" pitchFamily="18" charset="0"/>
              <a:cs typeface="Times New Roman" pitchFamily="18" charset="0"/>
            </a:endParaRPr>
          </a:p>
          <a:p>
            <a:pPr marL="274320" indent="-274320" eaLnBrk="1" fontAlgn="auto" hangingPunct="1">
              <a:lnSpc>
                <a:spcPct val="200000"/>
              </a:lnSpc>
              <a:spcBef>
                <a:spcPts val="600"/>
              </a:spcBef>
              <a:spcAft>
                <a:spcPts val="600"/>
              </a:spcAft>
              <a:buClr>
                <a:schemeClr val="accent3"/>
              </a:buClr>
              <a:buFont typeface="Wingdings 2"/>
              <a:buChar char=""/>
              <a:defRPr/>
            </a:pPr>
            <a:endParaRPr lang="en-US" sz="22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33400"/>
          </a:xfrm>
        </p:spPr>
        <p:txBody>
          <a:bodyPr>
            <a:normAutofit/>
          </a:bodyPr>
          <a:lstStyle/>
          <a:p>
            <a:pPr eaLnBrk="1" fontAlgn="auto" hangingPunct="1">
              <a:spcAft>
                <a:spcPts val="0"/>
              </a:spcAft>
              <a:defRPr/>
            </a:pPr>
            <a:r>
              <a:rPr lang="en-US" sz="3200" b="1" dirty="0" smtClean="0">
                <a:solidFill>
                  <a:schemeClr val="accent2">
                    <a:lumMod val="75000"/>
                  </a:schemeClr>
                </a:solidFill>
                <a:cs typeface="Times New Roman" pitchFamily="18" charset="0"/>
              </a:rPr>
              <a:t>Objectives</a:t>
            </a:r>
            <a:endParaRPr lang="en-US" sz="3200" b="1" dirty="0">
              <a:solidFill>
                <a:schemeClr val="accent2">
                  <a:lumMod val="75000"/>
                </a:schemeClr>
              </a:solidFill>
              <a:cs typeface="Times New Roman" pitchFamily="18" charset="0"/>
            </a:endParaRPr>
          </a:p>
        </p:txBody>
      </p:sp>
      <p:sp>
        <p:nvSpPr>
          <p:cNvPr id="3" name="Content Placeholder 2"/>
          <p:cNvSpPr>
            <a:spLocks noGrp="1"/>
          </p:cNvSpPr>
          <p:nvPr>
            <p:ph idx="1"/>
          </p:nvPr>
        </p:nvSpPr>
        <p:spPr/>
        <p:txBody>
          <a:bodyPr>
            <a:normAutofit/>
          </a:bodyPr>
          <a:lstStyle/>
          <a:p>
            <a:pPr marL="274320" indent="-274320" eaLnBrk="1" fontAlgn="auto" hangingPunct="1">
              <a:lnSpc>
                <a:spcPct val="110000"/>
              </a:lnSpc>
              <a:spcBef>
                <a:spcPts val="600"/>
              </a:spcBef>
              <a:spcAft>
                <a:spcPts val="600"/>
              </a:spcAft>
              <a:buClr>
                <a:schemeClr val="accent3"/>
              </a:buClr>
              <a:buFont typeface="Wingdings 2"/>
              <a:buChar char=""/>
              <a:defRPr/>
            </a:pPr>
            <a:r>
              <a:rPr lang="en-US" sz="2800" dirty="0" smtClean="0">
                <a:solidFill>
                  <a:schemeClr val="accent2">
                    <a:lumMod val="50000"/>
                  </a:schemeClr>
                </a:solidFill>
                <a:latin typeface="Times New Roman" pitchFamily="18" charset="0"/>
                <a:cs typeface="Times New Roman" pitchFamily="18" charset="0"/>
              </a:rPr>
              <a:t>Determine: </a:t>
            </a:r>
          </a:p>
          <a:p>
            <a:pPr marL="640080" lvl="1" indent="-246888" eaLnBrk="1" fontAlgn="auto" hangingPunct="1">
              <a:lnSpc>
                <a:spcPct val="110000"/>
              </a:lnSpc>
              <a:spcBef>
                <a:spcPts val="600"/>
              </a:spcBef>
              <a:spcAft>
                <a:spcPts val="600"/>
              </a:spcAft>
              <a:buFont typeface="Wingdings" pitchFamily="2" charset="2"/>
              <a:buChar char="Ø"/>
              <a:defRPr/>
            </a:pPr>
            <a:r>
              <a:rPr lang="en-US" sz="2800" dirty="0" smtClean="0">
                <a:solidFill>
                  <a:schemeClr val="accent2">
                    <a:lumMod val="50000"/>
                  </a:schemeClr>
                </a:solidFill>
                <a:latin typeface="Times New Roman" pitchFamily="18" charset="0"/>
                <a:cs typeface="Times New Roman" pitchFamily="18" charset="0"/>
              </a:rPr>
              <a:t>Factors affecting crawfish farmer BMP adoption. </a:t>
            </a:r>
          </a:p>
          <a:p>
            <a:pPr marL="640080" lvl="1" indent="-246888" eaLnBrk="1" fontAlgn="auto" hangingPunct="1">
              <a:lnSpc>
                <a:spcPct val="110000"/>
              </a:lnSpc>
              <a:spcBef>
                <a:spcPts val="600"/>
              </a:spcBef>
              <a:spcAft>
                <a:spcPts val="600"/>
              </a:spcAft>
              <a:buFont typeface="Wingdings" pitchFamily="2" charset="2"/>
              <a:buChar char="Ø"/>
              <a:defRPr/>
            </a:pPr>
            <a:r>
              <a:rPr lang="en-US" sz="2800" dirty="0" smtClean="0">
                <a:solidFill>
                  <a:schemeClr val="accent2">
                    <a:lumMod val="50000"/>
                  </a:schemeClr>
                </a:solidFill>
                <a:latin typeface="Times New Roman" pitchFamily="18" charset="0"/>
                <a:cs typeface="Times New Roman" pitchFamily="18" charset="0"/>
              </a:rPr>
              <a:t>Reasons for BMP adoption.</a:t>
            </a:r>
          </a:p>
          <a:p>
            <a:pPr marL="640080" lvl="1" indent="-246888" eaLnBrk="1" fontAlgn="auto" hangingPunct="1">
              <a:lnSpc>
                <a:spcPct val="110000"/>
              </a:lnSpc>
              <a:spcBef>
                <a:spcPts val="600"/>
              </a:spcBef>
              <a:spcAft>
                <a:spcPts val="600"/>
              </a:spcAft>
              <a:buFont typeface="Wingdings" pitchFamily="2" charset="2"/>
              <a:buChar char="Ø"/>
              <a:defRPr/>
            </a:pPr>
            <a:r>
              <a:rPr lang="en-US" sz="2800" dirty="0" smtClean="0">
                <a:solidFill>
                  <a:schemeClr val="accent2">
                    <a:lumMod val="50000"/>
                  </a:schemeClr>
                </a:solidFill>
                <a:latin typeface="Times New Roman" pitchFamily="18" charset="0"/>
                <a:cs typeface="Times New Roman" pitchFamily="18" charset="0"/>
              </a:rPr>
              <a:t>Factors affecting farmer participation in the EQIP.</a:t>
            </a:r>
          </a:p>
          <a:p>
            <a:pPr marL="640080" lvl="1" indent="-246888" eaLnBrk="1" fontAlgn="auto" hangingPunct="1">
              <a:lnSpc>
                <a:spcPct val="110000"/>
              </a:lnSpc>
              <a:spcBef>
                <a:spcPts val="600"/>
              </a:spcBef>
              <a:spcAft>
                <a:spcPts val="600"/>
              </a:spcAft>
              <a:buFont typeface="Wingdings" pitchFamily="2" charset="2"/>
              <a:buChar char="Ø"/>
              <a:defRPr/>
            </a:pPr>
            <a:r>
              <a:rPr lang="en-US" sz="2800" dirty="0" smtClean="0">
                <a:solidFill>
                  <a:schemeClr val="accent2">
                    <a:lumMod val="50000"/>
                  </a:schemeClr>
                </a:solidFill>
                <a:latin typeface="Times New Roman" pitchFamily="18" charset="0"/>
                <a:cs typeface="Times New Roman" pitchFamily="18" charset="0"/>
              </a:rPr>
              <a:t>Economic impacts of BMP adoption.</a:t>
            </a:r>
          </a:p>
          <a:p>
            <a:pPr marL="640080" lvl="1" indent="-246888" eaLnBrk="1" fontAlgn="auto" hangingPunct="1">
              <a:lnSpc>
                <a:spcPct val="200000"/>
              </a:lnSpc>
              <a:spcBef>
                <a:spcPts val="600"/>
              </a:spcBef>
              <a:spcAft>
                <a:spcPts val="600"/>
              </a:spcAft>
              <a:buFont typeface="Wingdings 2"/>
              <a:buChar char=""/>
              <a:defRPr/>
            </a:pPr>
            <a:endParaRPr lang="en-US"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eaLnBrk="1" fontAlgn="auto" hangingPunct="1">
              <a:spcAft>
                <a:spcPts val="0"/>
              </a:spcAft>
              <a:defRPr/>
            </a:pPr>
            <a:r>
              <a:rPr lang="en-US" sz="3200" b="1" dirty="0" smtClean="0">
                <a:solidFill>
                  <a:schemeClr val="accent2">
                    <a:lumMod val="75000"/>
                  </a:schemeClr>
                </a:solidFill>
                <a:cs typeface="Times New Roman" pitchFamily="18" charset="0"/>
              </a:rPr>
              <a:t>Data and Methods</a:t>
            </a:r>
            <a:endParaRPr lang="en-US" sz="3200" b="1" dirty="0">
              <a:solidFill>
                <a:schemeClr val="accent2">
                  <a:lumMod val="75000"/>
                </a:schemeClr>
              </a:solidFill>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marL="274320" indent="-274320" eaLnBrk="1" fontAlgn="auto" hangingPunct="1">
              <a:lnSpc>
                <a:spcPct val="120000"/>
              </a:lnSpc>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2008 mail survey to 770 Louisiana crawfish producers. </a:t>
            </a:r>
          </a:p>
          <a:p>
            <a:pPr marL="274320" indent="-274320" eaLnBrk="1" fontAlgn="auto" hangingPunct="1">
              <a:lnSpc>
                <a:spcPct val="120000"/>
              </a:lnSpc>
              <a:spcBef>
                <a:spcPts val="600"/>
              </a:spcBef>
              <a:spcAft>
                <a:spcPts val="600"/>
              </a:spcAft>
              <a:buClr>
                <a:schemeClr val="accent3"/>
              </a:buClr>
              <a:buFont typeface="Wingdings 2"/>
              <a:buChar char=""/>
              <a:defRPr/>
            </a:pPr>
            <a:r>
              <a:rPr lang="en-US" sz="2400" dirty="0" err="1" smtClean="0">
                <a:solidFill>
                  <a:schemeClr val="accent2">
                    <a:lumMod val="50000"/>
                  </a:schemeClr>
                </a:solidFill>
                <a:latin typeface="Times New Roman" pitchFamily="18" charset="0"/>
                <a:cs typeface="Times New Roman" pitchFamily="18" charset="0"/>
              </a:rPr>
              <a:t>Dillman’s</a:t>
            </a:r>
            <a:r>
              <a:rPr lang="en-US" sz="2400" dirty="0" smtClean="0">
                <a:solidFill>
                  <a:schemeClr val="accent2">
                    <a:lumMod val="50000"/>
                  </a:schemeClr>
                </a:solidFill>
                <a:latin typeface="Times New Roman" pitchFamily="18" charset="0"/>
                <a:cs typeface="Times New Roman" pitchFamily="18" charset="0"/>
              </a:rPr>
              <a:t> total design method used.</a:t>
            </a:r>
          </a:p>
          <a:p>
            <a:pPr marL="640080" lvl="1" indent="-246888" eaLnBrk="1" fontAlgn="auto" hangingPunct="1">
              <a:lnSpc>
                <a:spcPct val="120000"/>
              </a:lnSpc>
              <a:spcBef>
                <a:spcPts val="600"/>
              </a:spcBef>
              <a:spcAft>
                <a:spcPts val="600"/>
              </a:spcAft>
              <a:buFont typeface="Wingdings 2"/>
              <a:buChar char=""/>
              <a:defRPr/>
            </a:pPr>
            <a:r>
              <a:rPr lang="en-US" sz="2200" dirty="0" smtClean="0">
                <a:solidFill>
                  <a:schemeClr val="accent2">
                    <a:lumMod val="50000"/>
                  </a:schemeClr>
                </a:solidFill>
                <a:latin typeface="Times New Roman" pitchFamily="18" charset="0"/>
                <a:cs typeface="Times New Roman" pitchFamily="18" charset="0"/>
              </a:rPr>
              <a:t>4 contacts.</a:t>
            </a:r>
          </a:p>
          <a:p>
            <a:pPr marL="640080" lvl="1" indent="-246888" eaLnBrk="1" fontAlgn="auto" hangingPunct="1">
              <a:lnSpc>
                <a:spcPct val="120000"/>
              </a:lnSpc>
              <a:spcBef>
                <a:spcPts val="600"/>
              </a:spcBef>
              <a:spcAft>
                <a:spcPts val="600"/>
              </a:spcAft>
              <a:buFont typeface="Wingdings 2"/>
              <a:buChar char=""/>
              <a:defRPr/>
            </a:pPr>
            <a:r>
              <a:rPr lang="en-US" sz="2200" dirty="0" smtClean="0">
                <a:solidFill>
                  <a:schemeClr val="accent2">
                    <a:lumMod val="50000"/>
                  </a:schemeClr>
                </a:solidFill>
                <a:latin typeface="Times New Roman" pitchFamily="18" charset="0"/>
                <a:cs typeface="Times New Roman" pitchFamily="18" charset="0"/>
              </a:rPr>
              <a:t>Personally addressed and signed letters.</a:t>
            </a:r>
          </a:p>
          <a:p>
            <a:pPr marL="640080" lvl="1" indent="-246888" eaLnBrk="1" fontAlgn="auto" hangingPunct="1">
              <a:lnSpc>
                <a:spcPct val="120000"/>
              </a:lnSpc>
              <a:spcBef>
                <a:spcPts val="600"/>
              </a:spcBef>
              <a:spcAft>
                <a:spcPts val="600"/>
              </a:spcAft>
              <a:buFont typeface="Wingdings 2"/>
              <a:buChar char=""/>
              <a:defRPr/>
            </a:pPr>
            <a:r>
              <a:rPr lang="en-US" sz="2200" dirty="0" smtClean="0">
                <a:solidFill>
                  <a:schemeClr val="accent2">
                    <a:lumMod val="50000"/>
                  </a:schemeClr>
                </a:solidFill>
                <a:latin typeface="Times New Roman" pitchFamily="18" charset="0"/>
                <a:cs typeface="Times New Roman" pitchFamily="18" charset="0"/>
              </a:rPr>
              <a:t>Announcements at annual Louisiana Farm Bureau meetings and in the LSU </a:t>
            </a:r>
            <a:r>
              <a:rPr lang="en-US" sz="2200" dirty="0" err="1" smtClean="0">
                <a:solidFill>
                  <a:schemeClr val="accent2">
                    <a:lumMod val="50000"/>
                  </a:schemeClr>
                </a:solidFill>
                <a:latin typeface="Times New Roman" pitchFamily="18" charset="0"/>
                <a:cs typeface="Times New Roman" pitchFamily="18" charset="0"/>
              </a:rPr>
              <a:t>AgCenter</a:t>
            </a:r>
            <a:r>
              <a:rPr lang="en-US" sz="2200" dirty="0" smtClean="0">
                <a:solidFill>
                  <a:schemeClr val="accent2">
                    <a:lumMod val="50000"/>
                  </a:schemeClr>
                </a:solidFill>
                <a:latin typeface="Times New Roman" pitchFamily="18" charset="0"/>
                <a:cs typeface="Times New Roman" pitchFamily="18" charset="0"/>
              </a:rPr>
              <a:t> crawfish newsletter. </a:t>
            </a:r>
          </a:p>
          <a:p>
            <a:pPr marL="274320" indent="-274320" eaLnBrk="1" fontAlgn="auto" hangingPunct="1">
              <a:lnSpc>
                <a:spcPct val="120000"/>
              </a:lnSpc>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15% adjusted response rate. </a:t>
            </a:r>
          </a:p>
          <a:p>
            <a:pPr marL="274320" indent="-274320" eaLnBrk="1" fontAlgn="auto" hangingPunct="1">
              <a:lnSpc>
                <a:spcPct val="120000"/>
              </a:lnSpc>
              <a:spcBef>
                <a:spcPts val="600"/>
              </a:spcBef>
              <a:spcAft>
                <a:spcPts val="600"/>
              </a:spcAft>
              <a:buClr>
                <a:schemeClr val="accent3"/>
              </a:buClr>
              <a:buFont typeface="Wingdings 2"/>
              <a:buChar char=""/>
              <a:defRPr/>
            </a:pPr>
            <a:r>
              <a:rPr lang="en-US" sz="2400" dirty="0" smtClean="0">
                <a:solidFill>
                  <a:schemeClr val="accent2">
                    <a:lumMod val="50000"/>
                  </a:schemeClr>
                </a:solidFill>
                <a:latin typeface="Times New Roman" pitchFamily="18" charset="0"/>
                <a:cs typeface="Times New Roman" pitchFamily="18" charset="0"/>
              </a:rPr>
              <a:t>Count data analysis (negative binomial), </a:t>
            </a:r>
            <a:r>
              <a:rPr lang="en-US" sz="2400" dirty="0" err="1" smtClean="0">
                <a:solidFill>
                  <a:schemeClr val="accent2">
                    <a:lumMod val="50000"/>
                  </a:schemeClr>
                </a:solidFill>
                <a:latin typeface="Times New Roman" pitchFamily="18" charset="0"/>
                <a:cs typeface="Times New Roman" pitchFamily="18" charset="0"/>
              </a:rPr>
              <a:t>probit</a:t>
            </a:r>
            <a:r>
              <a:rPr lang="en-US" sz="2400" dirty="0" smtClean="0">
                <a:solidFill>
                  <a:schemeClr val="accent2">
                    <a:lumMod val="50000"/>
                  </a:schemeClr>
                </a:solidFill>
                <a:latin typeface="Times New Roman" pitchFamily="18" charset="0"/>
                <a:cs typeface="Times New Roman" pitchFamily="18" charset="0"/>
              </a:rPr>
              <a:t>, and ordered </a:t>
            </a:r>
            <a:r>
              <a:rPr lang="en-US" sz="2400" dirty="0" err="1" smtClean="0">
                <a:solidFill>
                  <a:schemeClr val="accent2">
                    <a:lumMod val="50000"/>
                  </a:schemeClr>
                </a:solidFill>
                <a:latin typeface="Times New Roman" pitchFamily="18" charset="0"/>
                <a:cs typeface="Times New Roman" pitchFamily="18" charset="0"/>
              </a:rPr>
              <a:t>probit</a:t>
            </a:r>
            <a:r>
              <a:rPr lang="en-US" sz="2400" dirty="0" smtClean="0">
                <a:solidFill>
                  <a:schemeClr val="accent2">
                    <a:lumMod val="50000"/>
                  </a:schemeClr>
                </a:solidFill>
                <a:latin typeface="Times New Roman" pitchFamily="18" charset="0"/>
                <a:cs typeface="Times New Roman" pitchFamily="18" charset="0"/>
              </a:rPr>
              <a:t> analyses conducted. </a:t>
            </a:r>
            <a:endParaRPr lang="en-US" dirty="0">
              <a:solidFill>
                <a:schemeClr val="accent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1130300"/>
          <a:ext cx="8534398" cy="5630556"/>
        </p:xfrm>
        <a:graphic>
          <a:graphicData uri="http://schemas.openxmlformats.org/drawingml/2006/table">
            <a:tbl>
              <a:tblPr/>
              <a:tblGrid>
                <a:gridCol w="2895600"/>
                <a:gridCol w="2959839"/>
                <a:gridCol w="2678959"/>
              </a:tblGrid>
              <a:tr h="475754">
                <a:tc>
                  <a:txBody>
                    <a:bodyPr/>
                    <a:lstStyle/>
                    <a:p>
                      <a:pPr marL="0" marR="0">
                        <a:lnSpc>
                          <a:spcPct val="115000"/>
                        </a:lnSpc>
                        <a:spcBef>
                          <a:spcPts val="0"/>
                        </a:spcBef>
                        <a:spcAft>
                          <a:spcPts val="0"/>
                        </a:spcAft>
                      </a:pPr>
                      <a:r>
                        <a:rPr lang="en-US" sz="2000" b="1" dirty="0">
                          <a:solidFill>
                            <a:schemeClr val="accent2">
                              <a:lumMod val="50000"/>
                            </a:schemeClr>
                          </a:solidFill>
                          <a:latin typeface="Times New Roman"/>
                          <a:ea typeface="Calibri"/>
                          <a:cs typeface="Times New Roman"/>
                        </a:rPr>
                        <a:t>Variables</a:t>
                      </a:r>
                      <a:endParaRPr lang="en-US" sz="20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solidFill>
                            <a:schemeClr val="accent2">
                              <a:lumMod val="50000"/>
                            </a:schemeClr>
                          </a:solidFill>
                          <a:latin typeface="Times New Roman"/>
                          <a:ea typeface="Calibri"/>
                          <a:cs typeface="Times New Roman"/>
                        </a:rPr>
                        <a:t>Coefficient</a:t>
                      </a:r>
                      <a:endParaRPr lang="en-US" sz="20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solidFill>
                            <a:schemeClr val="accent2">
                              <a:lumMod val="50000"/>
                            </a:schemeClr>
                          </a:solidFill>
                          <a:latin typeface="Times New Roman"/>
                          <a:ea typeface="Calibri"/>
                          <a:cs typeface="Times New Roman"/>
                        </a:rPr>
                        <a:t>Marginal  Effect</a:t>
                      </a:r>
                      <a:endParaRPr lang="en-US" sz="20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945">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Acres </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0.1671*</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0.9030*</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173">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Cash </a:t>
                      </a:r>
                      <a:r>
                        <a:rPr lang="en-US" sz="1600" dirty="0" smtClean="0">
                          <a:solidFill>
                            <a:schemeClr val="accent2">
                              <a:lumMod val="50000"/>
                            </a:schemeClr>
                          </a:solidFill>
                          <a:latin typeface="Times New Roman"/>
                          <a:ea typeface="Calibri"/>
                          <a:cs typeface="Times New Roman"/>
                        </a:rPr>
                        <a:t>Lease</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-0.1451</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-0.7636</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332">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Share </a:t>
                      </a:r>
                      <a:r>
                        <a:rPr lang="en-US" sz="1600" dirty="0" smtClean="0">
                          <a:solidFill>
                            <a:schemeClr val="accent2">
                              <a:lumMod val="50000"/>
                            </a:schemeClr>
                          </a:solidFill>
                          <a:latin typeface="Times New Roman"/>
                          <a:ea typeface="Calibri"/>
                          <a:cs typeface="Times New Roman"/>
                        </a:rPr>
                        <a:t>Lease</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-0.0171</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-0.0920</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945">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Double Crop </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0.2834**</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1.6533**</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826">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Rotation </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0.0426</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0.2322</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945">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Age </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0.1840*</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0.9944*</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031">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College </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-0.2288</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-1.1910</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826">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No </a:t>
                      </a:r>
                      <a:r>
                        <a:rPr lang="en-US" sz="1600" dirty="0" smtClean="0">
                          <a:solidFill>
                            <a:schemeClr val="accent2">
                              <a:lumMod val="50000"/>
                            </a:schemeClr>
                          </a:solidFill>
                          <a:latin typeface="Times New Roman"/>
                          <a:ea typeface="Calibri"/>
                          <a:cs typeface="Times New Roman"/>
                        </a:rPr>
                        <a:t>High School</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0.2035</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1.2023</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546">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Farm Income from Crawfish</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-0.0795*</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-0.4294*</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91">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Household Income from Farm</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0.0251</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0.1355</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Risk </a:t>
                      </a:r>
                      <a:r>
                        <a:rPr lang="en-US" sz="1600" dirty="0" smtClean="0">
                          <a:solidFill>
                            <a:schemeClr val="accent2">
                              <a:lumMod val="50000"/>
                            </a:schemeClr>
                          </a:solidFill>
                          <a:latin typeface="Times New Roman"/>
                          <a:ea typeface="Calibri"/>
                          <a:cs typeface="Times New Roman"/>
                        </a:rPr>
                        <a:t>Averse </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-0.0715</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-0.3861</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537">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Early Technology Adopter</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0.2504</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1.4286</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005">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Stream </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-0.0584</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-0.3139</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Constant</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        1.1405***</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US" sz="1600" dirty="0">
                        <a:solidFill>
                          <a:schemeClr val="accent2">
                            <a:lumMod val="50000"/>
                          </a:schemeClr>
                        </a:solidFill>
                        <a:latin typeface="Times New Roman"/>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Observations</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58</a:t>
                      </a: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US" sz="1600" dirty="0">
                        <a:solidFill>
                          <a:schemeClr val="accent2">
                            <a:lumMod val="50000"/>
                          </a:schemeClr>
                        </a:solidFill>
                        <a:latin typeface="Times New Roman"/>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Alpha</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dirty="0" smtClean="0">
                          <a:solidFill>
                            <a:schemeClr val="accent2">
                              <a:lumMod val="50000"/>
                            </a:schemeClr>
                          </a:solidFill>
                        </a:rPr>
                        <a:t>0.0365</a:t>
                      </a:r>
                      <a:endParaRPr lang="en-US" sz="1600" dirty="0">
                        <a:solidFill>
                          <a:schemeClr val="accent2">
                            <a:lumMod val="50000"/>
                          </a:schemeClr>
                        </a:solidFill>
                        <a:latin typeface="Times New Roman"/>
                        <a:ea typeface="Calibri"/>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US" sz="1600" dirty="0">
                        <a:solidFill>
                          <a:schemeClr val="accent2">
                            <a:lumMod val="50000"/>
                          </a:schemeClr>
                        </a:solidFill>
                        <a:latin typeface="Times New Roman"/>
                        <a:cs typeface="Times New Roman"/>
                      </a:endParaRPr>
                    </a:p>
                  </a:txBody>
                  <a:tcPr marL="46589" marR="46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ubtitle 2"/>
          <p:cNvSpPr txBox="1">
            <a:spLocks/>
          </p:cNvSpPr>
          <p:nvPr/>
        </p:nvSpPr>
        <p:spPr>
          <a:xfrm>
            <a:off x="0" y="685800"/>
            <a:ext cx="9144000" cy="609600"/>
          </a:xfrm>
          <a:prstGeom prst="rect">
            <a:avLst/>
          </a:prstGeom>
        </p:spPr>
        <p:txBody>
          <a:bodyPr/>
          <a:lstStyle/>
          <a:p>
            <a:pPr marL="274320" indent="-274320" algn="ctr" fontAlgn="auto">
              <a:spcBef>
                <a:spcPct val="20000"/>
              </a:spcBef>
              <a:spcAft>
                <a:spcPts val="0"/>
              </a:spcAft>
              <a:buClr>
                <a:schemeClr val="accent3"/>
              </a:buClr>
              <a:buSzPct val="95000"/>
              <a:defRPr/>
            </a:pPr>
            <a:r>
              <a:rPr lang="en-US" b="1" dirty="0">
                <a:solidFill>
                  <a:schemeClr val="accent2">
                    <a:lumMod val="75000"/>
                  </a:schemeClr>
                </a:solidFill>
                <a:latin typeface="+mj-lt"/>
                <a:cs typeface="Times New Roman" pitchFamily="18" charset="0"/>
              </a:rPr>
              <a:t>Count Data Analysis of Factors </a:t>
            </a:r>
            <a:r>
              <a:rPr lang="en-US" b="1" dirty="0">
                <a:solidFill>
                  <a:schemeClr val="accent2">
                    <a:lumMod val="75000"/>
                  </a:schemeClr>
                </a:solidFill>
                <a:latin typeface="+mj-lt"/>
                <a:cs typeface="Times New Roman" pitchFamily="18" charset="0"/>
              </a:rPr>
              <a:t>Affecting Adoption of 18 BMPs </a:t>
            </a:r>
            <a:r>
              <a:rPr lang="en-US" b="1" dirty="0">
                <a:solidFill>
                  <a:schemeClr val="accent2">
                    <a:lumMod val="75000"/>
                  </a:schemeClr>
                </a:solidFill>
                <a:latin typeface="+mj-lt"/>
                <a:cs typeface="Times New Roman" pitchFamily="18" charset="0"/>
              </a:rPr>
              <a:t>(Negative </a:t>
            </a:r>
            <a:r>
              <a:rPr lang="en-US" b="1" dirty="0">
                <a:solidFill>
                  <a:schemeClr val="accent2">
                    <a:lumMod val="75000"/>
                  </a:schemeClr>
                </a:solidFill>
                <a:latin typeface="+mj-lt"/>
                <a:cs typeface="Times New Roman" pitchFamily="18" charset="0"/>
              </a:rPr>
              <a:t>Binomial </a:t>
            </a:r>
            <a:r>
              <a:rPr lang="en-US" b="1" dirty="0">
                <a:solidFill>
                  <a:schemeClr val="accent2">
                    <a:lumMod val="75000"/>
                  </a:schemeClr>
                </a:solidFill>
                <a:latin typeface="+mj-lt"/>
                <a:cs typeface="Times New Roman" pitchFamily="18" charset="0"/>
              </a:rPr>
              <a:t>Model)</a:t>
            </a:r>
            <a:endParaRPr lang="en-US" b="1" dirty="0">
              <a:solidFill>
                <a:schemeClr val="accent2">
                  <a:lumMod val="75000"/>
                </a:schemeClr>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normAutofit/>
          </a:bodyPr>
          <a:lstStyle/>
          <a:p>
            <a:pPr eaLnBrk="1" fontAlgn="auto" hangingPunct="1">
              <a:spcAft>
                <a:spcPts val="0"/>
              </a:spcAft>
              <a:defRPr/>
            </a:pPr>
            <a:r>
              <a:rPr lang="en-US" sz="3200" b="1" dirty="0" smtClean="0">
                <a:solidFill>
                  <a:schemeClr val="accent2">
                    <a:lumMod val="75000"/>
                  </a:schemeClr>
                </a:solidFill>
              </a:rPr>
              <a:t>Reasons for Adopting 18 BMPs</a:t>
            </a:r>
            <a:endParaRPr lang="en-US" sz="3200" b="1" dirty="0">
              <a:solidFill>
                <a:schemeClr val="accent2">
                  <a:lumMod val="75000"/>
                </a:schemeClr>
              </a:solidFill>
            </a:endParaRPr>
          </a:p>
        </p:txBody>
      </p:sp>
      <p:graphicFrame>
        <p:nvGraphicFramePr>
          <p:cNvPr id="4" name="Content Placeholder 3"/>
          <p:cNvGraphicFramePr>
            <a:graphicFrameLocks noGrp="1"/>
          </p:cNvGraphicFramePr>
          <p:nvPr>
            <p:ph idx="1"/>
          </p:nvPr>
        </p:nvGraphicFramePr>
        <p:xfrm>
          <a:off x="457200" y="1935162"/>
          <a:ext cx="8229600" cy="4696845"/>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2667000"/>
                <a:gridCol w="1905000"/>
                <a:gridCol w="1905000"/>
                <a:gridCol w="1752600"/>
              </a:tblGrid>
              <a:tr h="415873">
                <a:tc>
                  <a:txBody>
                    <a:bodyPr/>
                    <a:lstStyle/>
                    <a:p>
                      <a:r>
                        <a:rPr lang="en-US" dirty="0" smtClean="0">
                          <a:solidFill>
                            <a:schemeClr val="accent2">
                              <a:lumMod val="50000"/>
                            </a:schemeClr>
                          </a:solidFill>
                        </a:rPr>
                        <a:t>Measure, %</a:t>
                      </a:r>
                      <a:endParaRPr lang="en-US" dirty="0">
                        <a:solidFill>
                          <a:schemeClr val="accent2">
                            <a:lumMod val="50000"/>
                          </a:schemeClr>
                        </a:solidFill>
                      </a:endParaRPr>
                    </a:p>
                  </a:txBody>
                  <a:tcPr>
                    <a:solidFill>
                      <a:schemeClr val="accent1">
                        <a:alpha val="12000"/>
                      </a:schemeClr>
                    </a:solidFill>
                  </a:tcPr>
                </a:tc>
                <a:tc>
                  <a:txBody>
                    <a:bodyPr/>
                    <a:lstStyle/>
                    <a:p>
                      <a:pPr algn="ctr"/>
                      <a:r>
                        <a:rPr lang="en-US" dirty="0" smtClean="0">
                          <a:solidFill>
                            <a:schemeClr val="accent2">
                              <a:lumMod val="50000"/>
                            </a:schemeClr>
                          </a:solidFill>
                        </a:rPr>
                        <a:t>Mean</a:t>
                      </a:r>
                      <a:endParaRPr lang="en-US" dirty="0">
                        <a:solidFill>
                          <a:schemeClr val="accent2">
                            <a:lumMod val="50000"/>
                          </a:schemeClr>
                        </a:solidFill>
                      </a:endParaRPr>
                    </a:p>
                  </a:txBody>
                  <a:tcPr>
                    <a:solidFill>
                      <a:schemeClr val="accent1">
                        <a:alpha val="12000"/>
                      </a:schemeClr>
                    </a:solidFill>
                  </a:tcPr>
                </a:tc>
                <a:tc>
                  <a:txBody>
                    <a:bodyPr/>
                    <a:lstStyle/>
                    <a:p>
                      <a:pPr algn="ctr"/>
                      <a:r>
                        <a:rPr lang="en-US" dirty="0" smtClean="0">
                          <a:solidFill>
                            <a:schemeClr val="accent2">
                              <a:lumMod val="50000"/>
                            </a:schemeClr>
                          </a:solidFill>
                        </a:rPr>
                        <a:t>Maximum</a:t>
                      </a:r>
                      <a:endParaRPr lang="en-US" dirty="0">
                        <a:solidFill>
                          <a:schemeClr val="accent2">
                            <a:lumMod val="50000"/>
                          </a:schemeClr>
                        </a:solidFill>
                      </a:endParaRPr>
                    </a:p>
                  </a:txBody>
                  <a:tcPr>
                    <a:solidFill>
                      <a:schemeClr val="accent1">
                        <a:alpha val="12000"/>
                      </a:schemeClr>
                    </a:solidFill>
                  </a:tcPr>
                </a:tc>
                <a:tc>
                  <a:txBody>
                    <a:bodyPr/>
                    <a:lstStyle/>
                    <a:p>
                      <a:pPr algn="ctr"/>
                      <a:r>
                        <a:rPr lang="en-US" dirty="0" smtClean="0">
                          <a:solidFill>
                            <a:schemeClr val="accent2">
                              <a:lumMod val="50000"/>
                            </a:schemeClr>
                          </a:solidFill>
                        </a:rPr>
                        <a:t>Minimum</a:t>
                      </a:r>
                      <a:endParaRPr lang="en-US" dirty="0">
                        <a:solidFill>
                          <a:schemeClr val="accent2">
                            <a:lumMod val="50000"/>
                          </a:schemeClr>
                        </a:solidFill>
                      </a:endParaRPr>
                    </a:p>
                  </a:txBody>
                  <a:tcPr>
                    <a:solidFill>
                      <a:schemeClr val="accent1">
                        <a:alpha val="12000"/>
                      </a:schemeClr>
                    </a:solidFill>
                  </a:tcPr>
                </a:tc>
              </a:tr>
              <a:tr h="415873">
                <a:tc>
                  <a:txBody>
                    <a:bodyPr/>
                    <a:lstStyle/>
                    <a:p>
                      <a:r>
                        <a:rPr lang="en-US" sz="1600" dirty="0" smtClean="0">
                          <a:solidFill>
                            <a:schemeClr val="accent2">
                              <a:lumMod val="50000"/>
                            </a:schemeClr>
                          </a:solidFill>
                        </a:rPr>
                        <a:t>Adoption</a:t>
                      </a:r>
                      <a:endParaRPr lang="en-US" sz="1600" dirty="0">
                        <a:solidFill>
                          <a:schemeClr val="accent2">
                            <a:lumMod val="50000"/>
                          </a:schemeClr>
                        </a:solidFill>
                      </a:endParaRPr>
                    </a:p>
                  </a:txBody>
                  <a:tcPr/>
                </a:tc>
                <a:tc>
                  <a:txBody>
                    <a:bodyPr/>
                    <a:lstStyle/>
                    <a:p>
                      <a:pPr algn="ctr"/>
                      <a:r>
                        <a:rPr lang="en-US" dirty="0" smtClean="0">
                          <a:solidFill>
                            <a:schemeClr val="accent2">
                              <a:lumMod val="50000"/>
                            </a:schemeClr>
                          </a:solidFill>
                        </a:rPr>
                        <a:t>32</a:t>
                      </a:r>
                      <a:endParaRPr lang="en-US" dirty="0">
                        <a:solidFill>
                          <a:schemeClr val="accent2">
                            <a:lumMod val="50000"/>
                          </a:schemeClr>
                        </a:solidFill>
                      </a:endParaRPr>
                    </a:p>
                  </a:txBody>
                  <a:tcPr/>
                </a:tc>
                <a:tc>
                  <a:txBody>
                    <a:bodyPr/>
                    <a:lstStyle/>
                    <a:p>
                      <a:pPr algn="ctr"/>
                      <a:r>
                        <a:rPr lang="en-US" dirty="0" smtClean="0">
                          <a:solidFill>
                            <a:schemeClr val="accent2">
                              <a:lumMod val="50000"/>
                            </a:schemeClr>
                          </a:solidFill>
                        </a:rPr>
                        <a:t>79</a:t>
                      </a:r>
                    </a:p>
                  </a:txBody>
                  <a:tcPr/>
                </a:tc>
                <a:tc>
                  <a:txBody>
                    <a:bodyPr/>
                    <a:lstStyle/>
                    <a:p>
                      <a:pPr algn="ctr"/>
                      <a:r>
                        <a:rPr lang="en-US" dirty="0" smtClean="0">
                          <a:solidFill>
                            <a:schemeClr val="accent2">
                              <a:lumMod val="50000"/>
                            </a:schemeClr>
                          </a:solidFill>
                        </a:rPr>
                        <a:t>3</a:t>
                      </a:r>
                    </a:p>
                  </a:txBody>
                  <a:tcPr/>
                </a:tc>
              </a:tr>
              <a:tr h="581083">
                <a:tc>
                  <a:txBody>
                    <a:bodyPr/>
                    <a:lstStyle/>
                    <a:p>
                      <a:r>
                        <a:rPr lang="en-US" sz="1600" dirty="0" smtClean="0">
                          <a:solidFill>
                            <a:schemeClr val="accent2">
                              <a:lumMod val="50000"/>
                            </a:schemeClr>
                          </a:solidFill>
                        </a:rPr>
                        <a:t>Reason:</a:t>
                      </a:r>
                      <a:r>
                        <a:rPr lang="en-US" sz="1600" baseline="0" dirty="0" smtClean="0">
                          <a:solidFill>
                            <a:schemeClr val="accent2">
                              <a:lumMod val="50000"/>
                            </a:schemeClr>
                          </a:solidFill>
                        </a:rPr>
                        <a:t>  It Leads to Increased Profit</a:t>
                      </a:r>
                      <a:endParaRPr lang="en-US" sz="1600" dirty="0">
                        <a:solidFill>
                          <a:schemeClr val="accent2">
                            <a:lumMod val="50000"/>
                          </a:schemeClr>
                        </a:solidFill>
                      </a:endParaRPr>
                    </a:p>
                  </a:txBody>
                  <a:tcPr/>
                </a:tc>
                <a:tc>
                  <a:txBody>
                    <a:bodyPr/>
                    <a:lstStyle/>
                    <a:p>
                      <a:pPr algn="ctr"/>
                      <a:r>
                        <a:rPr lang="en-US" dirty="0" smtClean="0">
                          <a:solidFill>
                            <a:schemeClr val="accent2">
                              <a:lumMod val="50000"/>
                            </a:schemeClr>
                          </a:solidFill>
                        </a:rPr>
                        <a:t>41</a:t>
                      </a:r>
                      <a:endParaRPr lang="en-US" dirty="0">
                        <a:solidFill>
                          <a:schemeClr val="accent2">
                            <a:lumMod val="50000"/>
                          </a:schemeClr>
                        </a:solidFill>
                      </a:endParaRPr>
                    </a:p>
                  </a:txBody>
                  <a:tcPr/>
                </a:tc>
                <a:tc>
                  <a:txBody>
                    <a:bodyPr/>
                    <a:lstStyle/>
                    <a:p>
                      <a:pPr algn="ctr"/>
                      <a:r>
                        <a:rPr lang="en-US" dirty="0" smtClean="0">
                          <a:solidFill>
                            <a:schemeClr val="accent2">
                              <a:lumMod val="50000"/>
                            </a:schemeClr>
                          </a:solidFill>
                        </a:rPr>
                        <a:t>80</a:t>
                      </a:r>
                    </a:p>
                  </a:txBody>
                  <a:tcPr/>
                </a:tc>
                <a:tc>
                  <a:txBody>
                    <a:bodyPr/>
                    <a:lstStyle/>
                    <a:p>
                      <a:pPr algn="ctr"/>
                      <a:r>
                        <a:rPr lang="en-US" dirty="0" smtClean="0">
                          <a:solidFill>
                            <a:schemeClr val="accent2">
                              <a:lumMod val="50000"/>
                            </a:schemeClr>
                          </a:solidFill>
                        </a:rPr>
                        <a:t>0</a:t>
                      </a:r>
                    </a:p>
                  </a:txBody>
                  <a:tcPr/>
                </a:tc>
              </a:tr>
              <a:tr h="581083">
                <a:tc>
                  <a:txBody>
                    <a:bodyPr/>
                    <a:lstStyle/>
                    <a:p>
                      <a:r>
                        <a:rPr lang="en-US" sz="1600" dirty="0" smtClean="0">
                          <a:solidFill>
                            <a:schemeClr val="accent2">
                              <a:lumMod val="50000"/>
                            </a:schemeClr>
                          </a:solidFill>
                        </a:rPr>
                        <a:t>Reason:  It’s Good</a:t>
                      </a:r>
                      <a:r>
                        <a:rPr lang="en-US" sz="1600" baseline="0" dirty="0" smtClean="0">
                          <a:solidFill>
                            <a:schemeClr val="accent2">
                              <a:lumMod val="50000"/>
                            </a:schemeClr>
                          </a:solidFill>
                        </a:rPr>
                        <a:t> for the Environment</a:t>
                      </a:r>
                      <a:endParaRPr lang="en-US" sz="1600" dirty="0">
                        <a:solidFill>
                          <a:schemeClr val="accent2">
                            <a:lumMod val="50000"/>
                          </a:schemeClr>
                        </a:solidFill>
                      </a:endParaRPr>
                    </a:p>
                  </a:txBody>
                  <a:tcPr/>
                </a:tc>
                <a:tc>
                  <a:txBody>
                    <a:bodyPr/>
                    <a:lstStyle/>
                    <a:p>
                      <a:pPr algn="ctr"/>
                      <a:r>
                        <a:rPr lang="en-US" dirty="0" smtClean="0">
                          <a:solidFill>
                            <a:schemeClr val="accent2">
                              <a:lumMod val="50000"/>
                            </a:schemeClr>
                          </a:solidFill>
                        </a:rPr>
                        <a:t>23</a:t>
                      </a:r>
                      <a:endParaRPr lang="en-US" dirty="0">
                        <a:solidFill>
                          <a:schemeClr val="accent2">
                            <a:lumMod val="50000"/>
                          </a:schemeClr>
                        </a:solidFill>
                      </a:endParaRPr>
                    </a:p>
                  </a:txBody>
                  <a:tcPr/>
                </a:tc>
                <a:tc>
                  <a:txBody>
                    <a:bodyPr/>
                    <a:lstStyle/>
                    <a:p>
                      <a:pPr algn="ctr"/>
                      <a:r>
                        <a:rPr lang="en-US" dirty="0" smtClean="0">
                          <a:solidFill>
                            <a:schemeClr val="accent2">
                              <a:lumMod val="50000"/>
                            </a:schemeClr>
                          </a:solidFill>
                        </a:rPr>
                        <a:t>100</a:t>
                      </a:r>
                    </a:p>
                  </a:txBody>
                  <a:tcPr/>
                </a:tc>
                <a:tc>
                  <a:txBody>
                    <a:bodyPr/>
                    <a:lstStyle/>
                    <a:p>
                      <a:pPr algn="ctr"/>
                      <a:r>
                        <a:rPr lang="en-US" dirty="0" smtClean="0">
                          <a:solidFill>
                            <a:schemeClr val="accent2">
                              <a:lumMod val="50000"/>
                            </a:schemeClr>
                          </a:solidFill>
                        </a:rPr>
                        <a:t>0</a:t>
                      </a:r>
                    </a:p>
                  </a:txBody>
                  <a:tcPr/>
                </a:tc>
              </a:tr>
              <a:tr h="820352">
                <a:tc>
                  <a:txBody>
                    <a:bodyPr/>
                    <a:lstStyle/>
                    <a:p>
                      <a:r>
                        <a:rPr lang="en-US" sz="1600" dirty="0" smtClean="0">
                          <a:solidFill>
                            <a:schemeClr val="accent2">
                              <a:lumMod val="50000"/>
                            </a:schemeClr>
                          </a:solidFill>
                        </a:rPr>
                        <a:t>Reason</a:t>
                      </a:r>
                      <a:r>
                        <a:rPr lang="en-US" sz="1600" baseline="0" dirty="0" smtClean="0">
                          <a:solidFill>
                            <a:schemeClr val="accent2">
                              <a:lumMod val="50000"/>
                            </a:schemeClr>
                          </a:solidFill>
                        </a:rPr>
                        <a:t>:  I Have Been Encouraged / Required to Do So</a:t>
                      </a:r>
                      <a:endParaRPr lang="en-US" sz="1600" dirty="0">
                        <a:solidFill>
                          <a:schemeClr val="accent2">
                            <a:lumMod val="50000"/>
                          </a:schemeClr>
                        </a:solidFill>
                      </a:endParaRPr>
                    </a:p>
                  </a:txBody>
                  <a:tcPr/>
                </a:tc>
                <a:tc>
                  <a:txBody>
                    <a:bodyPr/>
                    <a:lstStyle/>
                    <a:p>
                      <a:pPr algn="ctr"/>
                      <a:r>
                        <a:rPr lang="en-US" dirty="0" smtClean="0">
                          <a:solidFill>
                            <a:schemeClr val="accent2">
                              <a:lumMod val="50000"/>
                            </a:schemeClr>
                          </a:solidFill>
                        </a:rPr>
                        <a:t>6</a:t>
                      </a:r>
                      <a:endParaRPr lang="en-US" dirty="0">
                        <a:solidFill>
                          <a:schemeClr val="accent2">
                            <a:lumMod val="50000"/>
                          </a:schemeClr>
                        </a:solidFill>
                      </a:endParaRPr>
                    </a:p>
                  </a:txBody>
                  <a:tcPr/>
                </a:tc>
                <a:tc>
                  <a:txBody>
                    <a:bodyPr/>
                    <a:lstStyle/>
                    <a:p>
                      <a:pPr algn="ctr"/>
                      <a:r>
                        <a:rPr lang="en-US" dirty="0" smtClean="0">
                          <a:solidFill>
                            <a:schemeClr val="accent2">
                              <a:lumMod val="50000"/>
                            </a:schemeClr>
                          </a:solidFill>
                        </a:rPr>
                        <a:t>20</a:t>
                      </a:r>
                    </a:p>
                  </a:txBody>
                  <a:tcPr/>
                </a:tc>
                <a:tc>
                  <a:txBody>
                    <a:bodyPr/>
                    <a:lstStyle/>
                    <a:p>
                      <a:pPr algn="ctr"/>
                      <a:r>
                        <a:rPr lang="en-US" dirty="0" smtClean="0">
                          <a:solidFill>
                            <a:schemeClr val="accent2">
                              <a:lumMod val="50000"/>
                            </a:schemeClr>
                          </a:solidFill>
                        </a:rPr>
                        <a:t>0</a:t>
                      </a:r>
                    </a:p>
                  </a:txBody>
                  <a:tcPr/>
                </a:tc>
              </a:tr>
              <a:tr h="820352">
                <a:tc>
                  <a:txBody>
                    <a:bodyPr/>
                    <a:lstStyle/>
                    <a:p>
                      <a:r>
                        <a:rPr lang="en-US" sz="1600" dirty="0" smtClean="0">
                          <a:solidFill>
                            <a:schemeClr val="accent2">
                              <a:lumMod val="50000"/>
                            </a:schemeClr>
                          </a:solidFill>
                        </a:rPr>
                        <a:t>Reason:  It’s Good for Long-run</a:t>
                      </a:r>
                      <a:r>
                        <a:rPr lang="en-US" sz="1600" baseline="0" dirty="0" smtClean="0">
                          <a:solidFill>
                            <a:schemeClr val="accent2">
                              <a:lumMod val="50000"/>
                            </a:schemeClr>
                          </a:solidFill>
                        </a:rPr>
                        <a:t> Land Productivity</a:t>
                      </a:r>
                      <a:endParaRPr lang="en-US" sz="1600" dirty="0">
                        <a:solidFill>
                          <a:schemeClr val="accent2">
                            <a:lumMod val="50000"/>
                          </a:schemeClr>
                        </a:solidFill>
                      </a:endParaRPr>
                    </a:p>
                  </a:txBody>
                  <a:tcPr/>
                </a:tc>
                <a:tc>
                  <a:txBody>
                    <a:bodyPr/>
                    <a:lstStyle/>
                    <a:p>
                      <a:pPr algn="ctr"/>
                      <a:r>
                        <a:rPr lang="en-US" dirty="0" smtClean="0">
                          <a:solidFill>
                            <a:schemeClr val="accent2">
                              <a:lumMod val="50000"/>
                            </a:schemeClr>
                          </a:solidFill>
                        </a:rPr>
                        <a:t>27</a:t>
                      </a:r>
                      <a:endParaRPr lang="en-US" dirty="0">
                        <a:solidFill>
                          <a:schemeClr val="accent2">
                            <a:lumMod val="50000"/>
                          </a:schemeClr>
                        </a:solidFill>
                      </a:endParaRPr>
                    </a:p>
                  </a:txBody>
                  <a:tcPr/>
                </a:tc>
                <a:tc>
                  <a:txBody>
                    <a:bodyPr/>
                    <a:lstStyle/>
                    <a:p>
                      <a:pPr algn="ctr"/>
                      <a:r>
                        <a:rPr lang="en-US" dirty="0" smtClean="0">
                          <a:solidFill>
                            <a:schemeClr val="accent2">
                              <a:lumMod val="50000"/>
                            </a:schemeClr>
                          </a:solidFill>
                        </a:rPr>
                        <a:t>61</a:t>
                      </a:r>
                    </a:p>
                  </a:txBody>
                  <a:tcPr/>
                </a:tc>
                <a:tc>
                  <a:txBody>
                    <a:bodyPr/>
                    <a:lstStyle/>
                    <a:p>
                      <a:pPr algn="ctr"/>
                      <a:r>
                        <a:rPr lang="en-US" dirty="0" smtClean="0">
                          <a:solidFill>
                            <a:schemeClr val="accent2">
                              <a:lumMod val="50000"/>
                            </a:schemeClr>
                          </a:solidFill>
                        </a:rPr>
                        <a:t>0</a:t>
                      </a:r>
                    </a:p>
                  </a:txBody>
                  <a:tcPr/>
                </a:tc>
              </a:tr>
              <a:tr h="1059621">
                <a:tc>
                  <a:txBody>
                    <a:bodyPr/>
                    <a:lstStyle/>
                    <a:p>
                      <a:r>
                        <a:rPr lang="en-US" sz="1600" dirty="0" smtClean="0">
                          <a:solidFill>
                            <a:schemeClr val="accent2">
                              <a:lumMod val="50000"/>
                            </a:schemeClr>
                          </a:solidFill>
                        </a:rPr>
                        <a:t>Reason:  It Was</a:t>
                      </a:r>
                      <a:r>
                        <a:rPr lang="en-US" sz="1600" baseline="0" dirty="0" smtClean="0">
                          <a:solidFill>
                            <a:schemeClr val="accent2">
                              <a:lumMod val="50000"/>
                            </a:schemeClr>
                          </a:solidFill>
                        </a:rPr>
                        <a:t> Established by the Landowner or Another Tenant</a:t>
                      </a:r>
                      <a:endParaRPr lang="en-US" sz="1600" dirty="0">
                        <a:solidFill>
                          <a:schemeClr val="accent2">
                            <a:lumMod val="50000"/>
                          </a:schemeClr>
                        </a:solidFill>
                      </a:endParaRPr>
                    </a:p>
                  </a:txBody>
                  <a:tcPr/>
                </a:tc>
                <a:tc>
                  <a:txBody>
                    <a:bodyPr/>
                    <a:lstStyle/>
                    <a:p>
                      <a:pPr algn="ctr"/>
                      <a:r>
                        <a:rPr lang="en-US" dirty="0" smtClean="0">
                          <a:solidFill>
                            <a:schemeClr val="accent2">
                              <a:lumMod val="50000"/>
                            </a:schemeClr>
                          </a:solidFill>
                        </a:rPr>
                        <a:t>2</a:t>
                      </a:r>
                      <a:endParaRPr lang="en-US" dirty="0">
                        <a:solidFill>
                          <a:schemeClr val="accent2">
                            <a:lumMod val="50000"/>
                          </a:schemeClr>
                        </a:solidFill>
                      </a:endParaRPr>
                    </a:p>
                  </a:txBody>
                  <a:tcPr/>
                </a:tc>
                <a:tc>
                  <a:txBody>
                    <a:bodyPr/>
                    <a:lstStyle/>
                    <a:p>
                      <a:pPr algn="ctr"/>
                      <a:r>
                        <a:rPr lang="en-US" dirty="0" smtClean="0">
                          <a:solidFill>
                            <a:schemeClr val="accent2">
                              <a:lumMod val="50000"/>
                            </a:schemeClr>
                          </a:solidFill>
                        </a:rPr>
                        <a:t>20</a:t>
                      </a:r>
                    </a:p>
                  </a:txBody>
                  <a:tcPr/>
                </a:tc>
                <a:tc>
                  <a:txBody>
                    <a:bodyPr/>
                    <a:lstStyle/>
                    <a:p>
                      <a:pPr algn="ctr"/>
                      <a:r>
                        <a:rPr lang="en-US" dirty="0" smtClean="0">
                          <a:solidFill>
                            <a:schemeClr val="accent2">
                              <a:lumMod val="50000"/>
                            </a:schemeClr>
                          </a:solidFill>
                        </a:rPr>
                        <a:t>0</a:t>
                      </a: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228600" y="1981200"/>
          <a:ext cx="8610600" cy="4701419"/>
        </p:xfrm>
        <a:graphic>
          <a:graphicData uri="http://schemas.openxmlformats.org/drawingml/2006/table">
            <a:tbl>
              <a:tblPr/>
              <a:tblGrid>
                <a:gridCol w="2895600"/>
                <a:gridCol w="1162847"/>
                <a:gridCol w="3409153"/>
                <a:gridCol w="1143000"/>
              </a:tblGrid>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chemeClr val="accent2">
                              <a:lumMod val="50000"/>
                            </a:schemeClr>
                          </a:solidFill>
                          <a:effectLst/>
                          <a:uLnTx/>
                          <a:uFillTx/>
                          <a:latin typeface="Times New Roman"/>
                          <a:ea typeface="+mn-ea"/>
                          <a:cs typeface="Times New Roman"/>
                        </a:rPr>
                        <a:t>BMP</a:t>
                      </a:r>
                      <a:endParaRPr kumimoji="0" lang="en-US" sz="1800" b="1" i="0" u="none" strike="noStrike" kern="1200" cap="none" spc="0" normalizeH="0" baseline="0" noProof="0" dirty="0">
                        <a:ln>
                          <a:noFill/>
                        </a:ln>
                        <a:solidFill>
                          <a:schemeClr val="accent2">
                            <a:lumMod val="50000"/>
                          </a:schemeClr>
                        </a:solidFill>
                        <a:effectLst/>
                        <a:uLnTx/>
                        <a:uFillTx/>
                        <a:latin typeface="Times New Roman"/>
                        <a:ea typeface="+mn-ea"/>
                        <a:cs typeface="Times New Roman"/>
                      </a:endParaRP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solidFill>
                            <a:schemeClr val="accent2">
                              <a:lumMod val="50000"/>
                            </a:schemeClr>
                          </a:solidFill>
                          <a:latin typeface="Times New Roman"/>
                          <a:ea typeface="Calibri"/>
                          <a:cs typeface="Times New Roman"/>
                        </a:rPr>
                        <a:t>Percentage</a:t>
                      </a:r>
                      <a:endParaRPr lang="en-US" sz="1600" b="1" dirty="0">
                        <a:solidFill>
                          <a:schemeClr val="accent2">
                            <a:lumMod val="50000"/>
                          </a:schemeClr>
                        </a:solidFill>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dirty="0" smtClean="0">
                          <a:solidFill>
                            <a:schemeClr val="accent2">
                              <a:lumMod val="50000"/>
                            </a:schemeClr>
                          </a:solidFill>
                          <a:latin typeface="Times New Roman"/>
                          <a:ea typeface="Calibri"/>
                          <a:cs typeface="Times New Roman"/>
                        </a:rPr>
                        <a:t>BMP</a:t>
                      </a:r>
                      <a:endParaRPr lang="en-US" sz="1600" dirty="0">
                        <a:solidFill>
                          <a:schemeClr val="accent2">
                            <a:lumMod val="50000"/>
                          </a:schemeClr>
                        </a:solidFill>
                        <a:latin typeface="Times New Roman"/>
                        <a:ea typeface="Calibri"/>
                        <a:cs typeface="Times New Roman"/>
                      </a:endParaRP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solidFill>
                            <a:schemeClr val="accent2">
                              <a:lumMod val="50000"/>
                            </a:schemeClr>
                          </a:solidFill>
                          <a:latin typeface="Times New Roman"/>
                          <a:ea typeface="Calibri"/>
                          <a:cs typeface="Times New Roman"/>
                        </a:rPr>
                        <a:t>Percentage</a:t>
                      </a:r>
                      <a:endParaRPr lang="en-US" sz="1600" b="1" dirty="0">
                        <a:solidFill>
                          <a:schemeClr val="accent2">
                            <a:lumMod val="50000"/>
                          </a:schemeClr>
                        </a:solidFill>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1000"/>
                        </a:spcAft>
                      </a:pPr>
                      <a:r>
                        <a:rPr lang="en-US" sz="1600" dirty="0">
                          <a:solidFill>
                            <a:schemeClr val="accent2">
                              <a:lumMod val="50000"/>
                            </a:schemeClr>
                          </a:solidFill>
                          <a:latin typeface="Times New Roman"/>
                          <a:ea typeface="Calibri"/>
                          <a:cs typeface="Times New Roman"/>
                        </a:rPr>
                        <a:t>Conservation Cover</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solidFill>
                            <a:schemeClr val="accent2">
                              <a:lumMod val="50000"/>
                            </a:schemeClr>
                          </a:solidFill>
                          <a:latin typeface="Times New Roman"/>
                          <a:ea typeface="Calibri"/>
                          <a:cs typeface="Times New Roman"/>
                        </a:rPr>
                        <a:t>Irrigation Regulating Reservoir</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1000"/>
                        </a:spcAft>
                      </a:pPr>
                      <a:r>
                        <a:rPr lang="en-US" sz="1600" b="0" dirty="0">
                          <a:solidFill>
                            <a:schemeClr val="accent2">
                              <a:lumMod val="50000"/>
                            </a:schemeClr>
                          </a:solidFill>
                          <a:latin typeface="Times New Roman"/>
                          <a:ea typeface="Calibri"/>
                          <a:cs typeface="Times New Roman"/>
                        </a:rPr>
                        <a:t>Critical Area Planting</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Irrigation System </a:t>
                      </a:r>
                      <a:r>
                        <a:rPr lang="en-US" sz="1600" b="0" dirty="0" smtClean="0">
                          <a:solidFill>
                            <a:schemeClr val="accent2">
                              <a:lumMod val="50000"/>
                            </a:schemeClr>
                          </a:solidFill>
                          <a:latin typeface="Times New Roman"/>
                          <a:ea typeface="Calibri"/>
                          <a:cs typeface="Times New Roman"/>
                        </a:rPr>
                        <a:t>with </a:t>
                      </a:r>
                      <a:r>
                        <a:rPr lang="en-US" sz="1600" b="0" dirty="0" err="1" smtClean="0">
                          <a:solidFill>
                            <a:schemeClr val="accent2">
                              <a:lumMod val="50000"/>
                            </a:schemeClr>
                          </a:solidFill>
                          <a:latin typeface="Times New Roman"/>
                          <a:ea typeface="Calibri"/>
                          <a:cs typeface="Times New Roman"/>
                        </a:rPr>
                        <a:t>Tailwater</a:t>
                      </a:r>
                      <a:r>
                        <a:rPr lang="en-US" sz="1600" b="0" dirty="0" smtClean="0">
                          <a:solidFill>
                            <a:schemeClr val="accent2">
                              <a:lumMod val="50000"/>
                            </a:schemeClr>
                          </a:solidFill>
                          <a:latin typeface="Times New Roman"/>
                          <a:ea typeface="Calibri"/>
                          <a:cs typeface="Times New Roman"/>
                        </a:rPr>
                        <a:t> </a:t>
                      </a:r>
                      <a:r>
                        <a:rPr lang="en-US" sz="1600" b="0" dirty="0">
                          <a:solidFill>
                            <a:schemeClr val="accent2">
                              <a:lumMod val="50000"/>
                            </a:schemeClr>
                          </a:solidFill>
                          <a:latin typeface="Times New Roman"/>
                          <a:ea typeface="Calibri"/>
                          <a:cs typeface="Times New Roman"/>
                        </a:rPr>
                        <a:t>Recovery</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1000"/>
                        </a:spcAft>
                      </a:pPr>
                      <a:r>
                        <a:rPr lang="en-US" sz="1600" b="0" dirty="0">
                          <a:solidFill>
                            <a:schemeClr val="accent2">
                              <a:lumMod val="50000"/>
                            </a:schemeClr>
                          </a:solidFill>
                          <a:effectLst/>
                          <a:latin typeface="Times New Roman"/>
                          <a:ea typeface="Calibri"/>
                          <a:cs typeface="Times New Roman"/>
                        </a:rPr>
                        <a:t>Field Border</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smtClean="0">
                          <a:solidFill>
                            <a:schemeClr val="accent2">
                              <a:lumMod val="50000"/>
                            </a:schemeClr>
                          </a:solidFill>
                          <a:effectLst/>
                          <a:latin typeface="Times New Roman"/>
                          <a:ea typeface="Calibri"/>
                          <a:cs typeface="Times New Roman"/>
                        </a:rPr>
                        <a:t>0</a:t>
                      </a:r>
                      <a:endParaRPr lang="en-US" sz="1600" b="0" dirty="0">
                        <a:solidFill>
                          <a:schemeClr val="accent2">
                            <a:lumMod val="50000"/>
                          </a:schemeClr>
                        </a:solidFill>
                        <a:effectLst/>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Irrigation Water Conveyance </a:t>
                      </a:r>
                      <a:r>
                        <a:rPr lang="en-US" sz="1600" b="0" dirty="0" smtClean="0">
                          <a:solidFill>
                            <a:schemeClr val="accent2">
                              <a:lumMod val="50000"/>
                            </a:schemeClr>
                          </a:solidFill>
                          <a:effectLst/>
                          <a:latin typeface="Times New Roman"/>
                          <a:ea typeface="Calibri"/>
                          <a:cs typeface="Times New Roman"/>
                        </a:rPr>
                        <a:t>via Pipeline</a:t>
                      </a:r>
                      <a:endParaRPr lang="en-US" sz="1600" b="0" dirty="0">
                        <a:solidFill>
                          <a:schemeClr val="accent2">
                            <a:lumMod val="50000"/>
                          </a:schemeClr>
                        </a:solidFill>
                        <a:effectLst/>
                        <a:latin typeface="Times New Roman"/>
                        <a:ea typeface="Calibri"/>
                        <a:cs typeface="Times New Roman"/>
                      </a:endParaRP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Grade </a:t>
                      </a:r>
                      <a:r>
                        <a:rPr lang="en-US" sz="1600" b="0" dirty="0" smtClean="0">
                          <a:solidFill>
                            <a:schemeClr val="accent2">
                              <a:lumMod val="50000"/>
                            </a:schemeClr>
                          </a:solidFill>
                          <a:effectLst/>
                          <a:latin typeface="Times New Roman"/>
                          <a:ea typeface="Calibri"/>
                          <a:cs typeface="Times New Roman"/>
                        </a:rPr>
                        <a:t>Stabilization </a:t>
                      </a:r>
                      <a:r>
                        <a:rPr lang="en-US" sz="1600" b="0" dirty="0">
                          <a:solidFill>
                            <a:schemeClr val="accent2">
                              <a:lumMod val="50000"/>
                            </a:schemeClr>
                          </a:solidFill>
                          <a:effectLst/>
                          <a:latin typeface="Times New Roman"/>
                          <a:ea typeface="Calibri"/>
                          <a:cs typeface="Times New Roman"/>
                        </a:rPr>
                        <a:t>Structure</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0" dirty="0">
                          <a:solidFill>
                            <a:schemeClr val="accent2">
                              <a:lumMod val="50000"/>
                            </a:schemeClr>
                          </a:solidFill>
                          <a:latin typeface="Times New Roman"/>
                          <a:ea typeface="Calibri"/>
                          <a:cs typeface="Times New Roman"/>
                        </a:rPr>
                        <a:t>Nutrient Management</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1000"/>
                        </a:spcAft>
                      </a:pPr>
                      <a:r>
                        <a:rPr lang="en-US" sz="1600" b="0" dirty="0">
                          <a:solidFill>
                            <a:schemeClr val="accent2">
                              <a:lumMod val="50000"/>
                            </a:schemeClr>
                          </a:solidFill>
                          <a:effectLst/>
                          <a:latin typeface="Times New Roman"/>
                          <a:ea typeface="Calibri"/>
                          <a:cs typeface="Times New Roman"/>
                        </a:rPr>
                        <a:t>Filter </a:t>
                      </a:r>
                      <a:r>
                        <a:rPr lang="en-US" sz="1600" b="0" dirty="0" smtClean="0">
                          <a:solidFill>
                            <a:schemeClr val="accent2">
                              <a:lumMod val="50000"/>
                            </a:schemeClr>
                          </a:solidFill>
                          <a:effectLst/>
                          <a:latin typeface="Times New Roman"/>
                          <a:ea typeface="Calibri"/>
                          <a:cs typeface="Times New Roman"/>
                        </a:rPr>
                        <a:t>Strips</a:t>
                      </a:r>
                      <a:endParaRPr lang="en-US" sz="1600" b="0" dirty="0">
                        <a:solidFill>
                          <a:schemeClr val="accent2">
                            <a:lumMod val="50000"/>
                          </a:schemeClr>
                        </a:solidFill>
                        <a:effectLst/>
                        <a:latin typeface="Times New Roman"/>
                        <a:ea typeface="Calibri"/>
                        <a:cs typeface="Times New Roman"/>
                      </a:endParaRP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0" dirty="0">
                          <a:solidFill>
                            <a:schemeClr val="accent2">
                              <a:lumMod val="50000"/>
                            </a:schemeClr>
                          </a:solidFill>
                          <a:latin typeface="Times New Roman"/>
                          <a:ea typeface="Calibri"/>
                          <a:cs typeface="Times New Roman"/>
                        </a:rPr>
                        <a:t>Pumping Plant</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1000"/>
                        </a:spcAft>
                      </a:pPr>
                      <a:r>
                        <a:rPr lang="en-US" sz="1600" b="0" dirty="0">
                          <a:solidFill>
                            <a:schemeClr val="accent2">
                              <a:lumMod val="50000"/>
                            </a:schemeClr>
                          </a:solidFill>
                          <a:effectLst/>
                          <a:latin typeface="Times New Roman"/>
                          <a:ea typeface="Calibri"/>
                          <a:cs typeface="Times New Roman"/>
                        </a:rPr>
                        <a:t>Grassed Waterway</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0" dirty="0">
                          <a:solidFill>
                            <a:schemeClr val="accent2">
                              <a:lumMod val="50000"/>
                            </a:schemeClr>
                          </a:solidFill>
                          <a:latin typeface="Times New Roman"/>
                          <a:ea typeface="Calibri"/>
                          <a:cs typeface="Times New Roman"/>
                        </a:rPr>
                        <a:t>Range Planting</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Irrigation Water Management</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0" dirty="0">
                          <a:solidFill>
                            <a:schemeClr val="accent2">
                              <a:lumMod val="50000"/>
                            </a:schemeClr>
                          </a:solidFill>
                          <a:latin typeface="Times New Roman"/>
                          <a:ea typeface="Calibri"/>
                          <a:cs typeface="Times New Roman"/>
                        </a:rPr>
                        <a:t>Riparian Forest Buffer</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Irrigation Land Leveling</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0" dirty="0" err="1">
                          <a:solidFill>
                            <a:schemeClr val="accent2">
                              <a:lumMod val="50000"/>
                            </a:schemeClr>
                          </a:solidFill>
                          <a:latin typeface="Times New Roman"/>
                          <a:ea typeface="Calibri"/>
                          <a:cs typeface="Times New Roman"/>
                        </a:rPr>
                        <a:t>Streambank</a:t>
                      </a:r>
                      <a:r>
                        <a:rPr lang="en-US" sz="1600" b="0" dirty="0">
                          <a:solidFill>
                            <a:schemeClr val="accent2">
                              <a:lumMod val="50000"/>
                            </a:schemeClr>
                          </a:solidFill>
                          <a:latin typeface="Times New Roman"/>
                          <a:ea typeface="Calibri"/>
                          <a:cs typeface="Times New Roman"/>
                        </a:rPr>
                        <a:t> &amp; Shoreline Protection</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Irrigation Storage Reservoir</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effectLst/>
                          <a:latin typeface="Times New Roman"/>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0" dirty="0">
                          <a:solidFill>
                            <a:schemeClr val="accent2">
                              <a:lumMod val="50000"/>
                            </a:schemeClr>
                          </a:solidFill>
                          <a:latin typeface="Times New Roman"/>
                          <a:ea typeface="Calibri"/>
                          <a:cs typeface="Times New Roman"/>
                        </a:rPr>
                        <a:t>Tree/Shrub Establishment</a:t>
                      </a:r>
                    </a:p>
                  </a:txBody>
                  <a:tcPr marL="63107" marR="63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accent2">
                              <a:lumMod val="50000"/>
                            </a:schemeClr>
                          </a:solidFill>
                          <a:latin typeface="Times New Roman"/>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555">
                <a:tc gridSpan="3">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Note: total cost-share participation rate 57% (i.e. 38/67)</a:t>
                      </a:r>
                    </a:p>
                  </a:txBody>
                  <a:tcPr marL="63107" marR="63107"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1600" dirty="0">
                        <a:solidFill>
                          <a:srgbClr val="00B050"/>
                        </a:solidFill>
                        <a:latin typeface="Times New Roman"/>
                        <a:ea typeface="Calibri"/>
                        <a:cs typeface="Times New Roman"/>
                      </a:endParaRPr>
                    </a:p>
                  </a:txBody>
                  <a:tcPr marL="63107" marR="63107" marT="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7" name="Rectangle 6"/>
          <p:cNvSpPr/>
          <p:nvPr/>
        </p:nvSpPr>
        <p:spPr>
          <a:xfrm>
            <a:off x="304800" y="1066800"/>
            <a:ext cx="6705600" cy="625475"/>
          </a:xfrm>
          <a:prstGeom prst="rect">
            <a:avLst/>
          </a:prstGeom>
        </p:spPr>
        <p:txBody>
          <a:bodyPr>
            <a:spAutoFit/>
          </a:bodyPr>
          <a:lstStyle/>
          <a:p>
            <a:pPr fontAlgn="auto">
              <a:lnSpc>
                <a:spcPct val="115000"/>
              </a:lnSpc>
              <a:spcBef>
                <a:spcPts val="0"/>
              </a:spcBef>
              <a:spcAft>
                <a:spcPts val="0"/>
              </a:spcAft>
              <a:defRPr/>
            </a:pPr>
            <a:r>
              <a:rPr lang="en-US" sz="3200" b="1" dirty="0">
                <a:solidFill>
                  <a:schemeClr val="accent2">
                    <a:lumMod val="75000"/>
                  </a:schemeClr>
                </a:solidFill>
                <a:latin typeface="+mj-lt"/>
                <a:ea typeface="Calibri"/>
                <a:cs typeface="Times New Roman"/>
              </a:rPr>
              <a:t>EQIP Participation by BMP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533400"/>
          </a:xfrm>
        </p:spPr>
        <p:txBody>
          <a:bodyPr>
            <a:noAutofit/>
          </a:bodyPr>
          <a:lstStyle/>
          <a:p>
            <a:pPr eaLnBrk="1" fontAlgn="auto" hangingPunct="1">
              <a:lnSpc>
                <a:spcPct val="115000"/>
              </a:lnSpc>
              <a:spcBef>
                <a:spcPts val="0"/>
              </a:spcBef>
              <a:spcAft>
                <a:spcPts val="0"/>
              </a:spcAft>
              <a:defRPr/>
            </a:pPr>
            <a:r>
              <a:rPr lang="en-US" sz="3200" b="1" dirty="0" smtClean="0">
                <a:solidFill>
                  <a:schemeClr val="accent2">
                    <a:lumMod val="75000"/>
                  </a:schemeClr>
                </a:solidFill>
                <a:ea typeface="Calibri"/>
              </a:rPr>
              <a:t>Factors Affecting EQIP Participation - </a:t>
            </a:r>
            <a:r>
              <a:rPr lang="en-US" sz="3200" b="1" dirty="0" err="1" smtClean="0">
                <a:solidFill>
                  <a:schemeClr val="accent2">
                    <a:lumMod val="75000"/>
                  </a:schemeClr>
                </a:solidFill>
                <a:ea typeface="Calibri"/>
              </a:rPr>
              <a:t>Probit</a:t>
            </a:r>
            <a:endParaRPr lang="en-US" sz="3200" b="1" dirty="0">
              <a:solidFill>
                <a:schemeClr val="accent2">
                  <a:lumMod val="75000"/>
                </a:schemeClr>
              </a:solidFill>
              <a:ea typeface="Calibri"/>
              <a:cs typeface="Times New Roman"/>
            </a:endParaRPr>
          </a:p>
        </p:txBody>
      </p:sp>
      <p:graphicFrame>
        <p:nvGraphicFramePr>
          <p:cNvPr id="4" name="Table 3"/>
          <p:cNvGraphicFramePr>
            <a:graphicFrameLocks noGrp="1"/>
          </p:cNvGraphicFramePr>
          <p:nvPr/>
        </p:nvGraphicFramePr>
        <p:xfrm>
          <a:off x="304800" y="1905000"/>
          <a:ext cx="8534400" cy="4863146"/>
        </p:xfrm>
        <a:graphic>
          <a:graphicData uri="http://schemas.openxmlformats.org/drawingml/2006/table">
            <a:tbl>
              <a:tblPr/>
              <a:tblGrid>
                <a:gridCol w="2708445"/>
                <a:gridCol w="3192096"/>
                <a:gridCol w="2633859"/>
              </a:tblGrid>
              <a:tr h="304802">
                <a:tc>
                  <a:txBody>
                    <a:bodyPr/>
                    <a:lstStyle/>
                    <a:p>
                      <a:pPr marL="0" marR="0">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Variables</a:t>
                      </a:r>
                      <a:endParaRPr lang="en-US" sz="1600" dirty="0">
                        <a:solidFill>
                          <a:schemeClr val="accent2">
                            <a:lumMod val="50000"/>
                          </a:schemeClr>
                        </a:solidFill>
                        <a:latin typeface="Times New Roman"/>
                        <a:ea typeface="Calibri"/>
                        <a:cs typeface="Times New Roman"/>
                      </a:endParaRP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Coefficient </a:t>
                      </a:r>
                      <a:endParaRPr lang="en-US" sz="1600" dirty="0">
                        <a:solidFill>
                          <a:schemeClr val="accent2">
                            <a:lumMod val="50000"/>
                          </a:schemeClr>
                        </a:solidFill>
                        <a:latin typeface="Times New Roman"/>
                        <a:ea typeface="Calibri"/>
                        <a:cs typeface="Times New Roman"/>
                      </a:endParaRP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chemeClr val="accent2">
                              <a:lumMod val="50000"/>
                            </a:schemeClr>
                          </a:solidFill>
                          <a:latin typeface="Times New Roman"/>
                          <a:ea typeface="Calibri"/>
                          <a:cs typeface="Times New Roman"/>
                        </a:rPr>
                        <a:t>Marginal  Effect</a:t>
                      </a:r>
                      <a:endParaRPr lang="en-US" sz="1600" dirty="0">
                        <a:solidFill>
                          <a:schemeClr val="accent2">
                            <a:lumMod val="50000"/>
                          </a:schemeClr>
                        </a:solidFill>
                        <a:latin typeface="Times New Roman"/>
                        <a:ea typeface="Calibri"/>
                        <a:cs typeface="Times New Roman"/>
                      </a:endParaRP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Acres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0.5241</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0.2085</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Cash </a:t>
                      </a:r>
                      <a:r>
                        <a:rPr lang="en-US" sz="1600" dirty="0" smtClean="0">
                          <a:solidFill>
                            <a:schemeClr val="accent2">
                              <a:lumMod val="50000"/>
                            </a:schemeClr>
                          </a:solidFill>
                          <a:latin typeface="Times New Roman"/>
                          <a:ea typeface="Times New Roman"/>
                          <a:cs typeface="Times New Roman"/>
                        </a:rPr>
                        <a:t>Lease</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-1.1535**</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-0.4330**</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Share </a:t>
                      </a:r>
                      <a:r>
                        <a:rPr lang="en-US" sz="1600" dirty="0" smtClean="0">
                          <a:solidFill>
                            <a:schemeClr val="accent2">
                              <a:lumMod val="50000"/>
                            </a:schemeClr>
                          </a:solidFill>
                          <a:latin typeface="Times New Roman"/>
                          <a:ea typeface="Times New Roman"/>
                          <a:cs typeface="Times New Roman"/>
                        </a:rPr>
                        <a:t>Lease</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0.7775</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0.2856</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Double Crop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1.3635**</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0.4624***</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Rotation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2.1736***</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0.6545***</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Age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0.2686</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15000"/>
                        </a:lnSpc>
                        <a:spcBef>
                          <a:spcPts val="0"/>
                        </a:spcBef>
                        <a:spcAft>
                          <a:spcPts val="0"/>
                        </a:spcAft>
                        <a:tabLst>
                          <a:tab pos="806450" algn="l"/>
                        </a:tabLst>
                      </a:pPr>
                      <a:r>
                        <a:rPr lang="en-US" sz="1600" dirty="0" smtClean="0">
                          <a:solidFill>
                            <a:schemeClr val="accent2">
                              <a:lumMod val="50000"/>
                            </a:schemeClr>
                          </a:solidFill>
                          <a:latin typeface="Times New Roman"/>
                          <a:ea typeface="Times New Roman"/>
                          <a:cs typeface="Times New Roman"/>
                        </a:rPr>
                        <a:t>                    0.1069</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College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1.1022**</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0.4038***</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Farm Income from Crawfish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-0.1163</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a:t>
                      </a:r>
                      <a:r>
                        <a:rPr lang="en-US" sz="1600" dirty="0">
                          <a:solidFill>
                            <a:schemeClr val="accent2">
                              <a:lumMod val="50000"/>
                            </a:schemeClr>
                          </a:solidFill>
                          <a:latin typeface="Times New Roman"/>
                          <a:ea typeface="Times New Roman"/>
                          <a:cs typeface="Times New Roman"/>
                        </a:rPr>
                        <a:t>0.0462</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Off-farm </a:t>
                      </a:r>
                      <a:r>
                        <a:rPr lang="en-US" sz="1600" dirty="0" smtClean="0">
                          <a:solidFill>
                            <a:schemeClr val="accent2">
                              <a:lumMod val="50000"/>
                            </a:schemeClr>
                          </a:solidFill>
                          <a:latin typeface="Times New Roman"/>
                          <a:ea typeface="Times New Roman"/>
                          <a:cs typeface="Times New Roman"/>
                        </a:rPr>
                        <a:t>Job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0.3069</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0.1214</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Risk </a:t>
                      </a:r>
                      <a:r>
                        <a:rPr lang="en-US" sz="1600" dirty="0" smtClean="0">
                          <a:solidFill>
                            <a:schemeClr val="accent2">
                              <a:lumMod val="50000"/>
                            </a:schemeClr>
                          </a:solidFill>
                          <a:latin typeface="Times New Roman"/>
                          <a:ea typeface="Times New Roman"/>
                          <a:cs typeface="Times New Roman"/>
                        </a:rPr>
                        <a:t>Averse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a:t>
                      </a:r>
                      <a:r>
                        <a:rPr lang="en-US" sz="1600" dirty="0" smtClean="0">
                          <a:solidFill>
                            <a:schemeClr val="accent2">
                              <a:lumMod val="50000"/>
                            </a:schemeClr>
                          </a:solidFill>
                          <a:latin typeface="Times New Roman"/>
                          <a:ea typeface="Times New Roman"/>
                          <a:cs typeface="Times New Roman"/>
                        </a:rPr>
                        <a:t>0.2148</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a:t>
                      </a:r>
                      <a:r>
                        <a:rPr lang="en-US" sz="1600" dirty="0">
                          <a:solidFill>
                            <a:schemeClr val="accent2">
                              <a:lumMod val="50000"/>
                            </a:schemeClr>
                          </a:solidFill>
                          <a:latin typeface="Times New Roman"/>
                          <a:ea typeface="Times New Roman"/>
                          <a:cs typeface="Times New Roman"/>
                        </a:rPr>
                        <a:t>0.0853</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Early Technology Adopter</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0.3753</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0.1474</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Stream </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1.1201***</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solidFill>
                            <a:schemeClr val="accent2">
                              <a:lumMod val="50000"/>
                            </a:schemeClr>
                          </a:solidFill>
                          <a:latin typeface="Times New Roman"/>
                          <a:ea typeface="Times New Roman"/>
                          <a:cs typeface="Times New Roman"/>
                        </a:rPr>
                        <a:t>       0.4192***</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Constant</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Times New Roman"/>
                          <a:cs typeface="Times New Roman"/>
                        </a:rPr>
                        <a:t>-</a:t>
                      </a:r>
                      <a:r>
                        <a:rPr lang="en-US" sz="1600" dirty="0" smtClean="0">
                          <a:solidFill>
                            <a:schemeClr val="accent2">
                              <a:lumMod val="50000"/>
                            </a:schemeClr>
                          </a:solidFill>
                          <a:latin typeface="Times New Roman"/>
                          <a:ea typeface="Times New Roman"/>
                          <a:cs typeface="Times New Roman"/>
                        </a:rPr>
                        <a:t>2.4421</a:t>
                      </a:r>
                      <a:endParaRPr lang="en-US" sz="1600" dirty="0">
                        <a:solidFill>
                          <a:schemeClr val="accent2">
                            <a:lumMod val="50000"/>
                          </a:schemeClr>
                        </a:solidFill>
                        <a:latin typeface="Times New Roman"/>
                        <a:ea typeface="Calibri"/>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US" sz="1600" dirty="0">
                        <a:solidFill>
                          <a:schemeClr val="accent2">
                            <a:lumMod val="50000"/>
                          </a:schemeClr>
                        </a:solidFill>
                        <a:latin typeface="Times New Roman"/>
                        <a:cs typeface="Times New Roman"/>
                      </a:endParaRPr>
                    </a:p>
                  </a:txBody>
                  <a:tcPr marL="48090" marR="480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798">
                <a:tc>
                  <a:txBody>
                    <a:bodyPr/>
                    <a:lstStyle/>
                    <a:p>
                      <a:pPr marL="0" marR="0">
                        <a:lnSpc>
                          <a:spcPct val="115000"/>
                        </a:lnSpc>
                        <a:spcBef>
                          <a:spcPts val="0"/>
                        </a:spcBef>
                        <a:spcAft>
                          <a:spcPts val="0"/>
                        </a:spcAft>
                      </a:pPr>
                      <a:r>
                        <a:rPr lang="en-US" sz="1600" dirty="0" smtClean="0">
                          <a:solidFill>
                            <a:schemeClr val="accent2">
                              <a:lumMod val="50000"/>
                            </a:schemeClr>
                          </a:solidFill>
                          <a:latin typeface="Times New Roman"/>
                          <a:ea typeface="Calibri"/>
                          <a:cs typeface="Times New Roman"/>
                        </a:rPr>
                        <a:t>Observations</a:t>
                      </a:r>
                      <a:endParaRPr lang="en-US" sz="1600" dirty="0">
                        <a:solidFill>
                          <a:schemeClr val="accent2">
                            <a:lumMod val="50000"/>
                          </a:schemeClr>
                        </a:solidFill>
                        <a:latin typeface="Times New Roman"/>
                        <a:ea typeface="Calibri"/>
                        <a:cs typeface="Times New Roman"/>
                      </a:endParaRP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67</a:t>
                      </a: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US" sz="1600" dirty="0">
                        <a:solidFill>
                          <a:schemeClr val="accent2">
                            <a:lumMod val="50000"/>
                          </a:schemeClr>
                        </a:solidFill>
                        <a:latin typeface="Times New Roman"/>
                        <a:cs typeface="Times New Roman"/>
                      </a:endParaRP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46">
                <a:tc>
                  <a:txBody>
                    <a:bodyPr/>
                    <a:lstStyle/>
                    <a:p>
                      <a:pPr marL="0" marR="0">
                        <a:lnSpc>
                          <a:spcPct val="115000"/>
                        </a:lnSpc>
                        <a:spcBef>
                          <a:spcPts val="0"/>
                        </a:spcBef>
                        <a:spcAft>
                          <a:spcPts val="0"/>
                        </a:spcAft>
                      </a:pPr>
                      <a:r>
                        <a:rPr lang="en-US" sz="1600">
                          <a:solidFill>
                            <a:schemeClr val="accent2">
                              <a:lumMod val="50000"/>
                            </a:schemeClr>
                          </a:solidFill>
                          <a:latin typeface="Times New Roman"/>
                          <a:ea typeface="Calibri"/>
                          <a:cs typeface="Times New Roman"/>
                        </a:rPr>
                        <a:t>Pseudo R-square</a:t>
                      </a: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accent2">
                              <a:lumMod val="50000"/>
                            </a:schemeClr>
                          </a:solidFill>
                          <a:latin typeface="Times New Roman"/>
                          <a:ea typeface="Calibri"/>
                          <a:cs typeface="Times New Roman"/>
                        </a:rPr>
                        <a:t>0.4929</a:t>
                      </a: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US" sz="1600" dirty="0">
                        <a:solidFill>
                          <a:schemeClr val="accent2">
                            <a:lumMod val="50000"/>
                          </a:schemeClr>
                        </a:solidFill>
                        <a:latin typeface="Times New Roman"/>
                        <a:cs typeface="Times New Roman"/>
                      </a:endParaRPr>
                    </a:p>
                  </a:txBody>
                  <a:tcPr marL="48090" marR="480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7015</TotalTime>
  <Words>1566</Words>
  <Application>Microsoft Office PowerPoint</Application>
  <PresentationFormat>On-screen Show (4:3)</PresentationFormat>
  <Paragraphs>592</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Constantia</vt:lpstr>
      <vt:lpstr>Wingdings 2</vt:lpstr>
      <vt:lpstr>Times New Roman</vt:lpstr>
      <vt:lpstr>Wingdings</vt:lpstr>
      <vt:lpstr>Flow</vt:lpstr>
      <vt:lpstr>Crawfish Farmer Adoption of Best Management Practices and Participation in the Environmental Quality Incentives Program </vt:lpstr>
      <vt:lpstr>Background</vt:lpstr>
      <vt:lpstr>Background</vt:lpstr>
      <vt:lpstr>Objectives</vt:lpstr>
      <vt:lpstr>Data and Methods</vt:lpstr>
      <vt:lpstr>Slide 6</vt:lpstr>
      <vt:lpstr>Reasons for Adopting 18 BMPs</vt:lpstr>
      <vt:lpstr>Slide 8</vt:lpstr>
      <vt:lpstr>Factors Affecting EQIP Participation - Probit</vt:lpstr>
      <vt:lpstr>Slide 10</vt:lpstr>
      <vt:lpstr>Summary and Conclusions</vt:lpstr>
      <vt:lpstr>Slide 12</vt:lpstr>
      <vt:lpstr>THANK YOU</vt:lpstr>
      <vt:lpstr>  Reasons for adopting BMP(% of adopters)  </vt:lpstr>
      <vt:lpstr>  Reasons for adopting BMP(% of adopters)  </vt:lpstr>
      <vt:lpstr>Independent Variables, Summary</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Narayan</dc:creator>
  <cp:lastModifiedBy>Narayan</cp:lastModifiedBy>
  <cp:revision>201</cp:revision>
  <dcterms:created xsi:type="dcterms:W3CDTF">2006-08-16T00:00:00Z</dcterms:created>
  <dcterms:modified xsi:type="dcterms:W3CDTF">2010-05-28T00:31:00Z</dcterms:modified>
</cp:coreProperties>
</file>