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0"/>
  </p:notesMasterIdLst>
  <p:sldIdLst>
    <p:sldId id="266" r:id="rId2"/>
    <p:sldId id="267" r:id="rId3"/>
    <p:sldId id="269" r:id="rId4"/>
    <p:sldId id="270" r:id="rId5"/>
    <p:sldId id="271" r:id="rId6"/>
    <p:sldId id="277" r:id="rId7"/>
    <p:sldId id="276" r:id="rId8"/>
    <p:sldId id="259" r:id="rId9"/>
    <p:sldId id="260" r:id="rId10"/>
    <p:sldId id="261" r:id="rId11"/>
    <p:sldId id="263" r:id="rId12"/>
    <p:sldId id="273" r:id="rId13"/>
    <p:sldId id="268" r:id="rId14"/>
    <p:sldId id="278" r:id="rId15"/>
    <p:sldId id="279" r:id="rId16"/>
    <p:sldId id="280" r:id="rId17"/>
    <p:sldId id="281" r:id="rId18"/>
    <p:sldId id="282"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33" autoAdjust="0"/>
  </p:normalViewPr>
  <p:slideViewPr>
    <p:cSldViewPr>
      <p:cViewPr varScale="1">
        <p:scale>
          <a:sx n="71" d="100"/>
          <a:sy n="71" d="100"/>
        </p:scale>
        <p:origin x="-105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BCC6BC9-05CC-4572-B4C1-F54F711FE9BC}" type="datetimeFigureOut">
              <a:rPr lang="en-US"/>
              <a:pPr>
                <a:defRPr/>
              </a:pPr>
              <a:t>5/27/2010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6B68F34-D604-47F9-9F87-ABC2A8C1134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ED14B60-D863-4DA5-8FE3-1C6820C32739}" type="slidenum">
              <a:rPr lang="en-US" smtClean="0"/>
              <a:pPr fontAlgn="base">
                <a:spcBef>
                  <a:spcPct val="0"/>
                </a:spcBef>
                <a:spcAft>
                  <a:spcPct val="0"/>
                </a:spcAft>
                <a:defRPr/>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581AB70D-19D9-4BB0-85F0-309B5E0D177D}" type="datetimeFigureOut">
              <a:rPr lang="en-US"/>
              <a:pPr>
                <a:defRPr/>
              </a:pPr>
              <a:t>5/27/2010</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07F89BE1-0EB3-40A7-9395-1E46C6C63B1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5924641-EC7F-4C8C-88C0-A1DA0E10CA1C}" type="datetimeFigureOut">
              <a:rPr lang="en-US"/>
              <a:pPr>
                <a:defRPr/>
              </a:pPr>
              <a:t>5/27/2010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F5BAB30-BAE8-4637-B471-5564B5A82A3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CE9A8063-12C6-4EEA-8854-7B739B0D90C7}" type="datetimeFigureOut">
              <a:rPr lang="en-US"/>
              <a:pPr>
                <a:defRPr/>
              </a:pPr>
              <a:t>5/27/2010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88EF7A0-3884-4CF5-AB44-E37F8845B99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8846C6E-119C-4578-9C57-AD5339F6D8CE}" type="datetimeFigureOut">
              <a:rPr lang="en-US"/>
              <a:pPr>
                <a:defRPr/>
              </a:pPr>
              <a:t>5/27/2010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BA8ED6D-93BE-4810-90CA-88F2D1CC20F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163A5A6-AEDE-4D5A-9875-C4DCF2D0579C}" type="datetimeFigureOut">
              <a:rPr lang="en-US"/>
              <a:pPr>
                <a:defRPr/>
              </a:pPr>
              <a:t>5/27/2010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C80DDAA-3CA2-4AB1-AACE-67F5DE21031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64B885C6-DA94-4FFA-A689-6DE9DCE4B9B6}" type="datetimeFigureOut">
              <a:rPr lang="en-US"/>
              <a:pPr>
                <a:defRPr/>
              </a:pPr>
              <a:t>5/27/2010</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822DDD8C-D6C0-4204-A395-D2741D43DA5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1DD802F1-9DB1-4DD2-A0C2-C03B9BF7524A}" type="datetimeFigureOut">
              <a:rPr lang="en-US"/>
              <a:pPr>
                <a:defRPr/>
              </a:pPr>
              <a:t>5/27/2010</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03880755-5DAF-4242-8FBF-CC16493174A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05A3F250-8AB4-4BF7-9DFE-8C302BAD3A7E}" type="datetimeFigureOut">
              <a:rPr lang="en-US"/>
              <a:pPr>
                <a:defRPr/>
              </a:pPr>
              <a:t>5/27/2010</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F52EFDDC-73C7-406D-8773-19F78FB5EC6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AB4C3D0E-67E3-4A5B-B2C3-CE11EC0EC247}" type="datetimeFigureOut">
              <a:rPr lang="en-US"/>
              <a:pPr>
                <a:defRPr/>
              </a:pPr>
              <a:t>5/27/2010</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A87DE631-9E05-4DD9-8542-6D0BBE4E53B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CE0223F5-096C-442D-AE19-AE79076CF1DC}" type="datetimeFigureOut">
              <a:rPr lang="en-US"/>
              <a:pPr>
                <a:defRPr/>
              </a:pPr>
              <a:t>5/27/2010</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45F46C41-D8D7-467A-B169-AC97B80A81C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D66979AE-31B0-49D2-80AB-4B3CDD897B60}" type="datetimeFigureOut">
              <a:rPr lang="en-US"/>
              <a:pPr>
                <a:defRPr/>
              </a:pPr>
              <a:t>5/27/2010</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6326A40F-C298-4ECE-ADE2-FBDE9917DA7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E3D7EE4C-AE45-411D-B2CE-FAFF6D608EC0}" type="datetimeFigureOut">
              <a:rPr lang="en-US"/>
              <a:pPr>
                <a:defRPr/>
              </a:pPr>
              <a:t>5/27/2010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EBCA1596-4F48-4DBB-ADBE-0A937B388681}"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819" r:id="rId1"/>
    <p:sldLayoutId id="2147483811" r:id="rId2"/>
    <p:sldLayoutId id="2147483820" r:id="rId3"/>
    <p:sldLayoutId id="2147483812" r:id="rId4"/>
    <p:sldLayoutId id="2147483813" r:id="rId5"/>
    <p:sldLayoutId id="2147483814" r:id="rId6"/>
    <p:sldLayoutId id="2147483815" r:id="rId7"/>
    <p:sldLayoutId id="2147483816" r:id="rId8"/>
    <p:sldLayoutId id="2147483821" r:id="rId9"/>
    <p:sldLayoutId id="2147483817" r:id="rId10"/>
    <p:sldLayoutId id="2147483818"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229600" cy="2057400"/>
          </a:xfrm>
        </p:spPr>
        <p:txBody>
          <a:bodyPr>
            <a:noAutofit/>
          </a:bodyPr>
          <a:lstStyle/>
          <a:p>
            <a:pPr algn="ctr" eaLnBrk="1" fontAlgn="auto" hangingPunct="1">
              <a:lnSpc>
                <a:spcPct val="150000"/>
              </a:lnSpc>
              <a:spcBef>
                <a:spcPts val="600"/>
              </a:spcBef>
              <a:spcAft>
                <a:spcPts val="600"/>
              </a:spcAft>
              <a:defRPr/>
            </a:pPr>
            <a:r>
              <a:rPr lang="en-US" sz="2800" b="1" dirty="0" smtClean="0">
                <a:solidFill>
                  <a:schemeClr val="accent2">
                    <a:lumMod val="75000"/>
                  </a:schemeClr>
                </a:solidFill>
                <a:ea typeface="Calibri"/>
                <a:cs typeface="Times New Roman"/>
              </a:rPr>
              <a:t>Crawfish Farmer Adoption of Best Management Practices and Participation in the Environmental Quality Incentives Program</a:t>
            </a:r>
            <a:r>
              <a:rPr lang="en-US" sz="2000" dirty="0" smtClean="0">
                <a:latin typeface="Times New Roman"/>
                <a:ea typeface="Calibri"/>
                <a:cs typeface="Times New Roman"/>
              </a:rPr>
              <a:t/>
            </a:r>
            <a:br>
              <a:rPr lang="en-US" sz="2000" dirty="0" smtClean="0">
                <a:latin typeface="Times New Roman"/>
                <a:ea typeface="Calibri"/>
                <a:cs typeface="Times New Roman"/>
              </a:rPr>
            </a:br>
            <a:endParaRPr lang="en-US" sz="2400" dirty="0"/>
          </a:p>
        </p:txBody>
      </p:sp>
      <p:sp>
        <p:nvSpPr>
          <p:cNvPr id="4" name="Title 1"/>
          <p:cNvSpPr txBox="1">
            <a:spLocks/>
          </p:cNvSpPr>
          <p:nvPr/>
        </p:nvSpPr>
        <p:spPr>
          <a:xfrm>
            <a:off x="609600" y="3352800"/>
            <a:ext cx="7467600" cy="2620963"/>
          </a:xfrm>
          <a:prstGeom prst="rect">
            <a:avLst/>
          </a:prstGeom>
        </p:spPr>
        <p:txBody>
          <a:bodyPr anchor="ctr"/>
          <a:lstStyle/>
          <a:p>
            <a:pPr indent="457200" algn="ctr" fontAlgn="auto">
              <a:lnSpc>
                <a:spcPct val="200000"/>
              </a:lnSpc>
              <a:spcBef>
                <a:spcPts val="0"/>
              </a:spcBef>
              <a:spcAft>
                <a:spcPts val="0"/>
              </a:spcAft>
              <a:defRPr/>
            </a:pPr>
            <a:r>
              <a:rPr lang="en-US" b="1" dirty="0" err="1">
                <a:solidFill>
                  <a:schemeClr val="accent2">
                    <a:lumMod val="50000"/>
                  </a:schemeClr>
                </a:solidFill>
                <a:latin typeface="+mn-lt"/>
                <a:ea typeface="+mj-ea"/>
                <a:cs typeface="Times New Roman"/>
              </a:rPr>
              <a:t>Narayan</a:t>
            </a:r>
            <a:r>
              <a:rPr lang="en-US" b="1" dirty="0">
                <a:solidFill>
                  <a:schemeClr val="accent2">
                    <a:lumMod val="50000"/>
                  </a:schemeClr>
                </a:solidFill>
                <a:latin typeface="+mn-lt"/>
                <a:ea typeface="+mj-ea"/>
                <a:cs typeface="Times New Roman"/>
              </a:rPr>
              <a:t> P. </a:t>
            </a:r>
            <a:r>
              <a:rPr lang="en-US" b="1" dirty="0" err="1">
                <a:solidFill>
                  <a:schemeClr val="accent2">
                    <a:lumMod val="50000"/>
                  </a:schemeClr>
                </a:solidFill>
                <a:latin typeface="+mn-lt"/>
                <a:ea typeface="+mj-ea"/>
                <a:cs typeface="Times New Roman"/>
              </a:rPr>
              <a:t>Nyaupane</a:t>
            </a:r>
            <a:r>
              <a:rPr lang="en-US" b="1" dirty="0">
                <a:solidFill>
                  <a:schemeClr val="accent2">
                    <a:lumMod val="50000"/>
                  </a:schemeClr>
                </a:solidFill>
                <a:latin typeface="+mn-lt"/>
                <a:ea typeface="+mj-ea"/>
                <a:cs typeface="Times New Roman"/>
              </a:rPr>
              <a:t> and Jeffrey M. Gillespie</a:t>
            </a:r>
          </a:p>
          <a:p>
            <a:pPr indent="457200" algn="ctr" fontAlgn="auto">
              <a:lnSpc>
                <a:spcPct val="150000"/>
              </a:lnSpc>
              <a:spcBef>
                <a:spcPts val="0"/>
              </a:spcBef>
              <a:spcAft>
                <a:spcPts val="0"/>
              </a:spcAft>
              <a:defRPr/>
            </a:pPr>
            <a:r>
              <a:rPr lang="en-US" b="1" dirty="0">
                <a:solidFill>
                  <a:schemeClr val="accent2">
                    <a:lumMod val="50000"/>
                  </a:schemeClr>
                </a:solidFill>
                <a:latin typeface="+mn-lt"/>
                <a:ea typeface="+mj-ea"/>
                <a:cs typeface="Times New Roman"/>
              </a:rPr>
              <a:t>Agricultural Economics and Agribusiness</a:t>
            </a:r>
          </a:p>
          <a:p>
            <a:pPr indent="457200" algn="ctr" fontAlgn="auto">
              <a:lnSpc>
                <a:spcPct val="150000"/>
              </a:lnSpc>
              <a:spcBef>
                <a:spcPts val="0"/>
              </a:spcBef>
              <a:spcAft>
                <a:spcPts val="0"/>
              </a:spcAft>
              <a:defRPr/>
            </a:pPr>
            <a:r>
              <a:rPr lang="en-US" b="1" dirty="0">
                <a:solidFill>
                  <a:schemeClr val="accent2">
                    <a:lumMod val="50000"/>
                  </a:schemeClr>
                </a:solidFill>
                <a:latin typeface="+mn-lt"/>
                <a:ea typeface="+mj-ea"/>
                <a:cs typeface="Times New Roman"/>
              </a:rPr>
              <a:t>Louisiana State University Agricultural Center</a:t>
            </a:r>
          </a:p>
          <a:p>
            <a:pPr indent="457200" algn="ctr" fontAlgn="auto">
              <a:lnSpc>
                <a:spcPct val="150000"/>
              </a:lnSpc>
              <a:spcBef>
                <a:spcPts val="0"/>
              </a:spcBef>
              <a:spcAft>
                <a:spcPts val="0"/>
              </a:spcAft>
              <a:defRPr/>
            </a:pPr>
            <a:r>
              <a:rPr lang="en-US" b="1" dirty="0">
                <a:solidFill>
                  <a:schemeClr val="accent2">
                    <a:lumMod val="50000"/>
                  </a:schemeClr>
                </a:solidFill>
                <a:latin typeface="+mn-lt"/>
                <a:ea typeface="+mj-ea"/>
                <a:cs typeface="Times New Roman"/>
              </a:rPr>
              <a:t>CNREP Conference, May 28, 2010, New Orleans, LA</a:t>
            </a:r>
            <a:endParaRPr lang="en-US" dirty="0">
              <a:solidFill>
                <a:schemeClr val="accent2">
                  <a:lumMod val="50000"/>
                </a:schemeClr>
              </a:solidFill>
              <a:latin typeface="+mn-lt"/>
              <a:ea typeface="+mj-ea"/>
              <a:cs typeface="+mj-cs"/>
            </a:endParaRPr>
          </a:p>
        </p:txBody>
      </p:sp>
      <p:pic>
        <p:nvPicPr>
          <p:cNvPr id="5124" name="Picture 2" descr="LSU AgCenter"/>
          <p:cNvPicPr>
            <a:picLocks noChangeAspect="1" noChangeArrowheads="1"/>
          </p:cNvPicPr>
          <p:nvPr/>
        </p:nvPicPr>
        <p:blipFill>
          <a:blip r:embed="rId2" cstate="print"/>
          <a:srcRect/>
          <a:stretch>
            <a:fillRect/>
          </a:stretch>
        </p:blipFill>
        <p:spPr bwMode="auto">
          <a:xfrm>
            <a:off x="35280600" y="609600"/>
            <a:ext cx="2198688" cy="121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381000" y="1577975"/>
          <a:ext cx="8381997" cy="5127572"/>
        </p:xfrm>
        <a:graphic>
          <a:graphicData uri="http://schemas.openxmlformats.org/drawingml/2006/table">
            <a:tbl>
              <a:tblPr/>
              <a:tblGrid>
                <a:gridCol w="2895598"/>
                <a:gridCol w="1307344"/>
                <a:gridCol w="2959856"/>
                <a:gridCol w="1219199"/>
              </a:tblGrid>
              <a:tr h="369893">
                <a:tc>
                  <a:txBody>
                    <a:bodyPr/>
                    <a:lstStyle/>
                    <a:p>
                      <a:r>
                        <a:rPr lang="en-US" sz="1800" b="1" dirty="0" smtClean="0">
                          <a:solidFill>
                            <a:schemeClr val="accent2">
                              <a:lumMod val="50000"/>
                            </a:schemeClr>
                          </a:solidFill>
                          <a:latin typeface="Times New Roman"/>
                          <a:cs typeface="Times New Roman"/>
                        </a:rPr>
                        <a:t>Variable</a:t>
                      </a:r>
                      <a:endParaRPr lang="en-US" sz="1600" dirty="0" smtClean="0">
                        <a:solidFill>
                          <a:schemeClr val="accent2">
                            <a:lumMod val="50000"/>
                          </a:schemeClr>
                        </a:solidFill>
                        <a:latin typeface="Times New Roman"/>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solidFill>
                            <a:schemeClr val="accent2">
                              <a:lumMod val="50000"/>
                            </a:schemeClr>
                          </a:solidFill>
                          <a:latin typeface="Times New Roman"/>
                          <a:ea typeface="Calibri"/>
                          <a:cs typeface="Times New Roman"/>
                        </a:rPr>
                        <a:t>Coefficient</a:t>
                      </a:r>
                      <a:endParaRPr lang="en-US" sz="1600" b="1"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solidFill>
                            <a:schemeClr val="accent2">
                              <a:lumMod val="50000"/>
                            </a:schemeClr>
                          </a:solidFill>
                          <a:latin typeface="Times New Roman"/>
                          <a:ea typeface="Calibri"/>
                          <a:cs typeface="Times New Roman"/>
                        </a:rPr>
                        <a:t>Variable</a:t>
                      </a:r>
                      <a:endParaRPr lang="en-US" sz="1600" b="1"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solidFill>
                            <a:schemeClr val="accent2">
                              <a:lumMod val="50000"/>
                            </a:schemeClr>
                          </a:solidFill>
                          <a:latin typeface="Times New Roman"/>
                          <a:ea typeface="Calibri"/>
                          <a:cs typeface="Times New Roman"/>
                        </a:rPr>
                        <a:t>Coefficient</a:t>
                      </a:r>
                      <a:endParaRPr lang="en-US" sz="1600" b="1"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8365">
                <a:tc>
                  <a:txBody>
                    <a:bodyPr/>
                    <a:lstStyle/>
                    <a:p>
                      <a:pPr marL="0" marR="0">
                        <a:lnSpc>
                          <a:spcPct val="115000"/>
                        </a:lnSpc>
                        <a:spcBef>
                          <a:spcPts val="0"/>
                        </a:spcBef>
                        <a:spcAft>
                          <a:spcPts val="0"/>
                        </a:spcAft>
                      </a:pPr>
                      <a:r>
                        <a:rPr lang="en-US" sz="1600" b="0" dirty="0">
                          <a:solidFill>
                            <a:schemeClr val="accent2">
                              <a:lumMod val="50000"/>
                            </a:schemeClr>
                          </a:solidFill>
                          <a:latin typeface="Times New Roman"/>
                          <a:ea typeface="Calibri"/>
                          <a:cs typeface="Times New Roman"/>
                        </a:rPr>
                        <a:t>Conservation </a:t>
                      </a:r>
                      <a:r>
                        <a:rPr lang="en-US" sz="1600" b="0" dirty="0" smtClean="0">
                          <a:solidFill>
                            <a:schemeClr val="accent2">
                              <a:lumMod val="50000"/>
                            </a:schemeClr>
                          </a:solidFill>
                          <a:latin typeface="Times New Roman"/>
                          <a:ea typeface="Calibri"/>
                          <a:cs typeface="Times New Roman"/>
                        </a:rPr>
                        <a:t>Cover </a:t>
                      </a:r>
                      <a:endParaRPr lang="en-US" sz="1600" b="0"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0" dirty="0" smtClean="0">
                          <a:solidFill>
                            <a:schemeClr val="accent2">
                              <a:lumMod val="50000"/>
                            </a:schemeClr>
                          </a:solidFill>
                          <a:latin typeface="Times New Roman"/>
                          <a:ea typeface="Calibri"/>
                          <a:cs typeface="Times New Roman"/>
                        </a:rPr>
                        <a:t>      1.5482***</a:t>
                      </a:r>
                      <a:endParaRPr lang="en-US" sz="1600" b="0"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0" dirty="0" smtClean="0">
                          <a:solidFill>
                            <a:schemeClr val="accent2">
                              <a:lumMod val="50000"/>
                            </a:schemeClr>
                          </a:solidFill>
                          <a:latin typeface="Times New Roman"/>
                          <a:ea typeface="Calibri"/>
                          <a:cs typeface="Times New Roman"/>
                        </a:rPr>
                        <a:t>Irrigation System with </a:t>
                      </a:r>
                      <a:r>
                        <a:rPr lang="en-US" sz="1600" b="0" dirty="0" err="1" smtClean="0">
                          <a:solidFill>
                            <a:schemeClr val="accent2">
                              <a:lumMod val="50000"/>
                            </a:schemeClr>
                          </a:solidFill>
                          <a:latin typeface="Times New Roman"/>
                          <a:ea typeface="Calibri"/>
                          <a:cs typeface="Times New Roman"/>
                        </a:rPr>
                        <a:t>Tailwater</a:t>
                      </a:r>
                      <a:r>
                        <a:rPr lang="en-US" sz="1600" b="0" dirty="0" smtClean="0">
                          <a:solidFill>
                            <a:schemeClr val="accent2">
                              <a:lumMod val="50000"/>
                            </a:schemeClr>
                          </a:solidFill>
                          <a:latin typeface="Times New Roman"/>
                          <a:ea typeface="Calibri"/>
                          <a:cs typeface="Times New Roman"/>
                        </a:rPr>
                        <a:t> Recovery</a:t>
                      </a:r>
                      <a:endParaRPr lang="en-US" sz="1600" b="0"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chemeClr val="accent2">
                              <a:lumMod val="50000"/>
                            </a:schemeClr>
                          </a:solidFill>
                          <a:latin typeface="Times New Roman"/>
                          <a:ea typeface="Calibri"/>
                          <a:cs typeface="Times New Roman"/>
                        </a:rPr>
                        <a:t>    0.8899**</a:t>
                      </a:r>
                      <a:endParaRPr lang="en-US" sz="1600"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1106">
                <a:tc>
                  <a:txBody>
                    <a:bodyPr/>
                    <a:lstStyle/>
                    <a:p>
                      <a:pPr marL="0" marR="0">
                        <a:lnSpc>
                          <a:spcPct val="115000"/>
                        </a:lnSpc>
                        <a:spcBef>
                          <a:spcPts val="0"/>
                        </a:spcBef>
                        <a:spcAft>
                          <a:spcPts val="0"/>
                        </a:spcAft>
                      </a:pPr>
                      <a:r>
                        <a:rPr lang="en-US" sz="1600" b="0" dirty="0">
                          <a:solidFill>
                            <a:schemeClr val="accent2">
                              <a:lumMod val="50000"/>
                            </a:schemeClr>
                          </a:solidFill>
                          <a:latin typeface="Times New Roman"/>
                          <a:ea typeface="Calibri"/>
                          <a:cs typeface="Times New Roman"/>
                        </a:rPr>
                        <a:t>Critical </a:t>
                      </a:r>
                      <a:r>
                        <a:rPr lang="en-US" sz="1600" b="0" dirty="0" smtClean="0">
                          <a:solidFill>
                            <a:schemeClr val="accent2">
                              <a:lumMod val="50000"/>
                            </a:schemeClr>
                          </a:solidFill>
                          <a:latin typeface="Times New Roman"/>
                          <a:ea typeface="Calibri"/>
                          <a:cs typeface="Times New Roman"/>
                        </a:rPr>
                        <a:t>Area </a:t>
                      </a:r>
                      <a:r>
                        <a:rPr lang="en-US" sz="1600" b="0" dirty="0">
                          <a:solidFill>
                            <a:schemeClr val="accent2">
                              <a:lumMod val="50000"/>
                            </a:schemeClr>
                          </a:solidFill>
                          <a:latin typeface="Times New Roman"/>
                          <a:ea typeface="Calibri"/>
                          <a:cs typeface="Times New Roman"/>
                        </a:rPr>
                        <a:t>Planting</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0" dirty="0">
                          <a:solidFill>
                            <a:schemeClr val="accent2">
                              <a:lumMod val="50000"/>
                            </a:schemeClr>
                          </a:solidFill>
                          <a:latin typeface="Times New Roman"/>
                          <a:ea typeface="Calibri"/>
                          <a:cs typeface="Times New Roman"/>
                        </a:rPr>
                        <a:t>-</a:t>
                      </a:r>
                      <a:r>
                        <a:rPr lang="en-US" sz="1600" b="0" dirty="0" smtClean="0">
                          <a:solidFill>
                            <a:schemeClr val="accent2">
                              <a:lumMod val="50000"/>
                            </a:schemeClr>
                          </a:solidFill>
                          <a:latin typeface="Times New Roman"/>
                          <a:ea typeface="Calibri"/>
                          <a:cs typeface="Times New Roman"/>
                        </a:rPr>
                        <a:t>0.4220</a:t>
                      </a:r>
                      <a:endParaRPr lang="en-US" sz="1600" b="0"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0" dirty="0" smtClean="0">
                          <a:solidFill>
                            <a:schemeClr val="accent2">
                              <a:lumMod val="50000"/>
                            </a:schemeClr>
                          </a:solidFill>
                          <a:latin typeface="Times New Roman"/>
                          <a:ea typeface="Calibri"/>
                          <a:cs typeface="Times New Roman"/>
                        </a:rPr>
                        <a:t>Irrigation Water </a:t>
                      </a:r>
                      <a:r>
                        <a:rPr lang="en-US" sz="1600" b="0" smtClean="0">
                          <a:solidFill>
                            <a:schemeClr val="accent2">
                              <a:lumMod val="50000"/>
                            </a:schemeClr>
                          </a:solidFill>
                          <a:latin typeface="Times New Roman"/>
                          <a:ea typeface="Calibri"/>
                          <a:cs typeface="Times New Roman"/>
                        </a:rPr>
                        <a:t>Conveyance Pipe</a:t>
                      </a:r>
                      <a:endParaRPr lang="en-US" sz="1600" b="0"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chemeClr val="accent2">
                              <a:lumMod val="50000"/>
                            </a:schemeClr>
                          </a:solidFill>
                          <a:latin typeface="Times New Roman"/>
                          <a:ea typeface="Calibri"/>
                          <a:cs typeface="Times New Roman"/>
                        </a:rPr>
                        <a:t>0.3996</a:t>
                      </a:r>
                      <a:endParaRPr lang="en-US" sz="1600"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1909">
                <a:tc>
                  <a:txBody>
                    <a:bodyPr/>
                    <a:lstStyle/>
                    <a:p>
                      <a:pPr marL="0" marR="0">
                        <a:lnSpc>
                          <a:spcPct val="115000"/>
                        </a:lnSpc>
                        <a:spcBef>
                          <a:spcPts val="0"/>
                        </a:spcBef>
                        <a:spcAft>
                          <a:spcPts val="0"/>
                        </a:spcAft>
                      </a:pPr>
                      <a:r>
                        <a:rPr lang="en-US" sz="1600" b="0" dirty="0">
                          <a:solidFill>
                            <a:schemeClr val="accent2">
                              <a:lumMod val="50000"/>
                            </a:schemeClr>
                          </a:solidFill>
                          <a:latin typeface="Times New Roman"/>
                          <a:ea typeface="Calibri"/>
                          <a:cs typeface="Times New Roman"/>
                        </a:rPr>
                        <a:t>Field Border </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0" dirty="0" smtClean="0">
                          <a:solidFill>
                            <a:schemeClr val="accent2">
                              <a:lumMod val="50000"/>
                            </a:schemeClr>
                          </a:solidFill>
                          <a:latin typeface="Times New Roman"/>
                          <a:ea typeface="Calibri"/>
                          <a:cs typeface="Times New Roman"/>
                        </a:rPr>
                        <a:t>0.0183</a:t>
                      </a:r>
                      <a:endParaRPr lang="en-US" sz="1600" b="0"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0" dirty="0">
                          <a:solidFill>
                            <a:schemeClr val="accent2">
                              <a:lumMod val="50000"/>
                            </a:schemeClr>
                          </a:solidFill>
                          <a:latin typeface="Times New Roman"/>
                          <a:ea typeface="Calibri"/>
                          <a:cs typeface="Times New Roman"/>
                        </a:rPr>
                        <a:t>Nutrient </a:t>
                      </a:r>
                      <a:r>
                        <a:rPr lang="en-US" sz="1600" b="0" dirty="0" smtClean="0">
                          <a:solidFill>
                            <a:schemeClr val="accent2">
                              <a:lumMod val="50000"/>
                            </a:schemeClr>
                          </a:solidFill>
                          <a:latin typeface="Times New Roman"/>
                          <a:ea typeface="Calibri"/>
                          <a:cs typeface="Times New Roman"/>
                        </a:rPr>
                        <a:t>Management</a:t>
                      </a:r>
                      <a:endParaRPr lang="en-US" sz="1600" b="0"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chemeClr val="accent2">
                              <a:lumMod val="50000"/>
                            </a:schemeClr>
                          </a:solidFill>
                          <a:latin typeface="Times New Roman"/>
                          <a:ea typeface="Calibri"/>
                          <a:cs typeface="Times New Roman"/>
                        </a:rPr>
                        <a:t>0.3153</a:t>
                      </a:r>
                      <a:endParaRPr lang="en-US" sz="1600"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871">
                <a:tc>
                  <a:txBody>
                    <a:bodyPr/>
                    <a:lstStyle/>
                    <a:p>
                      <a:pPr marL="0" marR="0">
                        <a:lnSpc>
                          <a:spcPct val="115000"/>
                        </a:lnSpc>
                        <a:spcBef>
                          <a:spcPts val="0"/>
                        </a:spcBef>
                        <a:spcAft>
                          <a:spcPts val="0"/>
                        </a:spcAft>
                      </a:pPr>
                      <a:r>
                        <a:rPr lang="en-US" sz="1600" b="0" dirty="0" smtClean="0">
                          <a:solidFill>
                            <a:schemeClr val="accent2">
                              <a:lumMod val="50000"/>
                            </a:schemeClr>
                          </a:solidFill>
                          <a:latin typeface="Times New Roman"/>
                          <a:ea typeface="Calibri"/>
                          <a:cs typeface="Times New Roman"/>
                        </a:rPr>
                        <a:t>Grade</a:t>
                      </a:r>
                      <a:r>
                        <a:rPr lang="en-US" sz="1600" b="0" baseline="0" dirty="0" smtClean="0">
                          <a:solidFill>
                            <a:schemeClr val="accent2">
                              <a:lumMod val="50000"/>
                            </a:schemeClr>
                          </a:solidFill>
                          <a:latin typeface="Times New Roman"/>
                          <a:ea typeface="Calibri"/>
                          <a:cs typeface="Times New Roman"/>
                        </a:rPr>
                        <a:t> </a:t>
                      </a:r>
                      <a:r>
                        <a:rPr lang="en-US" sz="1600" b="0" baseline="0" dirty="0" err="1" smtClean="0">
                          <a:solidFill>
                            <a:schemeClr val="accent2">
                              <a:lumMod val="50000"/>
                            </a:schemeClr>
                          </a:solidFill>
                          <a:latin typeface="Times New Roman"/>
                          <a:ea typeface="Calibri"/>
                          <a:cs typeface="Times New Roman"/>
                        </a:rPr>
                        <a:t>Stablization</a:t>
                      </a:r>
                      <a:r>
                        <a:rPr lang="en-US" sz="1600" b="0" baseline="0" dirty="0" smtClean="0">
                          <a:solidFill>
                            <a:schemeClr val="accent2">
                              <a:lumMod val="50000"/>
                            </a:schemeClr>
                          </a:solidFill>
                          <a:latin typeface="Times New Roman"/>
                          <a:ea typeface="Calibri"/>
                          <a:cs typeface="Times New Roman"/>
                        </a:rPr>
                        <a:t> Structure</a:t>
                      </a:r>
                      <a:endParaRPr lang="en-US" sz="1600" b="0"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0" dirty="0">
                          <a:solidFill>
                            <a:schemeClr val="accent2">
                              <a:lumMod val="50000"/>
                            </a:schemeClr>
                          </a:solidFill>
                          <a:latin typeface="Times New Roman"/>
                          <a:ea typeface="Calibri"/>
                          <a:cs typeface="Times New Roman"/>
                        </a:rPr>
                        <a:t>-</a:t>
                      </a:r>
                      <a:r>
                        <a:rPr lang="en-US" sz="1600" b="0" dirty="0" smtClean="0">
                          <a:solidFill>
                            <a:schemeClr val="accent2">
                              <a:lumMod val="50000"/>
                            </a:schemeClr>
                          </a:solidFill>
                          <a:latin typeface="Times New Roman"/>
                          <a:ea typeface="Calibri"/>
                          <a:cs typeface="Times New Roman"/>
                        </a:rPr>
                        <a:t>0.2424</a:t>
                      </a:r>
                      <a:endParaRPr lang="en-US" sz="1600" b="0"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0" dirty="0" smtClean="0">
                          <a:solidFill>
                            <a:schemeClr val="accent2">
                              <a:lumMod val="50000"/>
                            </a:schemeClr>
                          </a:solidFill>
                          <a:latin typeface="Times New Roman"/>
                          <a:ea typeface="Calibri"/>
                          <a:cs typeface="Times New Roman"/>
                        </a:rPr>
                        <a:t>Pumping </a:t>
                      </a:r>
                      <a:r>
                        <a:rPr lang="en-US" sz="1600" b="0" dirty="0">
                          <a:solidFill>
                            <a:schemeClr val="accent2">
                              <a:lumMod val="50000"/>
                            </a:schemeClr>
                          </a:solidFill>
                          <a:latin typeface="Times New Roman"/>
                          <a:ea typeface="Calibri"/>
                          <a:cs typeface="Times New Roman"/>
                        </a:rPr>
                        <a:t>Plant</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chemeClr val="accent2">
                              <a:lumMod val="50000"/>
                            </a:schemeClr>
                          </a:solidFill>
                          <a:latin typeface="Times New Roman"/>
                          <a:ea typeface="Calibri"/>
                          <a:cs typeface="Times New Roman"/>
                        </a:rPr>
                        <a:t>     1.0320**</a:t>
                      </a:r>
                      <a:endParaRPr lang="en-US" sz="1600"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871">
                <a:tc>
                  <a:txBody>
                    <a:bodyPr/>
                    <a:lstStyle/>
                    <a:p>
                      <a:pPr marL="0" marR="0">
                        <a:lnSpc>
                          <a:spcPct val="115000"/>
                        </a:lnSpc>
                        <a:spcBef>
                          <a:spcPts val="0"/>
                        </a:spcBef>
                        <a:spcAft>
                          <a:spcPts val="0"/>
                        </a:spcAft>
                      </a:pPr>
                      <a:r>
                        <a:rPr lang="en-US" sz="1600" b="0" dirty="0">
                          <a:solidFill>
                            <a:schemeClr val="accent2">
                              <a:lumMod val="50000"/>
                            </a:schemeClr>
                          </a:solidFill>
                          <a:latin typeface="Times New Roman"/>
                          <a:ea typeface="Calibri"/>
                          <a:cs typeface="Times New Roman"/>
                        </a:rPr>
                        <a:t>Filter </a:t>
                      </a:r>
                      <a:r>
                        <a:rPr lang="en-US" sz="1600" b="0" dirty="0" smtClean="0">
                          <a:solidFill>
                            <a:schemeClr val="accent2">
                              <a:lumMod val="50000"/>
                            </a:schemeClr>
                          </a:solidFill>
                          <a:latin typeface="Times New Roman"/>
                          <a:ea typeface="Calibri"/>
                          <a:cs typeface="Times New Roman"/>
                        </a:rPr>
                        <a:t>Strips</a:t>
                      </a:r>
                      <a:endParaRPr lang="en-US" sz="1600" b="0"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0" dirty="0" smtClean="0">
                          <a:solidFill>
                            <a:schemeClr val="accent2">
                              <a:lumMod val="50000"/>
                            </a:schemeClr>
                          </a:solidFill>
                          <a:latin typeface="Times New Roman"/>
                          <a:ea typeface="Calibri"/>
                          <a:cs typeface="Times New Roman"/>
                        </a:rPr>
                        <a:t>   </a:t>
                      </a:r>
                      <a:r>
                        <a:rPr lang="en-US" sz="1600" b="0" baseline="0" dirty="0" smtClean="0">
                          <a:solidFill>
                            <a:schemeClr val="accent2">
                              <a:lumMod val="50000"/>
                            </a:schemeClr>
                          </a:solidFill>
                          <a:latin typeface="Times New Roman"/>
                          <a:ea typeface="Calibri"/>
                          <a:cs typeface="Times New Roman"/>
                        </a:rPr>
                        <a:t>  </a:t>
                      </a:r>
                      <a:r>
                        <a:rPr lang="en-US" sz="1600" b="0" dirty="0" smtClean="0">
                          <a:solidFill>
                            <a:schemeClr val="accent2">
                              <a:lumMod val="50000"/>
                            </a:schemeClr>
                          </a:solidFill>
                          <a:latin typeface="Times New Roman"/>
                          <a:ea typeface="Calibri"/>
                          <a:cs typeface="Times New Roman"/>
                        </a:rPr>
                        <a:t>-1.2780**</a:t>
                      </a:r>
                      <a:endParaRPr lang="en-US" sz="1600" b="0"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0" dirty="0">
                          <a:solidFill>
                            <a:schemeClr val="accent2">
                              <a:lumMod val="50000"/>
                            </a:schemeClr>
                          </a:solidFill>
                          <a:latin typeface="Times New Roman"/>
                          <a:ea typeface="Calibri"/>
                          <a:cs typeface="Times New Roman"/>
                        </a:rPr>
                        <a:t>Own </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chemeClr val="accent2">
                              <a:lumMod val="50000"/>
                            </a:schemeClr>
                          </a:solidFill>
                          <a:latin typeface="Times New Roman"/>
                          <a:ea typeface="Calibri"/>
                          <a:cs typeface="Times New Roman"/>
                        </a:rPr>
                        <a:t>0.2379</a:t>
                      </a:r>
                      <a:endParaRPr lang="en-US" sz="1600"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0207">
                <a:tc>
                  <a:txBody>
                    <a:bodyPr/>
                    <a:lstStyle/>
                    <a:p>
                      <a:pPr marL="0" marR="0">
                        <a:lnSpc>
                          <a:spcPct val="115000"/>
                        </a:lnSpc>
                        <a:spcBef>
                          <a:spcPts val="0"/>
                        </a:spcBef>
                        <a:spcAft>
                          <a:spcPts val="0"/>
                        </a:spcAft>
                      </a:pPr>
                      <a:r>
                        <a:rPr lang="en-US" sz="1600" b="0" dirty="0">
                          <a:solidFill>
                            <a:schemeClr val="accent2">
                              <a:lumMod val="50000"/>
                            </a:schemeClr>
                          </a:solidFill>
                          <a:latin typeface="Times New Roman"/>
                          <a:ea typeface="Calibri"/>
                          <a:cs typeface="Times New Roman"/>
                        </a:rPr>
                        <a:t>Grassed </a:t>
                      </a:r>
                      <a:r>
                        <a:rPr lang="en-US" sz="1600" b="0" dirty="0" smtClean="0">
                          <a:solidFill>
                            <a:schemeClr val="accent2">
                              <a:lumMod val="50000"/>
                            </a:schemeClr>
                          </a:solidFill>
                          <a:latin typeface="Times New Roman"/>
                          <a:ea typeface="Calibri"/>
                          <a:cs typeface="Times New Roman"/>
                        </a:rPr>
                        <a:t>Waterways</a:t>
                      </a:r>
                      <a:endParaRPr lang="en-US" sz="1600" b="0"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0" dirty="0" smtClean="0">
                          <a:solidFill>
                            <a:schemeClr val="accent2">
                              <a:lumMod val="50000"/>
                            </a:schemeClr>
                          </a:solidFill>
                          <a:latin typeface="Times New Roman"/>
                          <a:ea typeface="Calibri"/>
                          <a:cs typeface="Times New Roman"/>
                        </a:rPr>
                        <a:t> 0.1499</a:t>
                      </a:r>
                      <a:endParaRPr lang="en-US" sz="1600" b="0"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0" dirty="0">
                          <a:solidFill>
                            <a:schemeClr val="accent2">
                              <a:lumMod val="50000"/>
                            </a:schemeClr>
                          </a:solidFill>
                          <a:latin typeface="Times New Roman"/>
                          <a:ea typeface="Calibri"/>
                          <a:cs typeface="Times New Roman"/>
                        </a:rPr>
                        <a:t>Double-crop and Rotation</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chemeClr val="accent2">
                              <a:lumMod val="50000"/>
                            </a:schemeClr>
                          </a:solidFill>
                          <a:latin typeface="Times New Roman"/>
                          <a:ea typeface="Calibri"/>
                          <a:cs typeface="Times New Roman"/>
                        </a:rPr>
                        <a:t>  0.7809*</a:t>
                      </a:r>
                      <a:endParaRPr lang="en-US" sz="1600"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871">
                <a:tc>
                  <a:txBody>
                    <a:bodyPr/>
                    <a:lstStyle/>
                    <a:p>
                      <a:pPr marL="0" marR="0">
                        <a:lnSpc>
                          <a:spcPct val="115000"/>
                        </a:lnSpc>
                        <a:spcBef>
                          <a:spcPts val="0"/>
                        </a:spcBef>
                        <a:spcAft>
                          <a:spcPts val="0"/>
                        </a:spcAft>
                      </a:pPr>
                      <a:r>
                        <a:rPr lang="en-US" sz="1600" b="0" dirty="0">
                          <a:solidFill>
                            <a:schemeClr val="accent2">
                              <a:lumMod val="50000"/>
                            </a:schemeClr>
                          </a:solidFill>
                          <a:latin typeface="Times New Roman"/>
                          <a:ea typeface="Calibri"/>
                          <a:cs typeface="Times New Roman"/>
                        </a:rPr>
                        <a:t>Irrigation </a:t>
                      </a:r>
                      <a:r>
                        <a:rPr lang="en-US" sz="1600" b="0" dirty="0" smtClean="0">
                          <a:solidFill>
                            <a:schemeClr val="accent2">
                              <a:lumMod val="50000"/>
                            </a:schemeClr>
                          </a:solidFill>
                          <a:latin typeface="Times New Roman"/>
                          <a:ea typeface="Calibri"/>
                          <a:cs typeface="Times New Roman"/>
                        </a:rPr>
                        <a:t>Water Management</a:t>
                      </a:r>
                      <a:endParaRPr lang="en-US" sz="1600" b="0"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0" dirty="0" smtClean="0">
                          <a:solidFill>
                            <a:schemeClr val="accent2">
                              <a:lumMod val="50000"/>
                            </a:schemeClr>
                          </a:solidFill>
                          <a:latin typeface="Times New Roman"/>
                          <a:ea typeface="Calibri"/>
                          <a:cs typeface="Times New Roman"/>
                        </a:rPr>
                        <a:t> 0.1237</a:t>
                      </a:r>
                      <a:endParaRPr lang="en-US" sz="1600" b="0"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0" dirty="0">
                          <a:solidFill>
                            <a:schemeClr val="accent2">
                              <a:lumMod val="50000"/>
                            </a:schemeClr>
                          </a:solidFill>
                          <a:latin typeface="Times New Roman"/>
                          <a:ea typeface="Calibri"/>
                          <a:cs typeface="Times New Roman"/>
                        </a:rPr>
                        <a:t>College </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chemeClr val="accent2">
                              <a:lumMod val="50000"/>
                            </a:schemeClr>
                          </a:solidFill>
                          <a:latin typeface="Times New Roman"/>
                          <a:ea typeface="Calibri"/>
                          <a:cs typeface="Times New Roman"/>
                        </a:rPr>
                        <a:t>0.1793</a:t>
                      </a:r>
                      <a:endParaRPr lang="en-US" sz="1600"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871">
                <a:tc>
                  <a:txBody>
                    <a:bodyPr/>
                    <a:lstStyle/>
                    <a:p>
                      <a:pPr marL="0" marR="0">
                        <a:lnSpc>
                          <a:spcPct val="115000"/>
                        </a:lnSpc>
                        <a:spcBef>
                          <a:spcPts val="0"/>
                        </a:spcBef>
                        <a:spcAft>
                          <a:spcPts val="0"/>
                        </a:spcAft>
                      </a:pPr>
                      <a:r>
                        <a:rPr lang="en-US" sz="1600" b="0" dirty="0">
                          <a:solidFill>
                            <a:schemeClr val="accent2">
                              <a:lumMod val="50000"/>
                            </a:schemeClr>
                          </a:solidFill>
                          <a:latin typeface="Times New Roman"/>
                          <a:ea typeface="Calibri"/>
                          <a:cs typeface="Times New Roman"/>
                        </a:rPr>
                        <a:t>Irrigation Land </a:t>
                      </a:r>
                      <a:r>
                        <a:rPr lang="en-US" sz="1600" b="0" dirty="0" smtClean="0">
                          <a:solidFill>
                            <a:schemeClr val="accent2">
                              <a:lumMod val="50000"/>
                            </a:schemeClr>
                          </a:solidFill>
                          <a:latin typeface="Times New Roman"/>
                          <a:ea typeface="Calibri"/>
                          <a:cs typeface="Times New Roman"/>
                        </a:rPr>
                        <a:t>Leveling</a:t>
                      </a:r>
                      <a:endParaRPr lang="en-US" sz="1600" b="0" dirty="0">
                        <a:solidFill>
                          <a:schemeClr val="accent2">
                            <a:lumMod val="50000"/>
                          </a:schemeClr>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0" dirty="0" smtClean="0">
                          <a:solidFill>
                            <a:schemeClr val="accent2">
                              <a:lumMod val="50000"/>
                            </a:schemeClr>
                          </a:solidFill>
                          <a:latin typeface="Times New Roman"/>
                          <a:ea typeface="Calibri"/>
                          <a:cs typeface="Times New Roman"/>
                        </a:rPr>
                        <a:t>  0.0474</a:t>
                      </a:r>
                      <a:endParaRPr lang="en-US" sz="1600" b="0" dirty="0">
                        <a:solidFill>
                          <a:schemeClr val="accent2">
                            <a:lumMod val="50000"/>
                          </a:schemeClr>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0" dirty="0">
                          <a:solidFill>
                            <a:schemeClr val="accent2">
                              <a:lumMod val="50000"/>
                            </a:schemeClr>
                          </a:solidFill>
                          <a:latin typeface="Times New Roman"/>
                          <a:ea typeface="Calibri"/>
                          <a:cs typeface="Times New Roman"/>
                        </a:rPr>
                        <a:t>EQIP</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chemeClr val="accent2">
                              <a:lumMod val="50000"/>
                            </a:schemeClr>
                          </a:solidFill>
                          <a:latin typeface="Times New Roman"/>
                          <a:ea typeface="Calibri"/>
                          <a:cs typeface="Times New Roman"/>
                        </a:rPr>
                        <a:t>  -0.6369*</a:t>
                      </a:r>
                      <a:endParaRPr lang="en-US" sz="1600"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9304">
                <a:tc>
                  <a:txBody>
                    <a:bodyPr/>
                    <a:lstStyle/>
                    <a:p>
                      <a:pPr marL="0" marR="0">
                        <a:lnSpc>
                          <a:spcPct val="115000"/>
                        </a:lnSpc>
                        <a:spcBef>
                          <a:spcPts val="0"/>
                        </a:spcBef>
                        <a:spcAft>
                          <a:spcPts val="0"/>
                        </a:spcAft>
                      </a:pPr>
                      <a:r>
                        <a:rPr lang="en-US" sz="1600" b="0" dirty="0" smtClean="0">
                          <a:solidFill>
                            <a:schemeClr val="accent2">
                              <a:lumMod val="50000"/>
                            </a:schemeClr>
                          </a:solidFill>
                          <a:latin typeface="Times New Roman"/>
                          <a:ea typeface="Calibri"/>
                          <a:cs typeface="Times New Roman"/>
                        </a:rPr>
                        <a:t>Observations</a:t>
                      </a:r>
                      <a:endParaRPr lang="en-US" sz="1600" b="0"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0" dirty="0" smtClean="0">
                          <a:solidFill>
                            <a:schemeClr val="accent2">
                              <a:lumMod val="50000"/>
                            </a:schemeClr>
                          </a:solidFill>
                          <a:latin typeface="Times New Roman"/>
                          <a:ea typeface="Calibri"/>
                          <a:cs typeface="Times New Roman"/>
                        </a:rPr>
                        <a:t> 64</a:t>
                      </a:r>
                      <a:endParaRPr lang="en-US" sz="1600" b="0"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dirty="0"/>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dirty="0"/>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9304">
                <a:tc>
                  <a:txBody>
                    <a:bodyPr/>
                    <a:lstStyle/>
                    <a:p>
                      <a:pPr marL="0" marR="0">
                        <a:lnSpc>
                          <a:spcPct val="115000"/>
                        </a:lnSpc>
                        <a:spcBef>
                          <a:spcPts val="0"/>
                        </a:spcBef>
                        <a:spcAft>
                          <a:spcPts val="0"/>
                        </a:spcAft>
                      </a:pPr>
                      <a:r>
                        <a:rPr lang="en-US" sz="1600" b="0" dirty="0">
                          <a:solidFill>
                            <a:schemeClr val="accent2">
                              <a:lumMod val="50000"/>
                            </a:schemeClr>
                          </a:solidFill>
                          <a:latin typeface="Times New Roman"/>
                          <a:ea typeface="Calibri"/>
                          <a:cs typeface="Times New Roman"/>
                        </a:rPr>
                        <a:t>Pseudo </a:t>
                      </a:r>
                      <a:r>
                        <a:rPr lang="en-US" sz="1600" b="0" dirty="0" smtClean="0">
                          <a:solidFill>
                            <a:schemeClr val="accent2">
                              <a:lumMod val="50000"/>
                            </a:schemeClr>
                          </a:solidFill>
                          <a:latin typeface="Times New Roman"/>
                          <a:ea typeface="Calibri"/>
                          <a:cs typeface="Times New Roman"/>
                        </a:rPr>
                        <a:t>R-square</a:t>
                      </a:r>
                      <a:endParaRPr lang="en-US" sz="1600" b="0"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chemeClr val="accent2">
                              <a:lumMod val="50000"/>
                            </a:schemeClr>
                          </a:solidFill>
                          <a:latin typeface="Times New Roman"/>
                          <a:ea typeface="Calibri"/>
                          <a:cs typeface="Times New Roman"/>
                        </a:rPr>
                        <a:t> 0.1975</a:t>
                      </a:r>
                      <a:endParaRPr lang="en-US" sz="1600"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b="0"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Title 1"/>
          <p:cNvSpPr txBox="1">
            <a:spLocks/>
          </p:cNvSpPr>
          <p:nvPr/>
        </p:nvSpPr>
        <p:spPr>
          <a:xfrm>
            <a:off x="457200" y="990600"/>
            <a:ext cx="8686800" cy="533400"/>
          </a:xfrm>
          <a:prstGeom prst="rect">
            <a:avLst/>
          </a:prstGeom>
        </p:spPr>
        <p:txBody>
          <a:bodyPr lIns="0" rIns="0" bIns="0" anchor="b"/>
          <a:lstStyle/>
          <a:p>
            <a:pPr fontAlgn="auto">
              <a:lnSpc>
                <a:spcPct val="115000"/>
              </a:lnSpc>
              <a:spcBef>
                <a:spcPts val="0"/>
              </a:spcBef>
              <a:spcAft>
                <a:spcPts val="0"/>
              </a:spcAft>
              <a:defRPr/>
            </a:pPr>
            <a:r>
              <a:rPr lang="en-US" sz="2400" b="1" dirty="0">
                <a:solidFill>
                  <a:schemeClr val="accent2">
                    <a:lumMod val="75000"/>
                  </a:schemeClr>
                </a:solidFill>
                <a:latin typeface="+mj-lt"/>
                <a:cs typeface="Times New Roman" pitchFamily="18" charset="0"/>
              </a:rPr>
              <a:t>Economic Impacts from BMP Adoption (Ordered </a:t>
            </a:r>
            <a:r>
              <a:rPr lang="en-US" sz="2400" b="1" dirty="0" err="1">
                <a:solidFill>
                  <a:schemeClr val="accent2">
                    <a:lumMod val="75000"/>
                  </a:schemeClr>
                </a:solidFill>
                <a:latin typeface="+mj-lt"/>
                <a:cs typeface="Times New Roman" pitchFamily="18" charset="0"/>
              </a:rPr>
              <a:t>Probit</a:t>
            </a:r>
            <a:r>
              <a:rPr lang="en-US" sz="2400" b="1" dirty="0">
                <a:solidFill>
                  <a:schemeClr val="accent2">
                    <a:lumMod val="75000"/>
                  </a:schemeClr>
                </a:solidFill>
                <a:latin typeface="+mj-lt"/>
                <a:cs typeface="Times New Roman" pitchFamily="18" charset="0"/>
              </a:rPr>
              <a:t> </a:t>
            </a:r>
            <a:r>
              <a:rPr lang="en-US" sz="2400" b="1" dirty="0">
                <a:solidFill>
                  <a:schemeClr val="accent2">
                    <a:lumMod val="75000"/>
                  </a:schemeClr>
                </a:solidFill>
                <a:latin typeface="+mj-lt"/>
                <a:cs typeface="Times New Roman" pitchFamily="18" charset="0"/>
              </a:rPr>
              <a:t>Runs)</a:t>
            </a:r>
          </a:p>
          <a:p>
            <a:pPr fontAlgn="auto">
              <a:lnSpc>
                <a:spcPct val="115000"/>
              </a:lnSpc>
              <a:spcBef>
                <a:spcPts val="0"/>
              </a:spcBef>
              <a:spcAft>
                <a:spcPts val="0"/>
              </a:spcAft>
              <a:defRPr/>
            </a:pPr>
            <a:r>
              <a:rPr lang="en-US" sz="1400" b="1" dirty="0">
                <a:solidFill>
                  <a:schemeClr val="accent2">
                    <a:lumMod val="75000"/>
                  </a:schemeClr>
                </a:solidFill>
                <a:latin typeface="+mj-lt"/>
                <a:ea typeface="Calibri"/>
                <a:cs typeface="Times New Roman"/>
              </a:rPr>
              <a:t>Considering the combination of BMPs adopted, how has this combination impacted your farm profit? </a:t>
            </a:r>
            <a:r>
              <a:rPr lang="en-US" sz="1400" b="1" dirty="0" smtClean="0">
                <a:solidFill>
                  <a:schemeClr val="accent2">
                    <a:lumMod val="75000"/>
                  </a:schemeClr>
                </a:solidFill>
                <a:latin typeface="+mj-lt"/>
                <a:ea typeface="Calibri"/>
                <a:cs typeface="Times New Roman"/>
              </a:rPr>
              <a:t>(4 </a:t>
            </a:r>
            <a:r>
              <a:rPr lang="en-US" sz="1400" b="1" dirty="0">
                <a:solidFill>
                  <a:schemeClr val="accent2">
                    <a:lumMod val="75000"/>
                  </a:schemeClr>
                </a:solidFill>
                <a:latin typeface="+mj-lt"/>
                <a:ea typeface="Calibri"/>
                <a:cs typeface="Times New Roman"/>
              </a:rPr>
              <a:t>categories)</a:t>
            </a:r>
            <a:endParaRPr lang="en-US" sz="1400" b="1" dirty="0">
              <a:solidFill>
                <a:schemeClr val="accent2">
                  <a:lumMod val="75000"/>
                </a:schemeClr>
              </a:solidFill>
              <a:latin typeface="+mj-lt"/>
              <a:ea typeface="Calibri"/>
              <a:cs typeface="Times New Roman"/>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876800"/>
          </a:xfrm>
        </p:spPr>
        <p:txBody>
          <a:bodyPr>
            <a:noAutofit/>
          </a:bodyPr>
          <a:lstStyle/>
          <a:p>
            <a:pPr marL="274320" indent="-274320" eaLnBrk="1" fontAlgn="auto" hangingPunct="1">
              <a:spcBef>
                <a:spcPts val="600"/>
              </a:spcBef>
              <a:spcAft>
                <a:spcPts val="600"/>
              </a:spcAft>
              <a:buClr>
                <a:schemeClr val="accent3"/>
              </a:buClr>
              <a:buFont typeface="Wingdings" pitchFamily="2" charset="2"/>
              <a:buChar char="Ø"/>
              <a:defRPr/>
            </a:pPr>
            <a:r>
              <a:rPr lang="en-US" sz="2400" dirty="0" smtClean="0">
                <a:solidFill>
                  <a:schemeClr val="accent2">
                    <a:lumMod val="50000"/>
                  </a:schemeClr>
                </a:solidFill>
                <a:latin typeface="Times New Roman" pitchFamily="18" charset="0"/>
                <a:cs typeface="Times New Roman" pitchFamily="18" charset="0"/>
              </a:rPr>
              <a:t>Farm size, double-cropping, and farmer age were positively associated with BMP adoption while percentage of farm income from crawfish was negatively associated. </a:t>
            </a:r>
          </a:p>
          <a:p>
            <a:pPr marL="274320" indent="-274320" eaLnBrk="1" fontAlgn="auto" hangingPunct="1">
              <a:spcBef>
                <a:spcPts val="600"/>
              </a:spcBef>
              <a:spcAft>
                <a:spcPts val="600"/>
              </a:spcAft>
              <a:buClr>
                <a:schemeClr val="accent3"/>
              </a:buClr>
              <a:buFont typeface="Wingdings" pitchFamily="2" charset="2"/>
              <a:buChar char="Ø"/>
              <a:defRPr/>
            </a:pPr>
            <a:r>
              <a:rPr lang="en-US" sz="2400" dirty="0" smtClean="0">
                <a:solidFill>
                  <a:schemeClr val="accent2">
                    <a:lumMod val="50000"/>
                  </a:schemeClr>
                </a:solidFill>
                <a:latin typeface="Times New Roman" pitchFamily="18" charset="0"/>
                <a:cs typeface="Times New Roman" pitchFamily="18" charset="0"/>
              </a:rPr>
              <a:t>As with other agricultural industries, crawfish farmers find some BMPs more useful than others.  The two major reasons for BMP adoption were producer perception of “increase in profit”, and expected increase in “long-run productivity”. </a:t>
            </a:r>
          </a:p>
          <a:p>
            <a:pPr marL="274320" indent="-274320" eaLnBrk="1" fontAlgn="auto" hangingPunct="1">
              <a:lnSpc>
                <a:spcPct val="110000"/>
              </a:lnSpc>
              <a:spcBef>
                <a:spcPts val="600"/>
              </a:spcBef>
              <a:spcAft>
                <a:spcPts val="600"/>
              </a:spcAft>
              <a:buClr>
                <a:schemeClr val="accent3"/>
              </a:buClr>
              <a:buFont typeface="Wingdings" pitchFamily="2" charset="2"/>
              <a:buChar char="Ø"/>
              <a:defRPr/>
            </a:pPr>
            <a:r>
              <a:rPr lang="en-US" sz="2400" dirty="0" smtClean="0">
                <a:solidFill>
                  <a:schemeClr val="accent2">
                    <a:lumMod val="50000"/>
                  </a:schemeClr>
                </a:solidFill>
                <a:latin typeface="Times New Roman" pitchFamily="18" charset="0"/>
                <a:cs typeface="Times New Roman" pitchFamily="18" charset="0"/>
              </a:rPr>
              <a:t>Most of the producers receiving EQIP cost-shares received them for irrigation land leveling, grade stabilization structure, irrigation water management, and irrigation water conveyance via pipelines. </a:t>
            </a:r>
            <a:endParaRPr lang="en-US" sz="2400" dirty="0">
              <a:solidFill>
                <a:schemeClr val="accent2">
                  <a:lumMod val="50000"/>
                </a:schemeClr>
              </a:solidFill>
              <a:latin typeface="Times New Roman" pitchFamily="18" charset="0"/>
              <a:cs typeface="Times New Roman" pitchFamily="18" charset="0"/>
            </a:endParaRPr>
          </a:p>
        </p:txBody>
      </p:sp>
      <p:sp>
        <p:nvSpPr>
          <p:cNvPr id="5" name="Title 1"/>
          <p:cNvSpPr>
            <a:spLocks noGrp="1"/>
          </p:cNvSpPr>
          <p:nvPr>
            <p:ph type="title"/>
          </p:nvPr>
        </p:nvSpPr>
        <p:spPr>
          <a:xfrm>
            <a:off x="609600" y="1036638"/>
            <a:ext cx="8229600" cy="411162"/>
          </a:xfrm>
        </p:spPr>
        <p:txBody>
          <a:bodyPr>
            <a:noAutofit/>
          </a:bodyPr>
          <a:lstStyle/>
          <a:p>
            <a:pPr eaLnBrk="1" fontAlgn="auto" hangingPunct="1">
              <a:spcAft>
                <a:spcPts val="0"/>
              </a:spcAft>
              <a:defRPr/>
            </a:pPr>
            <a:r>
              <a:rPr lang="en-US" sz="3200" b="1" dirty="0" smtClean="0">
                <a:solidFill>
                  <a:schemeClr val="accent2">
                    <a:lumMod val="75000"/>
                  </a:schemeClr>
                </a:solidFill>
                <a:cs typeface="Times New Roman" pitchFamily="18" charset="0"/>
              </a:rPr>
              <a:t>Summary and Conclusions</a:t>
            </a:r>
            <a:endParaRPr lang="en-US" sz="3200" b="1" dirty="0">
              <a:solidFill>
                <a:schemeClr val="accent2">
                  <a:lumMod val="75000"/>
                </a:schemeClr>
              </a:solidFill>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800600"/>
          </a:xfrm>
        </p:spPr>
        <p:txBody>
          <a:bodyPr>
            <a:noAutofit/>
          </a:bodyPr>
          <a:lstStyle/>
          <a:p>
            <a:pPr marL="274320" indent="-274320" eaLnBrk="1" fontAlgn="auto" hangingPunct="1">
              <a:spcBef>
                <a:spcPts val="600"/>
              </a:spcBef>
              <a:spcAft>
                <a:spcPts val="600"/>
              </a:spcAft>
              <a:buClr>
                <a:schemeClr val="accent3"/>
              </a:buClr>
              <a:buFont typeface="Wingdings" pitchFamily="2" charset="2"/>
              <a:buChar char="Ø"/>
              <a:defRPr/>
            </a:pPr>
            <a:r>
              <a:rPr lang="en-US" sz="2400" dirty="0" smtClean="0">
                <a:solidFill>
                  <a:schemeClr val="accent2">
                    <a:lumMod val="50000"/>
                  </a:schemeClr>
                </a:solidFill>
                <a:latin typeface="Times New Roman" pitchFamily="18" charset="0"/>
                <a:cs typeface="Times New Roman" pitchFamily="18" charset="0"/>
              </a:rPr>
              <a:t>More educated farmers with double cropping or rotation systems of crawfish production were greater participants in the EQIP while those in the cash lease system were less likely to be EQIP participants. </a:t>
            </a:r>
          </a:p>
          <a:p>
            <a:pPr marL="274320" indent="-274320" eaLnBrk="1" fontAlgn="auto" hangingPunct="1">
              <a:spcBef>
                <a:spcPts val="600"/>
              </a:spcBef>
              <a:spcAft>
                <a:spcPts val="600"/>
              </a:spcAft>
              <a:buClr>
                <a:schemeClr val="accent3"/>
              </a:buClr>
              <a:buFont typeface="Wingdings" pitchFamily="2" charset="2"/>
              <a:buChar char="Ø"/>
              <a:defRPr/>
            </a:pPr>
            <a:r>
              <a:rPr lang="en-US" sz="2400" dirty="0" smtClean="0">
                <a:solidFill>
                  <a:schemeClr val="accent2">
                    <a:lumMod val="50000"/>
                  </a:schemeClr>
                </a:solidFill>
                <a:latin typeface="Times New Roman" pitchFamily="18" charset="0"/>
                <a:cs typeface="Times New Roman" pitchFamily="18" charset="0"/>
              </a:rPr>
              <a:t>Adoption of conservation </a:t>
            </a:r>
            <a:r>
              <a:rPr lang="en-US" sz="2400" dirty="0">
                <a:solidFill>
                  <a:schemeClr val="accent2">
                    <a:lumMod val="50000"/>
                  </a:schemeClr>
                </a:solidFill>
                <a:latin typeface="Times New Roman" pitchFamily="18" charset="0"/>
                <a:cs typeface="Times New Roman" pitchFamily="18" charset="0"/>
              </a:rPr>
              <a:t>c</a:t>
            </a:r>
            <a:r>
              <a:rPr lang="en-US" sz="2400" dirty="0" smtClean="0">
                <a:solidFill>
                  <a:schemeClr val="accent2">
                    <a:lumMod val="50000"/>
                  </a:schemeClr>
                </a:solidFill>
                <a:latin typeface="Times New Roman" pitchFamily="18" charset="0"/>
                <a:cs typeface="Times New Roman" pitchFamily="18" charset="0"/>
              </a:rPr>
              <a:t>over, an irrigation system with </a:t>
            </a:r>
            <a:r>
              <a:rPr lang="en-US" sz="2400" dirty="0" err="1" smtClean="0">
                <a:solidFill>
                  <a:schemeClr val="accent2">
                    <a:lumMod val="50000"/>
                  </a:schemeClr>
                </a:solidFill>
                <a:latin typeface="Times New Roman" pitchFamily="18" charset="0"/>
                <a:cs typeface="Times New Roman" pitchFamily="18" charset="0"/>
              </a:rPr>
              <a:t>tailwater</a:t>
            </a:r>
            <a:r>
              <a:rPr lang="en-US" sz="2400" dirty="0" smtClean="0">
                <a:solidFill>
                  <a:schemeClr val="accent2">
                    <a:lumMod val="50000"/>
                  </a:schemeClr>
                </a:solidFill>
                <a:latin typeface="Times New Roman" pitchFamily="18" charset="0"/>
                <a:cs typeface="Times New Roman" pitchFamily="18" charset="0"/>
              </a:rPr>
              <a:t> recovery, and a pumping plant were perceived by farmers to have increased their crawfish profit.</a:t>
            </a:r>
          </a:p>
          <a:p>
            <a:pPr marL="274320" indent="-274320" eaLnBrk="1" fontAlgn="auto" hangingPunct="1">
              <a:spcBef>
                <a:spcPts val="600"/>
              </a:spcBef>
              <a:spcAft>
                <a:spcPts val="600"/>
              </a:spcAft>
              <a:buClr>
                <a:schemeClr val="accent3"/>
              </a:buClr>
              <a:buFont typeface="Wingdings" pitchFamily="2" charset="2"/>
              <a:buChar char="Ø"/>
              <a:defRPr/>
            </a:pPr>
            <a:r>
              <a:rPr lang="en-US" sz="2400" dirty="0" smtClean="0">
                <a:solidFill>
                  <a:schemeClr val="accent2">
                    <a:lumMod val="50000"/>
                  </a:schemeClr>
                </a:solidFill>
                <a:latin typeface="Times New Roman" pitchFamily="18" charset="0"/>
                <a:cs typeface="Times New Roman" pitchFamily="18" charset="0"/>
              </a:rPr>
              <a:t>Results provide insights for designing educational programs to encourage BMP adoption, as well as to inform farmers about the EQIP.</a:t>
            </a:r>
          </a:p>
          <a:p>
            <a:pPr marL="274320" indent="-274320" eaLnBrk="1" fontAlgn="auto" hangingPunct="1">
              <a:spcBef>
                <a:spcPts val="600"/>
              </a:spcBef>
              <a:spcAft>
                <a:spcPts val="600"/>
              </a:spcAft>
              <a:buClr>
                <a:schemeClr val="accent3"/>
              </a:buClr>
              <a:buFont typeface="Wingdings" pitchFamily="2" charset="2"/>
              <a:buChar char="Ø"/>
              <a:defRPr/>
            </a:pPr>
            <a:endParaRPr lang="en-US" sz="2400" dirty="0" smtClean="0">
              <a:solidFill>
                <a:schemeClr val="accent2">
                  <a:lumMod val="50000"/>
                </a:schemeClr>
              </a:solidFill>
              <a:latin typeface="Times New Roman" pitchFamily="18" charset="0"/>
              <a:cs typeface="Times New Roman" pitchFamily="18" charset="0"/>
            </a:endParaRPr>
          </a:p>
          <a:p>
            <a:pPr marL="274320" indent="-274320" eaLnBrk="1" fontAlgn="auto" hangingPunct="1">
              <a:spcBef>
                <a:spcPts val="600"/>
              </a:spcBef>
              <a:spcAft>
                <a:spcPts val="600"/>
              </a:spcAft>
              <a:buClr>
                <a:schemeClr val="accent3"/>
              </a:buClr>
              <a:buFont typeface="Wingdings" pitchFamily="2" charset="2"/>
              <a:buChar char="Ø"/>
              <a:defRPr/>
            </a:pPr>
            <a:endParaRPr lang="en-US" sz="2400" dirty="0">
              <a:solidFill>
                <a:schemeClr val="accent2">
                  <a:lumMod val="50000"/>
                </a:schemeClr>
              </a:solidFill>
              <a:latin typeface="Times New Roman" pitchFamily="18" charset="0"/>
              <a:cs typeface="Times New Roman" pitchFamily="18" charset="0"/>
            </a:endParaRPr>
          </a:p>
        </p:txBody>
      </p:sp>
      <p:sp>
        <p:nvSpPr>
          <p:cNvPr id="4" name="Title 1"/>
          <p:cNvSpPr txBox="1">
            <a:spLocks/>
          </p:cNvSpPr>
          <p:nvPr/>
        </p:nvSpPr>
        <p:spPr>
          <a:xfrm>
            <a:off x="609600" y="1036638"/>
            <a:ext cx="8229600" cy="411162"/>
          </a:xfrm>
          <a:prstGeom prst="rect">
            <a:avLst/>
          </a:prstGeom>
        </p:spPr>
        <p:txBody>
          <a:bodyPr lIns="0" rIns="0" bIns="0" anchor="b"/>
          <a:lstStyle/>
          <a:p>
            <a:pPr fontAlgn="auto">
              <a:spcAft>
                <a:spcPts val="0"/>
              </a:spcAft>
              <a:defRPr/>
            </a:pPr>
            <a:r>
              <a:rPr lang="en-US" sz="3200" b="1" dirty="0">
                <a:solidFill>
                  <a:schemeClr val="accent2">
                    <a:lumMod val="75000"/>
                  </a:schemeClr>
                </a:solidFill>
                <a:latin typeface="+mj-lt"/>
                <a:ea typeface="+mj-ea"/>
                <a:cs typeface="Times New Roman" pitchFamily="18" charset="0"/>
              </a:rPr>
              <a:t>Summary and Conclusions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normAutofit/>
          </a:bodyPr>
          <a:lstStyle/>
          <a:p>
            <a:pPr algn="ctr" eaLnBrk="1" fontAlgn="auto" hangingPunct="1">
              <a:spcAft>
                <a:spcPts val="0"/>
              </a:spcAft>
              <a:defRPr/>
            </a:pPr>
            <a:r>
              <a:rPr lang="en-US" dirty="0" smtClean="0">
                <a:solidFill>
                  <a:schemeClr val="accent2">
                    <a:lumMod val="75000"/>
                  </a:schemeClr>
                </a:solidFill>
              </a:rPr>
              <a:t>THANK YOU</a:t>
            </a:r>
            <a:endParaRPr lang="en-US"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304800" y="609600"/>
          <a:ext cx="8610600" cy="6019796"/>
        </p:xfrm>
        <a:graphic>
          <a:graphicData uri="http://schemas.openxmlformats.org/drawingml/2006/table">
            <a:tbl>
              <a:tblPr/>
              <a:tblGrid>
                <a:gridCol w="1880383"/>
                <a:gridCol w="966294"/>
                <a:gridCol w="983696"/>
                <a:gridCol w="858567"/>
                <a:gridCol w="1108295"/>
                <a:gridCol w="1193549"/>
                <a:gridCol w="1619816"/>
              </a:tblGrid>
              <a:tr h="11300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smtClean="0">
                        <a:ln>
                          <a:noFill/>
                        </a:ln>
                        <a:solidFill>
                          <a:schemeClr val="accent2">
                            <a:lumMod val="50000"/>
                          </a:schemeClr>
                        </a:solidFill>
                        <a:effectLst/>
                        <a:uLnTx/>
                        <a:uFillTx/>
                        <a:latin typeface="Times New Roman"/>
                        <a:ea typeface="+mn-ea"/>
                        <a:cs typeface="Times New Roman"/>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chemeClr val="accent2">
                              <a:lumMod val="50000"/>
                            </a:schemeClr>
                          </a:solidFill>
                          <a:effectLst/>
                          <a:uLnTx/>
                          <a:uFillTx/>
                          <a:latin typeface="Times New Roman"/>
                          <a:ea typeface="+mn-ea"/>
                          <a:cs typeface="Times New Roman"/>
                        </a:rPr>
                        <a:t>BMPs</a:t>
                      </a:r>
                    </a:p>
                    <a:p>
                      <a:pPr marL="0" marR="0" algn="just">
                        <a:lnSpc>
                          <a:spcPct val="115000"/>
                        </a:lnSpc>
                        <a:spcBef>
                          <a:spcPts val="0"/>
                        </a:spcBef>
                        <a:spcAft>
                          <a:spcPts val="0"/>
                        </a:spcAft>
                      </a:pPr>
                      <a:endParaRPr lang="en-US" sz="1400" b="1" dirty="0">
                        <a:solidFill>
                          <a:schemeClr val="accent2">
                            <a:lumMod val="50000"/>
                          </a:schemeClr>
                        </a:solidFill>
                        <a:latin typeface="Times New Roman"/>
                        <a:ea typeface="Calibri"/>
                        <a:cs typeface="Times New Roman"/>
                      </a:endParaRPr>
                    </a:p>
                  </a:txBody>
                  <a:tcPr marL="53405" marR="53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US" sz="1400" b="1" dirty="0" smtClean="0">
                          <a:solidFill>
                            <a:schemeClr val="accent2">
                              <a:lumMod val="50000"/>
                            </a:schemeClr>
                          </a:solidFill>
                          <a:latin typeface="Times New Roman"/>
                          <a:ea typeface="Calibri"/>
                          <a:cs typeface="Times New Roman"/>
                        </a:rPr>
                        <a:t>Percent adopting</a:t>
                      </a:r>
                    </a:p>
                    <a:p>
                      <a:pPr marL="0" marR="0" algn="just">
                        <a:lnSpc>
                          <a:spcPct val="115000"/>
                        </a:lnSpc>
                        <a:spcBef>
                          <a:spcPts val="0"/>
                        </a:spcBef>
                        <a:spcAft>
                          <a:spcPts val="0"/>
                        </a:spcAft>
                      </a:pPr>
                      <a:endParaRPr lang="en-US" sz="1400" b="1" dirty="0">
                        <a:solidFill>
                          <a:schemeClr val="accent2">
                            <a:lumMod val="50000"/>
                          </a:schemeClr>
                        </a:solidFill>
                        <a:latin typeface="Times New Roman"/>
                        <a:ea typeface="Calibri"/>
                        <a:cs typeface="Times New Roman"/>
                      </a:endParaRPr>
                    </a:p>
                  </a:txBody>
                  <a:tcPr marL="53405" marR="53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i="0" dirty="0">
                          <a:solidFill>
                            <a:schemeClr val="accent2">
                              <a:lumMod val="50000"/>
                            </a:schemeClr>
                          </a:solidFill>
                          <a:effectLst>
                            <a:outerShdw blurRad="38100" dist="38100" dir="2700000" algn="tl">
                              <a:srgbClr val="000000">
                                <a:alpha val="43137"/>
                              </a:srgbClr>
                            </a:outerShdw>
                          </a:effectLst>
                          <a:latin typeface="Times New Roman"/>
                          <a:ea typeface="Calibri"/>
                          <a:cs typeface="Times New Roman"/>
                        </a:rPr>
                        <a:t>It leads to increased profit</a:t>
                      </a:r>
                    </a:p>
                  </a:txBody>
                  <a:tcPr marL="53405" marR="53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a:solidFill>
                            <a:schemeClr val="accent2">
                              <a:lumMod val="50000"/>
                            </a:schemeClr>
                          </a:solidFill>
                          <a:latin typeface="Times New Roman"/>
                          <a:ea typeface="Calibri"/>
                          <a:cs typeface="Times New Roman"/>
                        </a:rPr>
                        <a:t>It’s good for the environment</a:t>
                      </a:r>
                    </a:p>
                  </a:txBody>
                  <a:tcPr marL="53405" marR="53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dirty="0">
                          <a:solidFill>
                            <a:schemeClr val="accent2">
                              <a:lumMod val="50000"/>
                            </a:schemeClr>
                          </a:solidFill>
                          <a:latin typeface="Times New Roman"/>
                          <a:ea typeface="Calibri"/>
                          <a:cs typeface="Times New Roman"/>
                        </a:rPr>
                        <a:t>I have been encouraged/required to do so</a:t>
                      </a:r>
                    </a:p>
                  </a:txBody>
                  <a:tcPr marL="53405" marR="53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dirty="0">
                          <a:solidFill>
                            <a:schemeClr val="accent2">
                              <a:lumMod val="50000"/>
                            </a:schemeClr>
                          </a:solidFill>
                          <a:effectLst>
                            <a:outerShdw blurRad="38100" dist="38100" dir="2700000" algn="tl">
                              <a:srgbClr val="000000">
                                <a:alpha val="43137"/>
                              </a:srgbClr>
                            </a:outerShdw>
                          </a:effectLst>
                          <a:latin typeface="Times New Roman"/>
                          <a:ea typeface="Calibri"/>
                          <a:cs typeface="Times New Roman"/>
                        </a:rPr>
                        <a:t>It’s good for long-run land productivity</a:t>
                      </a:r>
                    </a:p>
                  </a:txBody>
                  <a:tcPr marL="53405" marR="53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dirty="0">
                          <a:solidFill>
                            <a:schemeClr val="accent2">
                              <a:lumMod val="50000"/>
                            </a:schemeClr>
                          </a:solidFill>
                          <a:latin typeface="Times New Roman"/>
                          <a:ea typeface="Calibri"/>
                          <a:cs typeface="Times New Roman"/>
                        </a:rPr>
                        <a:t>It was established by the landowner or another tenant</a:t>
                      </a:r>
                    </a:p>
                  </a:txBody>
                  <a:tcPr marL="53405" marR="53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312">
                <a:tc>
                  <a:txBody>
                    <a:bodyPr/>
                    <a:lstStyle/>
                    <a:p>
                      <a:pPr marL="0" marR="0">
                        <a:lnSpc>
                          <a:spcPct val="100000"/>
                        </a:lnSpc>
                        <a:spcBef>
                          <a:spcPts val="0"/>
                        </a:spcBef>
                        <a:spcAft>
                          <a:spcPts val="0"/>
                        </a:spcAft>
                      </a:pPr>
                      <a:r>
                        <a:rPr lang="en-US" sz="1400" b="1">
                          <a:solidFill>
                            <a:schemeClr val="accent2">
                              <a:lumMod val="50000"/>
                            </a:schemeClr>
                          </a:solidFill>
                          <a:latin typeface="Times New Roman"/>
                          <a:ea typeface="Calibri"/>
                          <a:cs typeface="Times New Roman"/>
                        </a:rPr>
                        <a:t>Conservation cover</a:t>
                      </a: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accent2">
                              <a:lumMod val="50000"/>
                            </a:schemeClr>
                          </a:solidFill>
                          <a:latin typeface="Times New Roman"/>
                          <a:ea typeface="Times New Roman"/>
                          <a:cs typeface="Times New Roman"/>
                        </a:rPr>
                        <a:t>54</a:t>
                      </a:r>
                      <a:endParaRPr lang="en-US" sz="1400" dirty="0">
                        <a:solidFill>
                          <a:schemeClr val="accent2">
                            <a:lumMod val="50000"/>
                          </a:schemeClr>
                        </a:solidFill>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i="0" dirty="0">
                          <a:solidFill>
                            <a:schemeClr val="accent2">
                              <a:lumMod val="50000"/>
                            </a:schemeClr>
                          </a:solidFill>
                          <a:effectLst>
                            <a:outerShdw blurRad="38100" dist="38100" dir="2700000" algn="tl">
                              <a:srgbClr val="000000">
                                <a:alpha val="43137"/>
                              </a:srgbClr>
                            </a:outerShdw>
                          </a:effectLst>
                          <a:latin typeface="Times New Roman"/>
                          <a:ea typeface="Times New Roman"/>
                          <a:cs typeface="Times New Roman"/>
                        </a:rPr>
                        <a:t>37</a:t>
                      </a:r>
                      <a:endParaRPr lang="en-US" sz="1400" b="1" i="0" dirty="0">
                        <a:solidFill>
                          <a:schemeClr val="accent2">
                            <a:lumMod val="50000"/>
                          </a:schemeClr>
                        </a:solidFill>
                        <a:effectLst>
                          <a:outerShdw blurRad="38100" dist="38100" dir="2700000" algn="tl">
                            <a:srgbClr val="000000">
                              <a:alpha val="43137"/>
                            </a:srgbClr>
                          </a:outerShdw>
                        </a:effectLst>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Times New Roman"/>
                          <a:cs typeface="Times New Roman"/>
                        </a:rPr>
                        <a:t>16</a:t>
                      </a:r>
                      <a:endParaRPr lang="en-US" sz="1400">
                        <a:solidFill>
                          <a:schemeClr val="accent2">
                            <a:lumMod val="50000"/>
                          </a:schemeClr>
                        </a:solidFill>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Times New Roman"/>
                          <a:cs typeface="Times New Roman"/>
                        </a:rPr>
                        <a:t>3</a:t>
                      </a:r>
                      <a:endParaRPr lang="en-US" sz="1400">
                        <a:solidFill>
                          <a:schemeClr val="accent2">
                            <a:lumMod val="50000"/>
                          </a:schemeClr>
                        </a:solidFill>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chemeClr val="accent2">
                              <a:lumMod val="50000"/>
                            </a:schemeClr>
                          </a:solidFill>
                          <a:effectLst>
                            <a:outerShdw blurRad="38100" dist="38100" dir="2700000" algn="tl">
                              <a:srgbClr val="000000">
                                <a:alpha val="43137"/>
                              </a:srgbClr>
                            </a:outerShdw>
                          </a:effectLst>
                          <a:latin typeface="Times New Roman"/>
                          <a:ea typeface="Times New Roman"/>
                          <a:cs typeface="Times New Roman"/>
                        </a:rPr>
                        <a:t>26</a:t>
                      </a: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Calibri"/>
                          <a:cs typeface="Times New Roman"/>
                        </a:rPr>
                        <a:t>0</a:t>
                      </a: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2596">
                <a:tc>
                  <a:txBody>
                    <a:bodyPr/>
                    <a:lstStyle/>
                    <a:p>
                      <a:pPr marL="0" marR="0">
                        <a:lnSpc>
                          <a:spcPct val="100000"/>
                        </a:lnSpc>
                        <a:spcBef>
                          <a:spcPts val="0"/>
                        </a:spcBef>
                        <a:spcAft>
                          <a:spcPts val="0"/>
                        </a:spcAft>
                      </a:pPr>
                      <a:r>
                        <a:rPr lang="en-US" sz="1400" b="1" dirty="0">
                          <a:solidFill>
                            <a:schemeClr val="accent2">
                              <a:lumMod val="50000"/>
                            </a:schemeClr>
                          </a:solidFill>
                          <a:latin typeface="Times New Roman"/>
                          <a:ea typeface="Calibri"/>
                          <a:cs typeface="Times New Roman"/>
                        </a:rPr>
                        <a:t>Critical area planting</a:t>
                      </a: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accent2">
                              <a:lumMod val="50000"/>
                            </a:schemeClr>
                          </a:solidFill>
                          <a:latin typeface="Times New Roman"/>
                          <a:ea typeface="Times New Roman"/>
                          <a:cs typeface="Times New Roman"/>
                        </a:rPr>
                        <a:t>47</a:t>
                      </a:r>
                      <a:endParaRPr lang="en-US" sz="1400" dirty="0">
                        <a:solidFill>
                          <a:schemeClr val="accent2">
                            <a:lumMod val="50000"/>
                          </a:schemeClr>
                        </a:solidFill>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i="0" dirty="0">
                          <a:solidFill>
                            <a:schemeClr val="accent2">
                              <a:lumMod val="50000"/>
                            </a:schemeClr>
                          </a:solidFill>
                          <a:effectLst>
                            <a:outerShdw blurRad="38100" dist="38100" dir="2700000" algn="tl">
                              <a:srgbClr val="000000">
                                <a:alpha val="43137"/>
                              </a:srgbClr>
                            </a:outerShdw>
                          </a:effectLst>
                          <a:latin typeface="Times New Roman"/>
                          <a:ea typeface="Times New Roman"/>
                          <a:cs typeface="Times New Roman"/>
                        </a:rPr>
                        <a:t>18</a:t>
                      </a:r>
                      <a:endParaRPr lang="en-US" sz="1400" b="1" i="0" dirty="0">
                        <a:solidFill>
                          <a:schemeClr val="accent2">
                            <a:lumMod val="50000"/>
                          </a:schemeClr>
                        </a:solidFill>
                        <a:effectLst>
                          <a:outerShdw blurRad="38100" dist="38100" dir="2700000" algn="tl">
                            <a:srgbClr val="000000">
                              <a:alpha val="43137"/>
                            </a:srgbClr>
                          </a:outerShdw>
                        </a:effectLst>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accent2">
                              <a:lumMod val="50000"/>
                            </a:schemeClr>
                          </a:solidFill>
                          <a:latin typeface="Times New Roman"/>
                          <a:ea typeface="Times New Roman"/>
                          <a:cs typeface="Times New Roman"/>
                        </a:rPr>
                        <a:t>18</a:t>
                      </a:r>
                      <a:endParaRPr lang="en-US" sz="1400" dirty="0">
                        <a:solidFill>
                          <a:schemeClr val="accent2">
                            <a:lumMod val="50000"/>
                          </a:schemeClr>
                        </a:solidFill>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Times New Roman"/>
                          <a:cs typeface="Times New Roman"/>
                        </a:rPr>
                        <a:t>6</a:t>
                      </a:r>
                      <a:endParaRPr lang="en-US" sz="1400">
                        <a:solidFill>
                          <a:schemeClr val="accent2">
                            <a:lumMod val="50000"/>
                          </a:schemeClr>
                        </a:solidFill>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chemeClr val="accent2">
                              <a:lumMod val="50000"/>
                            </a:schemeClr>
                          </a:solidFill>
                          <a:effectLst>
                            <a:outerShdw blurRad="38100" dist="38100" dir="2700000" algn="tl">
                              <a:srgbClr val="000000">
                                <a:alpha val="43137"/>
                              </a:srgbClr>
                            </a:outerShdw>
                          </a:effectLst>
                          <a:latin typeface="Times New Roman"/>
                          <a:ea typeface="Times New Roman"/>
                          <a:cs typeface="Times New Roman"/>
                        </a:rPr>
                        <a:t>44</a:t>
                      </a: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accent2">
                              <a:lumMod val="50000"/>
                            </a:schemeClr>
                          </a:solidFill>
                          <a:latin typeface="Times New Roman"/>
                          <a:ea typeface="Calibri"/>
                          <a:cs typeface="Times New Roman"/>
                        </a:rPr>
                        <a:t>0</a:t>
                      </a: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312">
                <a:tc>
                  <a:txBody>
                    <a:bodyPr/>
                    <a:lstStyle/>
                    <a:p>
                      <a:pPr marL="0" marR="0">
                        <a:lnSpc>
                          <a:spcPct val="100000"/>
                        </a:lnSpc>
                        <a:spcBef>
                          <a:spcPts val="0"/>
                        </a:spcBef>
                        <a:spcAft>
                          <a:spcPts val="0"/>
                        </a:spcAft>
                      </a:pPr>
                      <a:r>
                        <a:rPr lang="en-US" sz="1400" b="1">
                          <a:solidFill>
                            <a:schemeClr val="accent2">
                              <a:lumMod val="50000"/>
                            </a:schemeClr>
                          </a:solidFill>
                          <a:latin typeface="Times New Roman"/>
                          <a:ea typeface="Calibri"/>
                          <a:cs typeface="Times New Roman"/>
                        </a:rPr>
                        <a:t>Field border</a:t>
                      </a: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Times New Roman"/>
                          <a:cs typeface="Times New Roman"/>
                        </a:rPr>
                        <a:t>40</a:t>
                      </a:r>
                      <a:endParaRPr lang="en-US" sz="1400">
                        <a:solidFill>
                          <a:schemeClr val="accent2">
                            <a:lumMod val="50000"/>
                          </a:schemeClr>
                        </a:solidFill>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i="0" dirty="0">
                          <a:solidFill>
                            <a:schemeClr val="accent2">
                              <a:lumMod val="50000"/>
                            </a:schemeClr>
                          </a:solidFill>
                          <a:effectLst>
                            <a:outerShdw blurRad="38100" dist="38100" dir="2700000" algn="tl">
                              <a:srgbClr val="000000">
                                <a:alpha val="43137"/>
                              </a:srgbClr>
                            </a:outerShdw>
                          </a:effectLst>
                          <a:latin typeface="Times New Roman"/>
                          <a:ea typeface="Times New Roman"/>
                          <a:cs typeface="Times New Roman"/>
                        </a:rPr>
                        <a:t>14</a:t>
                      </a:r>
                      <a:endParaRPr lang="en-US" sz="1400" b="1" i="0" dirty="0">
                        <a:solidFill>
                          <a:schemeClr val="accent2">
                            <a:lumMod val="50000"/>
                          </a:schemeClr>
                        </a:solidFill>
                        <a:effectLst>
                          <a:outerShdw blurRad="38100" dist="38100" dir="2700000" algn="tl">
                            <a:srgbClr val="000000">
                              <a:alpha val="43137"/>
                            </a:srgbClr>
                          </a:outerShdw>
                        </a:effectLst>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accent2">
                              <a:lumMod val="50000"/>
                            </a:schemeClr>
                          </a:solidFill>
                          <a:latin typeface="Times New Roman"/>
                          <a:ea typeface="Times New Roman"/>
                          <a:cs typeface="Times New Roman"/>
                        </a:rPr>
                        <a:t>29</a:t>
                      </a:r>
                      <a:endParaRPr lang="en-US" sz="1400" dirty="0">
                        <a:solidFill>
                          <a:schemeClr val="accent2">
                            <a:lumMod val="50000"/>
                          </a:schemeClr>
                        </a:solidFill>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Times New Roman"/>
                          <a:cs typeface="Times New Roman"/>
                        </a:rPr>
                        <a:t>7</a:t>
                      </a:r>
                      <a:endParaRPr lang="en-US" sz="1400">
                        <a:solidFill>
                          <a:schemeClr val="accent2">
                            <a:lumMod val="50000"/>
                          </a:schemeClr>
                        </a:solidFill>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chemeClr val="accent2">
                              <a:lumMod val="50000"/>
                            </a:schemeClr>
                          </a:solidFill>
                          <a:effectLst>
                            <a:outerShdw blurRad="38100" dist="38100" dir="2700000" algn="tl">
                              <a:srgbClr val="000000">
                                <a:alpha val="43137"/>
                              </a:srgbClr>
                            </a:outerShdw>
                          </a:effectLst>
                          <a:latin typeface="Times New Roman"/>
                          <a:ea typeface="Times New Roman"/>
                          <a:cs typeface="Times New Roman"/>
                        </a:rPr>
                        <a:t>39</a:t>
                      </a: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Times New Roman"/>
                          <a:cs typeface="Times New Roman"/>
                        </a:rPr>
                        <a:t>4</a:t>
                      </a:r>
                      <a:endParaRPr lang="en-US" sz="1400">
                        <a:solidFill>
                          <a:schemeClr val="accent2">
                            <a:lumMod val="50000"/>
                          </a:schemeClr>
                        </a:solidFill>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2596">
                <a:tc>
                  <a:txBody>
                    <a:bodyPr/>
                    <a:lstStyle/>
                    <a:p>
                      <a:pPr marL="0" marR="0">
                        <a:lnSpc>
                          <a:spcPct val="100000"/>
                        </a:lnSpc>
                        <a:spcBef>
                          <a:spcPts val="0"/>
                        </a:spcBef>
                        <a:spcAft>
                          <a:spcPts val="0"/>
                        </a:spcAft>
                      </a:pPr>
                      <a:r>
                        <a:rPr lang="en-US" sz="1400" b="1">
                          <a:solidFill>
                            <a:schemeClr val="accent2">
                              <a:lumMod val="50000"/>
                            </a:schemeClr>
                          </a:solidFill>
                          <a:latin typeface="Times New Roman"/>
                          <a:ea typeface="Calibri"/>
                          <a:cs typeface="Times New Roman"/>
                        </a:rPr>
                        <a:t>Grade stabilization structure</a:t>
                      </a: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Times New Roman"/>
                          <a:cs typeface="Times New Roman"/>
                        </a:rPr>
                        <a:t>39</a:t>
                      </a:r>
                      <a:endParaRPr lang="en-US" sz="1400">
                        <a:solidFill>
                          <a:schemeClr val="accent2">
                            <a:lumMod val="50000"/>
                          </a:schemeClr>
                        </a:solidFill>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i="0" dirty="0">
                          <a:solidFill>
                            <a:schemeClr val="accent2">
                              <a:lumMod val="50000"/>
                            </a:schemeClr>
                          </a:solidFill>
                          <a:effectLst>
                            <a:outerShdw blurRad="38100" dist="38100" dir="2700000" algn="tl">
                              <a:srgbClr val="000000">
                                <a:alpha val="43137"/>
                              </a:srgbClr>
                            </a:outerShdw>
                          </a:effectLst>
                          <a:latin typeface="Times New Roman"/>
                          <a:ea typeface="Times New Roman"/>
                          <a:cs typeface="Times New Roman"/>
                        </a:rPr>
                        <a:t>11</a:t>
                      </a:r>
                      <a:endParaRPr lang="en-US" sz="1400" b="1" i="0" dirty="0">
                        <a:solidFill>
                          <a:schemeClr val="accent2">
                            <a:lumMod val="50000"/>
                          </a:schemeClr>
                        </a:solidFill>
                        <a:effectLst>
                          <a:outerShdw blurRad="38100" dist="38100" dir="2700000" algn="tl">
                            <a:srgbClr val="000000">
                              <a:alpha val="43137"/>
                            </a:srgbClr>
                          </a:outerShdw>
                        </a:effectLst>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accent2">
                              <a:lumMod val="50000"/>
                            </a:schemeClr>
                          </a:solidFill>
                          <a:latin typeface="Times New Roman"/>
                          <a:ea typeface="Times New Roman"/>
                          <a:cs typeface="Times New Roman"/>
                        </a:rPr>
                        <a:t>11</a:t>
                      </a:r>
                      <a:endParaRPr lang="en-US" sz="1400" dirty="0">
                        <a:solidFill>
                          <a:schemeClr val="accent2">
                            <a:lumMod val="50000"/>
                          </a:schemeClr>
                        </a:solidFill>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Times New Roman"/>
                          <a:cs typeface="Times New Roman"/>
                        </a:rPr>
                        <a:t>4</a:t>
                      </a:r>
                      <a:endParaRPr lang="en-US" sz="1400">
                        <a:solidFill>
                          <a:schemeClr val="accent2">
                            <a:lumMod val="50000"/>
                          </a:schemeClr>
                        </a:solidFill>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chemeClr val="accent2">
                              <a:lumMod val="50000"/>
                            </a:schemeClr>
                          </a:solidFill>
                          <a:effectLst>
                            <a:outerShdw blurRad="38100" dist="38100" dir="2700000" algn="tl">
                              <a:srgbClr val="000000">
                                <a:alpha val="43137"/>
                              </a:srgbClr>
                            </a:outerShdw>
                          </a:effectLst>
                          <a:latin typeface="Times New Roman"/>
                          <a:ea typeface="Times New Roman"/>
                          <a:cs typeface="Times New Roman"/>
                        </a:rPr>
                        <a:t>61</a:t>
                      </a: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Times New Roman"/>
                          <a:cs typeface="Times New Roman"/>
                        </a:rPr>
                        <a:t>4</a:t>
                      </a:r>
                      <a:endParaRPr lang="en-US" sz="1400">
                        <a:solidFill>
                          <a:schemeClr val="accent2">
                            <a:lumMod val="50000"/>
                          </a:schemeClr>
                        </a:solidFill>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312">
                <a:tc>
                  <a:txBody>
                    <a:bodyPr/>
                    <a:lstStyle/>
                    <a:p>
                      <a:pPr marL="0" marR="0">
                        <a:lnSpc>
                          <a:spcPct val="100000"/>
                        </a:lnSpc>
                        <a:spcBef>
                          <a:spcPts val="0"/>
                        </a:spcBef>
                        <a:spcAft>
                          <a:spcPts val="0"/>
                        </a:spcAft>
                      </a:pPr>
                      <a:r>
                        <a:rPr lang="en-US" sz="1400" b="1">
                          <a:solidFill>
                            <a:schemeClr val="accent2">
                              <a:lumMod val="50000"/>
                            </a:schemeClr>
                          </a:solidFill>
                          <a:latin typeface="Times New Roman"/>
                          <a:ea typeface="Calibri"/>
                          <a:cs typeface="Times New Roman"/>
                        </a:rPr>
                        <a:t>Filter strips</a:t>
                      </a: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Times New Roman"/>
                          <a:cs typeface="Times New Roman"/>
                        </a:rPr>
                        <a:t>23</a:t>
                      </a:r>
                      <a:endParaRPr lang="en-US" sz="1400">
                        <a:solidFill>
                          <a:schemeClr val="accent2">
                            <a:lumMod val="50000"/>
                          </a:schemeClr>
                        </a:solidFill>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i="0" dirty="0">
                          <a:solidFill>
                            <a:schemeClr val="accent2">
                              <a:lumMod val="50000"/>
                            </a:schemeClr>
                          </a:solidFill>
                          <a:effectLst>
                            <a:outerShdw blurRad="38100" dist="38100" dir="2700000" algn="tl">
                              <a:srgbClr val="000000">
                                <a:alpha val="43137"/>
                              </a:srgbClr>
                            </a:outerShdw>
                          </a:effectLst>
                          <a:latin typeface="Times New Roman"/>
                          <a:ea typeface="Times New Roman"/>
                          <a:cs typeface="Times New Roman"/>
                        </a:rPr>
                        <a:t>18</a:t>
                      </a:r>
                      <a:endParaRPr lang="en-US" sz="1400" b="1" i="0" dirty="0">
                        <a:solidFill>
                          <a:schemeClr val="accent2">
                            <a:lumMod val="50000"/>
                          </a:schemeClr>
                        </a:solidFill>
                        <a:effectLst>
                          <a:outerShdw blurRad="38100" dist="38100" dir="2700000" algn="tl">
                            <a:srgbClr val="000000">
                              <a:alpha val="43137"/>
                            </a:srgbClr>
                          </a:outerShdw>
                        </a:effectLst>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accent2">
                              <a:lumMod val="50000"/>
                            </a:schemeClr>
                          </a:solidFill>
                          <a:latin typeface="Times New Roman"/>
                          <a:ea typeface="Times New Roman"/>
                          <a:cs typeface="Times New Roman"/>
                        </a:rPr>
                        <a:t>29</a:t>
                      </a:r>
                      <a:endParaRPr lang="en-US" sz="1400" dirty="0">
                        <a:solidFill>
                          <a:schemeClr val="accent2">
                            <a:lumMod val="50000"/>
                          </a:schemeClr>
                        </a:solidFill>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Times New Roman"/>
                          <a:cs typeface="Times New Roman"/>
                        </a:rPr>
                        <a:t>6</a:t>
                      </a:r>
                      <a:endParaRPr lang="en-US" sz="1400">
                        <a:solidFill>
                          <a:schemeClr val="accent2">
                            <a:lumMod val="50000"/>
                          </a:schemeClr>
                        </a:solidFill>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chemeClr val="accent2">
                              <a:lumMod val="50000"/>
                            </a:schemeClr>
                          </a:solidFill>
                          <a:effectLst>
                            <a:outerShdw blurRad="38100" dist="38100" dir="2700000" algn="tl">
                              <a:srgbClr val="000000">
                                <a:alpha val="43137"/>
                              </a:srgbClr>
                            </a:outerShdw>
                          </a:effectLst>
                          <a:latin typeface="Times New Roman"/>
                          <a:ea typeface="Times New Roman"/>
                          <a:cs typeface="Times New Roman"/>
                        </a:rPr>
                        <a:t>41</a:t>
                      </a: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Calibri"/>
                          <a:cs typeface="Times New Roman"/>
                        </a:rPr>
                        <a:t>0</a:t>
                      </a: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312">
                <a:tc>
                  <a:txBody>
                    <a:bodyPr/>
                    <a:lstStyle/>
                    <a:p>
                      <a:pPr marL="0" marR="0">
                        <a:lnSpc>
                          <a:spcPct val="100000"/>
                        </a:lnSpc>
                        <a:spcBef>
                          <a:spcPts val="0"/>
                        </a:spcBef>
                        <a:spcAft>
                          <a:spcPts val="0"/>
                        </a:spcAft>
                      </a:pPr>
                      <a:r>
                        <a:rPr lang="en-US" sz="1400" b="1">
                          <a:solidFill>
                            <a:schemeClr val="accent2">
                              <a:lumMod val="50000"/>
                            </a:schemeClr>
                          </a:solidFill>
                          <a:latin typeface="Times New Roman"/>
                          <a:ea typeface="Calibri"/>
                          <a:cs typeface="Times New Roman"/>
                        </a:rPr>
                        <a:t>Grassed waterway</a:t>
                      </a: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Times New Roman"/>
                          <a:cs typeface="Times New Roman"/>
                        </a:rPr>
                        <a:t>17</a:t>
                      </a:r>
                      <a:endParaRPr lang="en-US" sz="1400">
                        <a:solidFill>
                          <a:schemeClr val="accent2">
                            <a:lumMod val="50000"/>
                          </a:schemeClr>
                        </a:solidFill>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i="0" dirty="0">
                          <a:solidFill>
                            <a:schemeClr val="accent2">
                              <a:lumMod val="50000"/>
                            </a:schemeClr>
                          </a:solidFill>
                          <a:effectLst>
                            <a:outerShdw blurRad="38100" dist="38100" dir="2700000" algn="tl">
                              <a:srgbClr val="000000">
                                <a:alpha val="43137"/>
                              </a:srgbClr>
                            </a:outerShdw>
                          </a:effectLst>
                          <a:latin typeface="Times New Roman"/>
                          <a:ea typeface="Times New Roman"/>
                          <a:cs typeface="Times New Roman"/>
                        </a:rPr>
                        <a:t>8</a:t>
                      </a:r>
                      <a:endParaRPr lang="en-US" sz="1400" b="1" i="0" dirty="0">
                        <a:solidFill>
                          <a:schemeClr val="accent2">
                            <a:lumMod val="50000"/>
                          </a:schemeClr>
                        </a:solidFill>
                        <a:effectLst>
                          <a:outerShdw blurRad="38100" dist="38100" dir="2700000" algn="tl">
                            <a:srgbClr val="000000">
                              <a:alpha val="43137"/>
                            </a:srgbClr>
                          </a:outerShdw>
                        </a:effectLst>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accent2">
                              <a:lumMod val="50000"/>
                            </a:schemeClr>
                          </a:solidFill>
                          <a:latin typeface="Times New Roman"/>
                          <a:ea typeface="Times New Roman"/>
                          <a:cs typeface="Times New Roman"/>
                        </a:rPr>
                        <a:t>42</a:t>
                      </a:r>
                      <a:endParaRPr lang="en-US" sz="1400" dirty="0">
                        <a:solidFill>
                          <a:schemeClr val="accent2">
                            <a:lumMod val="50000"/>
                          </a:schemeClr>
                        </a:solidFill>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accent2">
                              <a:lumMod val="50000"/>
                            </a:schemeClr>
                          </a:solidFill>
                          <a:latin typeface="Times New Roman"/>
                          <a:ea typeface="Times New Roman"/>
                          <a:cs typeface="Times New Roman"/>
                        </a:rPr>
                        <a:t>8</a:t>
                      </a:r>
                      <a:endParaRPr lang="en-US" sz="1400" dirty="0">
                        <a:solidFill>
                          <a:schemeClr val="accent2">
                            <a:lumMod val="50000"/>
                          </a:schemeClr>
                        </a:solidFill>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chemeClr val="accent2">
                              <a:lumMod val="50000"/>
                            </a:schemeClr>
                          </a:solidFill>
                          <a:effectLst>
                            <a:outerShdw blurRad="38100" dist="38100" dir="2700000" algn="tl">
                              <a:srgbClr val="000000">
                                <a:alpha val="43137"/>
                              </a:srgbClr>
                            </a:outerShdw>
                          </a:effectLst>
                          <a:latin typeface="Times New Roman"/>
                          <a:ea typeface="Times New Roman"/>
                          <a:cs typeface="Times New Roman"/>
                        </a:rPr>
                        <a:t>17</a:t>
                      </a: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Times New Roman"/>
                          <a:cs typeface="Times New Roman"/>
                        </a:rPr>
                        <a:t>8</a:t>
                      </a:r>
                      <a:endParaRPr lang="en-US" sz="1400">
                        <a:solidFill>
                          <a:schemeClr val="accent2">
                            <a:lumMod val="50000"/>
                          </a:schemeClr>
                        </a:solidFill>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2596">
                <a:tc>
                  <a:txBody>
                    <a:bodyPr/>
                    <a:lstStyle/>
                    <a:p>
                      <a:pPr marL="0" marR="0">
                        <a:lnSpc>
                          <a:spcPct val="100000"/>
                        </a:lnSpc>
                        <a:spcBef>
                          <a:spcPts val="0"/>
                        </a:spcBef>
                        <a:spcAft>
                          <a:spcPts val="0"/>
                        </a:spcAft>
                      </a:pPr>
                      <a:r>
                        <a:rPr lang="en-US" sz="1400" b="1">
                          <a:solidFill>
                            <a:schemeClr val="accent2">
                              <a:lumMod val="50000"/>
                            </a:schemeClr>
                          </a:solidFill>
                          <a:latin typeface="Times New Roman"/>
                          <a:ea typeface="Calibri"/>
                          <a:cs typeface="Times New Roman"/>
                        </a:rPr>
                        <a:t>Irrigation water management</a:t>
                      </a: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Times New Roman"/>
                          <a:cs typeface="Times New Roman"/>
                        </a:rPr>
                        <a:t>79</a:t>
                      </a:r>
                      <a:endParaRPr lang="en-US" sz="1400">
                        <a:solidFill>
                          <a:schemeClr val="accent2">
                            <a:lumMod val="50000"/>
                          </a:schemeClr>
                        </a:solidFill>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i="0" dirty="0">
                          <a:solidFill>
                            <a:schemeClr val="accent2">
                              <a:lumMod val="50000"/>
                            </a:schemeClr>
                          </a:solidFill>
                          <a:effectLst>
                            <a:outerShdw blurRad="38100" dist="38100" dir="2700000" algn="tl">
                              <a:srgbClr val="000000">
                                <a:alpha val="43137"/>
                              </a:srgbClr>
                            </a:outerShdw>
                          </a:effectLst>
                          <a:latin typeface="Times New Roman"/>
                          <a:ea typeface="Times New Roman"/>
                          <a:cs typeface="Times New Roman"/>
                        </a:rPr>
                        <a:t>64</a:t>
                      </a:r>
                      <a:endParaRPr lang="en-US" sz="1400" b="1" i="0" dirty="0">
                        <a:solidFill>
                          <a:schemeClr val="accent2">
                            <a:lumMod val="50000"/>
                          </a:schemeClr>
                        </a:solidFill>
                        <a:effectLst>
                          <a:outerShdw blurRad="38100" dist="38100" dir="2700000" algn="tl">
                            <a:srgbClr val="000000">
                              <a:alpha val="43137"/>
                            </a:srgbClr>
                          </a:outerShdw>
                        </a:effectLst>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accent2">
                              <a:lumMod val="50000"/>
                            </a:schemeClr>
                          </a:solidFill>
                          <a:latin typeface="Times New Roman"/>
                          <a:ea typeface="Times New Roman"/>
                          <a:cs typeface="Times New Roman"/>
                        </a:rPr>
                        <a:t>5</a:t>
                      </a:r>
                      <a:endParaRPr lang="en-US" sz="1400" dirty="0">
                        <a:solidFill>
                          <a:schemeClr val="accent2">
                            <a:lumMod val="50000"/>
                          </a:schemeClr>
                        </a:solidFill>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Times New Roman"/>
                          <a:cs typeface="Times New Roman"/>
                        </a:rPr>
                        <a:t>5</a:t>
                      </a:r>
                      <a:endParaRPr lang="en-US" sz="1400">
                        <a:solidFill>
                          <a:schemeClr val="accent2">
                            <a:lumMod val="50000"/>
                          </a:schemeClr>
                        </a:solidFill>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chemeClr val="accent2">
                              <a:lumMod val="50000"/>
                            </a:schemeClr>
                          </a:solidFill>
                          <a:effectLst>
                            <a:outerShdw blurRad="38100" dist="38100" dir="2700000" algn="tl">
                              <a:srgbClr val="000000">
                                <a:alpha val="43137"/>
                              </a:srgbClr>
                            </a:outerShdw>
                          </a:effectLst>
                          <a:latin typeface="Times New Roman"/>
                          <a:ea typeface="Times New Roman"/>
                          <a:cs typeface="Times New Roman"/>
                        </a:rPr>
                        <a:t>11</a:t>
                      </a: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Calibri"/>
                          <a:cs typeface="Times New Roman"/>
                        </a:rPr>
                        <a:t>0</a:t>
                      </a: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2596">
                <a:tc>
                  <a:txBody>
                    <a:bodyPr/>
                    <a:lstStyle/>
                    <a:p>
                      <a:pPr marL="0" marR="0">
                        <a:lnSpc>
                          <a:spcPct val="100000"/>
                        </a:lnSpc>
                        <a:spcBef>
                          <a:spcPts val="0"/>
                        </a:spcBef>
                        <a:spcAft>
                          <a:spcPts val="0"/>
                        </a:spcAft>
                      </a:pPr>
                      <a:r>
                        <a:rPr lang="en-US" sz="1400" b="1">
                          <a:solidFill>
                            <a:schemeClr val="accent2">
                              <a:lumMod val="50000"/>
                            </a:schemeClr>
                          </a:solidFill>
                          <a:latin typeface="Times New Roman"/>
                          <a:ea typeface="Calibri"/>
                          <a:cs typeface="Times New Roman"/>
                        </a:rPr>
                        <a:t>Irrigation land leveling</a:t>
                      </a: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accent2">
                              <a:lumMod val="50000"/>
                            </a:schemeClr>
                          </a:solidFill>
                          <a:latin typeface="Times New Roman"/>
                          <a:ea typeface="Times New Roman"/>
                          <a:cs typeface="Times New Roman"/>
                        </a:rPr>
                        <a:t>75</a:t>
                      </a:r>
                      <a:endParaRPr lang="en-US" sz="1400" dirty="0">
                        <a:solidFill>
                          <a:schemeClr val="accent2">
                            <a:lumMod val="50000"/>
                          </a:schemeClr>
                        </a:solidFill>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i="0" dirty="0">
                          <a:solidFill>
                            <a:schemeClr val="accent2">
                              <a:lumMod val="50000"/>
                            </a:schemeClr>
                          </a:solidFill>
                          <a:effectLst>
                            <a:outerShdw blurRad="38100" dist="38100" dir="2700000" algn="tl">
                              <a:srgbClr val="000000">
                                <a:alpha val="43137"/>
                              </a:srgbClr>
                            </a:outerShdw>
                          </a:effectLst>
                          <a:latin typeface="Times New Roman"/>
                          <a:ea typeface="Times New Roman"/>
                          <a:cs typeface="Times New Roman"/>
                        </a:rPr>
                        <a:t>55</a:t>
                      </a:r>
                      <a:endParaRPr lang="en-US" sz="1400" b="1" i="0" dirty="0">
                        <a:solidFill>
                          <a:schemeClr val="accent2">
                            <a:lumMod val="50000"/>
                          </a:schemeClr>
                        </a:solidFill>
                        <a:effectLst>
                          <a:outerShdw blurRad="38100" dist="38100" dir="2700000" algn="tl">
                            <a:srgbClr val="000000">
                              <a:alpha val="43137"/>
                            </a:srgbClr>
                          </a:outerShdw>
                        </a:effectLst>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Times New Roman"/>
                          <a:cs typeface="Times New Roman"/>
                        </a:rPr>
                        <a:t>2</a:t>
                      </a:r>
                      <a:endParaRPr lang="en-US" sz="1400">
                        <a:solidFill>
                          <a:schemeClr val="accent2">
                            <a:lumMod val="50000"/>
                          </a:schemeClr>
                        </a:solidFill>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Times New Roman"/>
                          <a:cs typeface="Times New Roman"/>
                        </a:rPr>
                        <a:t>5</a:t>
                      </a:r>
                      <a:endParaRPr lang="en-US" sz="1400">
                        <a:solidFill>
                          <a:schemeClr val="accent2">
                            <a:lumMod val="50000"/>
                          </a:schemeClr>
                        </a:solidFill>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chemeClr val="accent2">
                              <a:lumMod val="50000"/>
                            </a:schemeClr>
                          </a:solidFill>
                          <a:effectLst>
                            <a:outerShdw blurRad="38100" dist="38100" dir="2700000" algn="tl">
                              <a:srgbClr val="000000">
                                <a:alpha val="43137"/>
                              </a:srgbClr>
                            </a:outerShdw>
                          </a:effectLst>
                          <a:latin typeface="Times New Roman"/>
                          <a:ea typeface="Times New Roman"/>
                          <a:cs typeface="Times New Roman"/>
                        </a:rPr>
                        <a:t>25</a:t>
                      </a: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Calibri"/>
                          <a:cs typeface="Times New Roman"/>
                        </a:rPr>
                        <a:t>0</a:t>
                      </a: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2596">
                <a:tc>
                  <a:txBody>
                    <a:bodyPr/>
                    <a:lstStyle/>
                    <a:p>
                      <a:pPr marL="0" marR="0">
                        <a:lnSpc>
                          <a:spcPct val="100000"/>
                        </a:lnSpc>
                        <a:spcBef>
                          <a:spcPts val="0"/>
                        </a:spcBef>
                        <a:spcAft>
                          <a:spcPts val="0"/>
                        </a:spcAft>
                      </a:pPr>
                      <a:r>
                        <a:rPr lang="en-US" sz="1400" b="1">
                          <a:solidFill>
                            <a:schemeClr val="accent2">
                              <a:lumMod val="50000"/>
                            </a:schemeClr>
                          </a:solidFill>
                          <a:latin typeface="Times New Roman"/>
                          <a:ea typeface="Calibri"/>
                          <a:cs typeface="Times New Roman"/>
                        </a:rPr>
                        <a:t>Irrigation storage reservoir</a:t>
                      </a: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Times New Roman"/>
                          <a:cs typeface="Times New Roman"/>
                        </a:rPr>
                        <a:t>7</a:t>
                      </a:r>
                      <a:endParaRPr lang="en-US" sz="1400">
                        <a:solidFill>
                          <a:schemeClr val="accent2">
                            <a:lumMod val="50000"/>
                          </a:schemeClr>
                        </a:solidFill>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i="0" dirty="0">
                          <a:solidFill>
                            <a:schemeClr val="accent2">
                              <a:lumMod val="50000"/>
                            </a:schemeClr>
                          </a:solidFill>
                          <a:effectLst>
                            <a:outerShdw blurRad="38100" dist="38100" dir="2700000" algn="tl">
                              <a:srgbClr val="000000">
                                <a:alpha val="43137"/>
                              </a:srgbClr>
                            </a:outerShdw>
                          </a:effectLst>
                          <a:latin typeface="Times New Roman"/>
                          <a:ea typeface="Times New Roman"/>
                          <a:cs typeface="Times New Roman"/>
                        </a:rPr>
                        <a:t>80</a:t>
                      </a:r>
                      <a:endParaRPr lang="en-US" sz="1400" b="1" i="0" dirty="0">
                        <a:solidFill>
                          <a:schemeClr val="accent2">
                            <a:lumMod val="50000"/>
                          </a:schemeClr>
                        </a:solidFill>
                        <a:effectLst>
                          <a:outerShdw blurRad="38100" dist="38100" dir="2700000" algn="tl">
                            <a:srgbClr val="000000">
                              <a:alpha val="43137"/>
                            </a:srgbClr>
                          </a:outerShdw>
                        </a:effectLst>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accent2">
                              <a:lumMod val="50000"/>
                            </a:schemeClr>
                          </a:solidFill>
                          <a:latin typeface="Times New Roman"/>
                          <a:ea typeface="Calibri"/>
                          <a:cs typeface="Times New Roman"/>
                        </a:rPr>
                        <a:t>0</a:t>
                      </a: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Calibri"/>
                          <a:cs typeface="Times New Roman"/>
                        </a:rPr>
                        <a:t>0</a:t>
                      </a: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chemeClr val="accent2">
                              <a:lumMod val="50000"/>
                            </a:schemeClr>
                          </a:solidFill>
                          <a:effectLst>
                            <a:outerShdw blurRad="38100" dist="38100" dir="2700000" algn="tl">
                              <a:srgbClr val="000000">
                                <a:alpha val="43137"/>
                              </a:srgbClr>
                            </a:outerShdw>
                          </a:effectLst>
                          <a:latin typeface="Times New Roman"/>
                          <a:ea typeface="Times New Roman"/>
                          <a:cs typeface="Times New Roman"/>
                        </a:rPr>
                        <a:t>20</a:t>
                      </a: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accent2">
                              <a:lumMod val="50000"/>
                            </a:schemeClr>
                          </a:solidFill>
                          <a:latin typeface="Times New Roman"/>
                          <a:ea typeface="Calibri"/>
                          <a:cs typeface="Times New Roman"/>
                        </a:rPr>
                        <a:t>0</a:t>
                      </a: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2596">
                <a:tc>
                  <a:txBody>
                    <a:bodyPr/>
                    <a:lstStyle/>
                    <a:p>
                      <a:pPr marL="0" marR="0">
                        <a:lnSpc>
                          <a:spcPct val="100000"/>
                        </a:lnSpc>
                        <a:spcBef>
                          <a:spcPts val="0"/>
                        </a:spcBef>
                        <a:spcAft>
                          <a:spcPts val="0"/>
                        </a:spcAft>
                      </a:pPr>
                      <a:r>
                        <a:rPr lang="en-US" sz="1400" b="1">
                          <a:solidFill>
                            <a:schemeClr val="accent2">
                              <a:lumMod val="50000"/>
                            </a:schemeClr>
                          </a:solidFill>
                          <a:latin typeface="Times New Roman"/>
                          <a:ea typeface="Calibri"/>
                          <a:cs typeface="Times New Roman"/>
                        </a:rPr>
                        <a:t>Irrigation regulating reservoir</a:t>
                      </a: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Times New Roman"/>
                          <a:cs typeface="Times New Roman"/>
                        </a:rPr>
                        <a:t>11</a:t>
                      </a:r>
                      <a:endParaRPr lang="en-US" sz="1400">
                        <a:solidFill>
                          <a:schemeClr val="accent2">
                            <a:lumMod val="50000"/>
                          </a:schemeClr>
                        </a:solidFill>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i="0" dirty="0">
                          <a:solidFill>
                            <a:schemeClr val="accent2">
                              <a:lumMod val="50000"/>
                            </a:schemeClr>
                          </a:solidFill>
                          <a:effectLst>
                            <a:outerShdw blurRad="38100" dist="38100" dir="2700000" algn="tl">
                              <a:srgbClr val="000000">
                                <a:alpha val="43137"/>
                              </a:srgbClr>
                            </a:outerShdw>
                          </a:effectLst>
                          <a:latin typeface="Times New Roman"/>
                          <a:ea typeface="Times New Roman"/>
                          <a:cs typeface="Times New Roman"/>
                        </a:rPr>
                        <a:t>75</a:t>
                      </a:r>
                      <a:endParaRPr lang="en-US" sz="1400" b="1" i="0" dirty="0">
                        <a:solidFill>
                          <a:schemeClr val="accent2">
                            <a:lumMod val="50000"/>
                          </a:schemeClr>
                        </a:solidFill>
                        <a:effectLst>
                          <a:outerShdw blurRad="38100" dist="38100" dir="2700000" algn="tl">
                            <a:srgbClr val="000000">
                              <a:alpha val="43137"/>
                            </a:srgbClr>
                          </a:outerShdw>
                        </a:effectLst>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Times New Roman"/>
                          <a:cs typeface="Times New Roman"/>
                        </a:rPr>
                        <a:t>13</a:t>
                      </a:r>
                      <a:endParaRPr lang="en-US" sz="1400">
                        <a:solidFill>
                          <a:schemeClr val="accent2">
                            <a:lumMod val="50000"/>
                          </a:schemeClr>
                        </a:solidFill>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Calibri"/>
                          <a:cs typeface="Times New Roman"/>
                        </a:rPr>
                        <a:t>0</a:t>
                      </a: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chemeClr val="accent2">
                              <a:lumMod val="50000"/>
                            </a:schemeClr>
                          </a:solidFill>
                          <a:effectLst>
                            <a:outerShdw blurRad="38100" dist="38100" dir="2700000" algn="tl">
                              <a:srgbClr val="000000">
                                <a:alpha val="43137"/>
                              </a:srgbClr>
                            </a:outerShdw>
                          </a:effectLst>
                          <a:latin typeface="Times New Roman"/>
                          <a:ea typeface="Times New Roman"/>
                          <a:cs typeface="Times New Roman"/>
                        </a:rPr>
                        <a:t>13</a:t>
                      </a: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accent2">
                              <a:lumMod val="50000"/>
                            </a:schemeClr>
                          </a:solidFill>
                          <a:latin typeface="Times New Roman"/>
                          <a:ea typeface="Calibri"/>
                          <a:cs typeface="Times New Roman"/>
                        </a:rPr>
                        <a:t>0</a:t>
                      </a: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8896">
                <a:tc>
                  <a:txBody>
                    <a:bodyPr/>
                    <a:lstStyle/>
                    <a:p>
                      <a:pPr marL="0" marR="0">
                        <a:lnSpc>
                          <a:spcPct val="100000"/>
                        </a:lnSpc>
                        <a:spcBef>
                          <a:spcPts val="0"/>
                        </a:spcBef>
                        <a:spcAft>
                          <a:spcPts val="0"/>
                        </a:spcAft>
                        <a:tabLst>
                          <a:tab pos="1828800" algn="l"/>
                          <a:tab pos="2000250" algn="l"/>
                          <a:tab pos="2914650" algn="l"/>
                          <a:tab pos="3657600" algn="l"/>
                          <a:tab pos="4400550" algn="l"/>
                          <a:tab pos="5143500" algn="l"/>
                          <a:tab pos="5886450" algn="l"/>
                        </a:tabLst>
                      </a:pPr>
                      <a:r>
                        <a:rPr lang="en-US" sz="1400" b="1" dirty="0">
                          <a:solidFill>
                            <a:schemeClr val="accent2">
                              <a:lumMod val="50000"/>
                            </a:schemeClr>
                          </a:solidFill>
                          <a:latin typeface="Times New Roman"/>
                          <a:ea typeface="Calibri"/>
                          <a:cs typeface="Times New Roman"/>
                        </a:rPr>
                        <a:t>Irrigation system with </a:t>
                      </a:r>
                      <a:r>
                        <a:rPr lang="en-US" sz="1400" b="1" dirty="0" err="1">
                          <a:solidFill>
                            <a:schemeClr val="accent2">
                              <a:lumMod val="50000"/>
                            </a:schemeClr>
                          </a:solidFill>
                          <a:latin typeface="Times New Roman"/>
                          <a:ea typeface="Calibri"/>
                          <a:cs typeface="Times New Roman"/>
                        </a:rPr>
                        <a:t>tailwater</a:t>
                      </a:r>
                      <a:r>
                        <a:rPr lang="en-US" sz="1400" b="1" dirty="0">
                          <a:solidFill>
                            <a:schemeClr val="accent2">
                              <a:lumMod val="50000"/>
                            </a:schemeClr>
                          </a:solidFill>
                          <a:latin typeface="Times New Roman"/>
                          <a:ea typeface="Calibri"/>
                          <a:cs typeface="Times New Roman"/>
                        </a:rPr>
                        <a:t> recovery</a:t>
                      </a: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Times New Roman"/>
                          <a:cs typeface="Times New Roman"/>
                        </a:rPr>
                        <a:t>14</a:t>
                      </a:r>
                      <a:endParaRPr lang="en-US" sz="1400">
                        <a:solidFill>
                          <a:schemeClr val="accent2">
                            <a:lumMod val="50000"/>
                          </a:schemeClr>
                        </a:solidFill>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i="0" dirty="0">
                          <a:solidFill>
                            <a:schemeClr val="accent2">
                              <a:lumMod val="50000"/>
                            </a:schemeClr>
                          </a:solidFill>
                          <a:effectLst>
                            <a:outerShdw blurRad="38100" dist="38100" dir="2700000" algn="tl">
                              <a:srgbClr val="000000">
                                <a:alpha val="43137"/>
                              </a:srgbClr>
                            </a:outerShdw>
                          </a:effectLst>
                          <a:latin typeface="Times New Roman"/>
                          <a:ea typeface="Times New Roman"/>
                          <a:cs typeface="Times New Roman"/>
                        </a:rPr>
                        <a:t>60</a:t>
                      </a:r>
                      <a:endParaRPr lang="en-US" sz="1400" b="1" i="0" dirty="0">
                        <a:solidFill>
                          <a:schemeClr val="accent2">
                            <a:lumMod val="50000"/>
                          </a:schemeClr>
                        </a:solidFill>
                        <a:effectLst>
                          <a:outerShdw blurRad="38100" dist="38100" dir="2700000" algn="tl">
                            <a:srgbClr val="000000">
                              <a:alpha val="43137"/>
                            </a:srgbClr>
                          </a:outerShdw>
                        </a:effectLst>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Times New Roman"/>
                          <a:cs typeface="Times New Roman"/>
                        </a:rPr>
                        <a:t>20</a:t>
                      </a:r>
                      <a:endParaRPr lang="en-US" sz="1400">
                        <a:solidFill>
                          <a:schemeClr val="accent2">
                            <a:lumMod val="50000"/>
                          </a:schemeClr>
                        </a:solidFill>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Calibri"/>
                          <a:cs typeface="Times New Roman"/>
                        </a:rPr>
                        <a:t>0</a:t>
                      </a: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chemeClr val="accent2">
                              <a:lumMod val="50000"/>
                            </a:schemeClr>
                          </a:solidFill>
                          <a:effectLst>
                            <a:outerShdw blurRad="38100" dist="38100" dir="2700000" algn="tl">
                              <a:srgbClr val="000000">
                                <a:alpha val="43137"/>
                              </a:srgbClr>
                            </a:outerShdw>
                          </a:effectLst>
                          <a:latin typeface="Times New Roman"/>
                          <a:ea typeface="Times New Roman"/>
                          <a:cs typeface="Times New Roman"/>
                        </a:rPr>
                        <a:t>20</a:t>
                      </a: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Calibri"/>
                        <a:cs typeface="Times New Roman"/>
                      </a:endParaRP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accent2">
                              <a:lumMod val="50000"/>
                            </a:schemeClr>
                          </a:solidFill>
                          <a:latin typeface="Times New Roman"/>
                          <a:ea typeface="Calibri"/>
                          <a:cs typeface="Times New Roman"/>
                        </a:rPr>
                        <a:t>0</a:t>
                      </a:r>
                    </a:p>
                  </a:txBody>
                  <a:tcPr marL="53405" marR="53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 name="Title 1"/>
          <p:cNvSpPr>
            <a:spLocks noGrp="1"/>
          </p:cNvSpPr>
          <p:nvPr>
            <p:ph type="title"/>
          </p:nvPr>
        </p:nvSpPr>
        <p:spPr>
          <a:xfrm>
            <a:off x="457200" y="0"/>
            <a:ext cx="8229600" cy="533400"/>
          </a:xfrm>
        </p:spPr>
        <p:txBody>
          <a:bodyPr>
            <a:normAutofit fontScale="90000"/>
          </a:bodyPr>
          <a:lstStyle/>
          <a:p>
            <a:pPr eaLnBrk="1" fontAlgn="auto" hangingPunct="1">
              <a:lnSpc>
                <a:spcPct val="115000"/>
              </a:lnSpc>
              <a:spcBef>
                <a:spcPts val="0"/>
              </a:spcBef>
              <a:spcAft>
                <a:spcPts val="0"/>
              </a:spcAft>
              <a:defRPr/>
            </a:pPr>
            <a:r>
              <a:rPr lang="en-US" sz="2400" b="1" dirty="0" smtClean="0">
                <a:solidFill>
                  <a:prstClr val="black"/>
                </a:solidFill>
                <a:latin typeface="Times New Roman"/>
                <a:ea typeface="Calibri"/>
                <a:cs typeface="Times New Roman"/>
              </a:rPr>
              <a:t/>
            </a:r>
            <a:br>
              <a:rPr lang="en-US" sz="2400" b="1" dirty="0" smtClean="0">
                <a:solidFill>
                  <a:prstClr val="black"/>
                </a:solidFill>
                <a:latin typeface="Times New Roman"/>
                <a:ea typeface="Calibri"/>
                <a:cs typeface="Times New Roman"/>
              </a:rPr>
            </a:br>
            <a:r>
              <a:rPr lang="en-US" sz="2400" b="1" dirty="0" smtClean="0">
                <a:solidFill>
                  <a:prstClr val="black"/>
                </a:solidFill>
                <a:latin typeface="Times New Roman"/>
                <a:ea typeface="Calibri"/>
                <a:cs typeface="Times New Roman"/>
              </a:rPr>
              <a:t/>
            </a:r>
            <a:br>
              <a:rPr lang="en-US" sz="2400" b="1" dirty="0" smtClean="0">
                <a:solidFill>
                  <a:prstClr val="black"/>
                </a:solidFill>
                <a:latin typeface="Times New Roman"/>
                <a:ea typeface="Calibri"/>
                <a:cs typeface="Times New Roman"/>
              </a:rPr>
            </a:br>
            <a:r>
              <a:rPr lang="en-US" sz="2400" b="1" dirty="0" smtClean="0">
                <a:solidFill>
                  <a:prstClr val="black"/>
                </a:solidFill>
                <a:latin typeface="Times New Roman"/>
                <a:ea typeface="Calibri"/>
                <a:cs typeface="Times New Roman"/>
              </a:rPr>
              <a:t>Reasons </a:t>
            </a:r>
            <a:r>
              <a:rPr lang="en-US" sz="2400" b="1" dirty="0">
                <a:solidFill>
                  <a:prstClr val="black"/>
                </a:solidFill>
                <a:latin typeface="Times New Roman"/>
                <a:ea typeface="Calibri"/>
                <a:cs typeface="Times New Roman"/>
              </a:rPr>
              <a:t>for adopting </a:t>
            </a:r>
            <a:r>
              <a:rPr lang="en-US" sz="2400" b="1" dirty="0" smtClean="0">
                <a:solidFill>
                  <a:prstClr val="black"/>
                </a:solidFill>
                <a:latin typeface="Times New Roman"/>
                <a:ea typeface="Calibri"/>
                <a:cs typeface="Times New Roman"/>
              </a:rPr>
              <a:t>BMP(% </a:t>
            </a:r>
            <a:r>
              <a:rPr lang="en-US" sz="2400" b="1" dirty="0">
                <a:solidFill>
                  <a:prstClr val="black"/>
                </a:solidFill>
                <a:latin typeface="Times New Roman"/>
                <a:ea typeface="Calibri"/>
                <a:cs typeface="Times New Roman"/>
              </a:rPr>
              <a:t>of adopters) </a:t>
            </a:r>
            <a:r>
              <a:rPr lang="en-US" sz="2400" b="1" dirty="0" smtClean="0">
                <a:solidFill>
                  <a:prstClr val="black"/>
                </a:solidFill>
                <a:latin typeface="Times New Roman"/>
                <a:ea typeface="Calibri"/>
                <a:cs typeface="Times New Roman"/>
              </a:rPr>
              <a:t/>
            </a:r>
            <a:br>
              <a:rPr lang="en-US" sz="2400" b="1" dirty="0" smtClean="0">
                <a:solidFill>
                  <a:prstClr val="black"/>
                </a:solidFill>
                <a:latin typeface="Times New Roman"/>
                <a:ea typeface="Calibri"/>
                <a:cs typeface="Times New Roman"/>
              </a:rPr>
            </a:b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600" y="685800"/>
          <a:ext cx="8686801" cy="6172199"/>
        </p:xfrm>
        <a:graphic>
          <a:graphicData uri="http://schemas.openxmlformats.org/drawingml/2006/table">
            <a:tbl>
              <a:tblPr/>
              <a:tblGrid>
                <a:gridCol w="1895048"/>
                <a:gridCol w="973832"/>
                <a:gridCol w="878368"/>
                <a:gridCol w="936812"/>
                <a:gridCol w="1192306"/>
                <a:gridCol w="1192306"/>
                <a:gridCol w="1618129"/>
              </a:tblGrid>
              <a:tr h="11864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smtClean="0">
                        <a:ln>
                          <a:noFill/>
                        </a:ln>
                        <a:solidFill>
                          <a:schemeClr val="accent2">
                            <a:lumMod val="50000"/>
                          </a:schemeClr>
                        </a:solidFill>
                        <a:effectLst/>
                        <a:uLnTx/>
                        <a:uFillTx/>
                        <a:latin typeface="Times New Roman"/>
                        <a:ea typeface="+mn-ea"/>
                        <a:cs typeface="Times New Roman"/>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chemeClr val="accent2">
                              <a:lumMod val="50000"/>
                            </a:schemeClr>
                          </a:solidFill>
                          <a:effectLst/>
                          <a:uLnTx/>
                          <a:uFillTx/>
                          <a:latin typeface="Times New Roman"/>
                          <a:ea typeface="+mn-ea"/>
                          <a:cs typeface="Times New Roman"/>
                        </a:rPr>
                        <a:t>BMPs</a:t>
                      </a:r>
                    </a:p>
                    <a:p>
                      <a:pPr marL="0" marR="0" algn="just">
                        <a:lnSpc>
                          <a:spcPct val="115000"/>
                        </a:lnSpc>
                        <a:spcBef>
                          <a:spcPts val="0"/>
                        </a:spcBef>
                        <a:spcAft>
                          <a:spcPts val="0"/>
                        </a:spcAft>
                      </a:pPr>
                      <a:endParaRPr lang="en-US" sz="1400" b="1" dirty="0">
                        <a:solidFill>
                          <a:schemeClr val="accent2">
                            <a:lumMod val="50000"/>
                          </a:schemeClr>
                        </a:solidFill>
                        <a:latin typeface="Times New Roman"/>
                        <a:ea typeface="Calibri"/>
                        <a:cs typeface="Times New Roman"/>
                      </a:endParaRPr>
                    </a:p>
                  </a:txBody>
                  <a:tcPr marL="62612" marR="626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US" sz="1400" b="1" dirty="0" smtClean="0">
                          <a:solidFill>
                            <a:schemeClr val="accent2">
                              <a:lumMod val="50000"/>
                            </a:schemeClr>
                          </a:solidFill>
                          <a:latin typeface="Times New Roman"/>
                          <a:ea typeface="Calibri"/>
                          <a:cs typeface="Times New Roman"/>
                        </a:rPr>
                        <a:t>Percent adopting</a:t>
                      </a:r>
                    </a:p>
                    <a:p>
                      <a:pPr marL="0" marR="0" algn="just">
                        <a:lnSpc>
                          <a:spcPct val="115000"/>
                        </a:lnSpc>
                        <a:spcBef>
                          <a:spcPts val="0"/>
                        </a:spcBef>
                        <a:spcAft>
                          <a:spcPts val="0"/>
                        </a:spcAft>
                      </a:pPr>
                      <a:endParaRPr lang="en-US" sz="1400" b="1" dirty="0">
                        <a:solidFill>
                          <a:schemeClr val="accent2">
                            <a:lumMod val="50000"/>
                          </a:schemeClr>
                        </a:solidFill>
                        <a:latin typeface="Times New Roman"/>
                        <a:ea typeface="Calibri"/>
                        <a:cs typeface="Times New Roman"/>
                      </a:endParaRPr>
                    </a:p>
                  </a:txBody>
                  <a:tcPr marL="62612" marR="626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dirty="0">
                          <a:solidFill>
                            <a:schemeClr val="accent2">
                              <a:lumMod val="50000"/>
                            </a:schemeClr>
                          </a:solidFill>
                          <a:effectLst>
                            <a:outerShdw blurRad="38100" dist="38100" dir="2700000" algn="tl">
                              <a:srgbClr val="000000">
                                <a:alpha val="43137"/>
                              </a:srgbClr>
                            </a:outerShdw>
                          </a:effectLst>
                          <a:latin typeface="Times New Roman"/>
                          <a:ea typeface="Calibri"/>
                          <a:cs typeface="Times New Roman"/>
                        </a:rPr>
                        <a:t>It leads to increased profit</a:t>
                      </a:r>
                    </a:p>
                  </a:txBody>
                  <a:tcPr marL="62612" marR="626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dirty="0">
                          <a:solidFill>
                            <a:schemeClr val="accent2">
                              <a:lumMod val="50000"/>
                            </a:schemeClr>
                          </a:solidFill>
                          <a:latin typeface="Times New Roman"/>
                          <a:ea typeface="Calibri"/>
                          <a:cs typeface="Times New Roman"/>
                        </a:rPr>
                        <a:t>It’s good for the environment</a:t>
                      </a:r>
                    </a:p>
                  </a:txBody>
                  <a:tcPr marL="62612" marR="626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dirty="0">
                          <a:solidFill>
                            <a:schemeClr val="accent2">
                              <a:lumMod val="50000"/>
                            </a:schemeClr>
                          </a:solidFill>
                          <a:latin typeface="Times New Roman"/>
                          <a:ea typeface="Calibri"/>
                          <a:cs typeface="Times New Roman"/>
                        </a:rPr>
                        <a:t>I have been encouraged/required to do so</a:t>
                      </a:r>
                    </a:p>
                  </a:txBody>
                  <a:tcPr marL="62612" marR="626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dirty="0">
                          <a:solidFill>
                            <a:schemeClr val="accent2">
                              <a:lumMod val="50000"/>
                            </a:schemeClr>
                          </a:solidFill>
                          <a:effectLst>
                            <a:outerShdw blurRad="38100" dist="38100" dir="2700000" algn="tl">
                              <a:srgbClr val="000000">
                                <a:alpha val="43137"/>
                              </a:srgbClr>
                            </a:outerShdw>
                          </a:effectLst>
                          <a:latin typeface="Times New Roman"/>
                          <a:ea typeface="Calibri"/>
                          <a:cs typeface="Times New Roman"/>
                        </a:rPr>
                        <a:t>It’s good for long-run land productivity</a:t>
                      </a:r>
                    </a:p>
                  </a:txBody>
                  <a:tcPr marL="62612" marR="626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a:solidFill>
                            <a:schemeClr val="accent2">
                              <a:lumMod val="50000"/>
                            </a:schemeClr>
                          </a:solidFill>
                          <a:latin typeface="Times New Roman"/>
                          <a:ea typeface="Calibri"/>
                          <a:cs typeface="Times New Roman"/>
                        </a:rPr>
                        <a:t>It was established by the landowner or another tenant</a:t>
                      </a:r>
                    </a:p>
                  </a:txBody>
                  <a:tcPr marL="62612" marR="626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0354">
                <a:tc>
                  <a:txBody>
                    <a:bodyPr/>
                    <a:lstStyle/>
                    <a:p>
                      <a:pPr marL="0" marR="0">
                        <a:lnSpc>
                          <a:spcPct val="115000"/>
                        </a:lnSpc>
                        <a:spcBef>
                          <a:spcPts val="0"/>
                        </a:spcBef>
                        <a:spcAft>
                          <a:spcPts val="0"/>
                        </a:spcAft>
                        <a:tabLst>
                          <a:tab pos="1828800" algn="l"/>
                          <a:tab pos="2000250" algn="l"/>
                          <a:tab pos="2914650" algn="l"/>
                          <a:tab pos="3657600" algn="l"/>
                          <a:tab pos="4400550" algn="l"/>
                          <a:tab pos="5143500" algn="l"/>
                          <a:tab pos="5886450" algn="l"/>
                        </a:tabLst>
                      </a:pPr>
                      <a:r>
                        <a:rPr lang="en-US" sz="1400" b="1" dirty="0">
                          <a:solidFill>
                            <a:schemeClr val="accent2">
                              <a:lumMod val="50000"/>
                            </a:schemeClr>
                          </a:solidFill>
                          <a:latin typeface="Times New Roman"/>
                          <a:ea typeface="Calibri"/>
                          <a:cs typeface="Times New Roman"/>
                        </a:rPr>
                        <a:t>Irrigation water conveyance via pipeline</a:t>
                      </a: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Times New Roman"/>
                          <a:cs typeface="Times New Roman"/>
                        </a:rPr>
                        <a:t>61</a:t>
                      </a:r>
                      <a:endParaRPr lang="en-US" sz="1400">
                        <a:solidFill>
                          <a:schemeClr val="accent2">
                            <a:lumMod val="50000"/>
                          </a:schemeClr>
                        </a:solidFill>
                        <a:latin typeface="Times New Roman"/>
                        <a:ea typeface="Calibri"/>
                        <a:cs typeface="Times New Roman"/>
                      </a:endParaRP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chemeClr val="accent2">
                              <a:lumMod val="50000"/>
                            </a:schemeClr>
                          </a:solidFill>
                          <a:effectLst>
                            <a:outerShdw blurRad="38100" dist="38100" dir="2700000" algn="tl">
                              <a:srgbClr val="000000">
                                <a:alpha val="43137"/>
                              </a:srgbClr>
                            </a:outerShdw>
                          </a:effectLst>
                          <a:latin typeface="Times New Roman"/>
                          <a:ea typeface="Times New Roman"/>
                          <a:cs typeface="Times New Roman"/>
                        </a:rPr>
                        <a:t>50</a:t>
                      </a: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Calibri"/>
                        <a:cs typeface="Times New Roman"/>
                      </a:endParaRP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Times New Roman"/>
                          <a:cs typeface="Times New Roman"/>
                        </a:rPr>
                        <a:t>2</a:t>
                      </a:r>
                      <a:endParaRPr lang="en-US" sz="1400">
                        <a:solidFill>
                          <a:schemeClr val="accent2">
                            <a:lumMod val="50000"/>
                          </a:schemeClr>
                        </a:solidFill>
                        <a:latin typeface="Times New Roman"/>
                        <a:ea typeface="Calibri"/>
                        <a:cs typeface="Times New Roman"/>
                      </a:endParaRP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accent2">
                              <a:lumMod val="50000"/>
                            </a:schemeClr>
                          </a:solidFill>
                          <a:latin typeface="Times New Roman"/>
                          <a:ea typeface="Times New Roman"/>
                          <a:cs typeface="Times New Roman"/>
                        </a:rPr>
                        <a:t>2</a:t>
                      </a:r>
                      <a:endParaRPr lang="en-US" sz="1400" dirty="0">
                        <a:solidFill>
                          <a:schemeClr val="accent2">
                            <a:lumMod val="50000"/>
                          </a:schemeClr>
                        </a:solidFill>
                        <a:latin typeface="Times New Roman"/>
                        <a:ea typeface="Calibri"/>
                        <a:cs typeface="Times New Roman"/>
                      </a:endParaRP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chemeClr val="accent2">
                              <a:lumMod val="50000"/>
                            </a:schemeClr>
                          </a:solidFill>
                          <a:effectLst>
                            <a:outerShdw blurRad="38100" dist="38100" dir="2700000" algn="tl">
                              <a:srgbClr val="000000">
                                <a:alpha val="43137"/>
                              </a:srgbClr>
                            </a:outerShdw>
                          </a:effectLst>
                          <a:latin typeface="Times New Roman"/>
                          <a:ea typeface="Times New Roman"/>
                          <a:cs typeface="Times New Roman"/>
                        </a:rPr>
                        <a:t>25</a:t>
                      </a: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Calibri"/>
                        <a:cs typeface="Times New Roman"/>
                      </a:endParaRP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accent2">
                              <a:lumMod val="50000"/>
                            </a:schemeClr>
                          </a:solidFill>
                          <a:latin typeface="Times New Roman"/>
                          <a:ea typeface="Times New Roman"/>
                          <a:cs typeface="Times New Roman"/>
                        </a:rPr>
                        <a:t>2</a:t>
                      </a:r>
                      <a:endParaRPr lang="en-US" sz="1400" dirty="0">
                        <a:solidFill>
                          <a:schemeClr val="accent2">
                            <a:lumMod val="50000"/>
                          </a:schemeClr>
                        </a:solidFill>
                        <a:latin typeface="Times New Roman"/>
                        <a:ea typeface="Calibri"/>
                        <a:cs typeface="Times New Roman"/>
                      </a:endParaRP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9175">
                <a:tc>
                  <a:txBody>
                    <a:bodyPr/>
                    <a:lstStyle/>
                    <a:p>
                      <a:pPr marL="0" marR="0">
                        <a:lnSpc>
                          <a:spcPct val="115000"/>
                        </a:lnSpc>
                        <a:spcBef>
                          <a:spcPts val="0"/>
                        </a:spcBef>
                        <a:spcAft>
                          <a:spcPts val="0"/>
                        </a:spcAft>
                      </a:pPr>
                      <a:r>
                        <a:rPr lang="en-US" sz="1400" b="1" dirty="0">
                          <a:solidFill>
                            <a:schemeClr val="accent2">
                              <a:lumMod val="50000"/>
                            </a:schemeClr>
                          </a:solidFill>
                          <a:latin typeface="Times New Roman"/>
                          <a:ea typeface="Calibri"/>
                          <a:cs typeface="Times New Roman"/>
                        </a:rPr>
                        <a:t>Nutrient management</a:t>
                      </a: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Calibri"/>
                          <a:cs typeface="Times New Roman"/>
                        </a:rPr>
                        <a:t>57</a:t>
                      </a: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chemeClr val="accent2">
                              <a:lumMod val="50000"/>
                            </a:schemeClr>
                          </a:solidFill>
                          <a:effectLst>
                            <a:outerShdw blurRad="38100" dist="38100" dir="2700000" algn="tl">
                              <a:srgbClr val="000000">
                                <a:alpha val="43137"/>
                              </a:srgbClr>
                            </a:outerShdw>
                          </a:effectLst>
                          <a:latin typeface="Times New Roman"/>
                          <a:ea typeface="Times New Roman"/>
                          <a:cs typeface="Times New Roman"/>
                        </a:rPr>
                        <a:t>53</a:t>
                      </a: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Calibri"/>
                        <a:cs typeface="Times New Roman"/>
                      </a:endParaRP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Times New Roman"/>
                          <a:cs typeface="Times New Roman"/>
                        </a:rPr>
                        <a:t>10</a:t>
                      </a:r>
                      <a:endParaRPr lang="en-US" sz="1400">
                        <a:solidFill>
                          <a:schemeClr val="accent2">
                            <a:lumMod val="50000"/>
                          </a:schemeClr>
                        </a:solidFill>
                        <a:latin typeface="Times New Roman"/>
                        <a:ea typeface="Calibri"/>
                        <a:cs typeface="Times New Roman"/>
                      </a:endParaRP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Calibri"/>
                          <a:cs typeface="Times New Roman"/>
                        </a:rPr>
                        <a:t>5</a:t>
                      </a: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chemeClr val="accent2">
                              <a:lumMod val="50000"/>
                            </a:schemeClr>
                          </a:solidFill>
                          <a:effectLst>
                            <a:outerShdw blurRad="38100" dist="38100" dir="2700000" algn="tl">
                              <a:srgbClr val="000000">
                                <a:alpha val="43137"/>
                              </a:srgbClr>
                            </a:outerShdw>
                          </a:effectLst>
                          <a:latin typeface="Times New Roman"/>
                          <a:ea typeface="Calibri"/>
                          <a:cs typeface="Times New Roman"/>
                        </a:rPr>
                        <a:t>20</a:t>
                      </a: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Times New Roman"/>
                          <a:cs typeface="Times New Roman"/>
                        </a:rPr>
                        <a:t>3</a:t>
                      </a:r>
                      <a:endParaRPr lang="en-US" sz="1400">
                        <a:solidFill>
                          <a:schemeClr val="accent2">
                            <a:lumMod val="50000"/>
                          </a:schemeClr>
                        </a:solidFill>
                        <a:latin typeface="Times New Roman"/>
                        <a:ea typeface="Calibri"/>
                        <a:cs typeface="Times New Roman"/>
                      </a:endParaRP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2267">
                <a:tc>
                  <a:txBody>
                    <a:bodyPr/>
                    <a:lstStyle/>
                    <a:p>
                      <a:pPr marL="0" marR="0">
                        <a:lnSpc>
                          <a:spcPct val="115000"/>
                        </a:lnSpc>
                        <a:spcBef>
                          <a:spcPts val="0"/>
                        </a:spcBef>
                        <a:spcAft>
                          <a:spcPts val="0"/>
                        </a:spcAft>
                      </a:pPr>
                      <a:r>
                        <a:rPr lang="en-US" sz="1400" b="1">
                          <a:solidFill>
                            <a:schemeClr val="accent2">
                              <a:lumMod val="50000"/>
                            </a:schemeClr>
                          </a:solidFill>
                          <a:latin typeface="Times New Roman"/>
                          <a:ea typeface="Calibri"/>
                          <a:cs typeface="Times New Roman"/>
                        </a:rPr>
                        <a:t>Pumping plant</a:t>
                      </a: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Calibri"/>
                          <a:cs typeface="Times New Roman"/>
                        </a:rPr>
                        <a:t>24</a:t>
                      </a: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chemeClr val="accent2">
                              <a:lumMod val="50000"/>
                            </a:schemeClr>
                          </a:solidFill>
                          <a:effectLst>
                            <a:outerShdw blurRad="38100" dist="38100" dir="2700000" algn="tl">
                              <a:srgbClr val="000000">
                                <a:alpha val="43137"/>
                              </a:srgbClr>
                            </a:outerShdw>
                          </a:effectLst>
                          <a:latin typeface="Times New Roman"/>
                          <a:ea typeface="Calibri"/>
                          <a:cs typeface="Times New Roman"/>
                        </a:rPr>
                        <a:t>75</a:t>
                      </a: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Calibri"/>
                          <a:cs typeface="Times New Roman"/>
                        </a:rPr>
                        <a:t>0</a:t>
                      </a: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Times New Roman"/>
                          <a:cs typeface="Times New Roman"/>
                        </a:rPr>
                        <a:t>13</a:t>
                      </a:r>
                      <a:endParaRPr lang="en-US" sz="1400">
                        <a:solidFill>
                          <a:schemeClr val="accent2">
                            <a:lumMod val="50000"/>
                          </a:schemeClr>
                        </a:solidFill>
                        <a:latin typeface="Times New Roman"/>
                        <a:ea typeface="Calibri"/>
                        <a:cs typeface="Times New Roman"/>
                      </a:endParaRP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chemeClr val="accent2">
                              <a:lumMod val="50000"/>
                            </a:schemeClr>
                          </a:solidFill>
                          <a:effectLst>
                            <a:outerShdw blurRad="38100" dist="38100" dir="2700000" algn="tl">
                              <a:srgbClr val="000000">
                                <a:alpha val="43137"/>
                              </a:srgbClr>
                            </a:outerShdw>
                          </a:effectLst>
                          <a:latin typeface="Times New Roman"/>
                          <a:ea typeface="Calibri"/>
                          <a:cs typeface="Times New Roman"/>
                        </a:rPr>
                        <a:t>13</a:t>
                      </a: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Calibri"/>
                          <a:cs typeface="Times New Roman"/>
                        </a:rPr>
                        <a:t>0</a:t>
                      </a: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2267">
                <a:tc>
                  <a:txBody>
                    <a:bodyPr/>
                    <a:lstStyle/>
                    <a:p>
                      <a:pPr marL="0" marR="0">
                        <a:lnSpc>
                          <a:spcPct val="115000"/>
                        </a:lnSpc>
                        <a:spcBef>
                          <a:spcPts val="0"/>
                        </a:spcBef>
                        <a:spcAft>
                          <a:spcPts val="0"/>
                        </a:spcAft>
                      </a:pPr>
                      <a:r>
                        <a:rPr lang="en-US" sz="1400" b="1">
                          <a:solidFill>
                            <a:schemeClr val="accent2">
                              <a:lumMod val="50000"/>
                            </a:schemeClr>
                          </a:solidFill>
                          <a:latin typeface="Times New Roman"/>
                          <a:ea typeface="Calibri"/>
                          <a:cs typeface="Times New Roman"/>
                        </a:rPr>
                        <a:t>Range planting</a:t>
                      </a: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Calibri"/>
                          <a:cs typeface="Times New Roman"/>
                        </a:rPr>
                        <a:t>10</a:t>
                      </a: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chemeClr val="accent2">
                              <a:lumMod val="50000"/>
                            </a:schemeClr>
                          </a:solidFill>
                          <a:effectLst>
                            <a:outerShdw blurRad="38100" dist="38100" dir="2700000" algn="tl">
                              <a:srgbClr val="000000">
                                <a:alpha val="43137"/>
                              </a:srgbClr>
                            </a:outerShdw>
                          </a:effectLst>
                          <a:latin typeface="Times New Roman"/>
                          <a:ea typeface="Times New Roman"/>
                          <a:cs typeface="Times New Roman"/>
                        </a:rPr>
                        <a:t>29</a:t>
                      </a: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Calibri"/>
                        <a:cs typeface="Times New Roman"/>
                      </a:endParaRP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Times New Roman"/>
                          <a:cs typeface="Times New Roman"/>
                        </a:rPr>
                        <a:t>14</a:t>
                      </a:r>
                      <a:endParaRPr lang="en-US" sz="1400">
                        <a:solidFill>
                          <a:schemeClr val="accent2">
                            <a:lumMod val="50000"/>
                          </a:schemeClr>
                        </a:solidFill>
                        <a:latin typeface="Times New Roman"/>
                        <a:ea typeface="Calibri"/>
                        <a:cs typeface="Times New Roman"/>
                      </a:endParaRP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Times New Roman"/>
                          <a:cs typeface="Times New Roman"/>
                        </a:rPr>
                        <a:t>14</a:t>
                      </a:r>
                      <a:endParaRPr lang="en-US" sz="1400">
                        <a:solidFill>
                          <a:schemeClr val="accent2">
                            <a:lumMod val="50000"/>
                          </a:schemeClr>
                        </a:solidFill>
                        <a:latin typeface="Times New Roman"/>
                        <a:ea typeface="Calibri"/>
                        <a:cs typeface="Times New Roman"/>
                      </a:endParaRP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chemeClr val="accent2">
                              <a:lumMod val="50000"/>
                            </a:schemeClr>
                          </a:solidFill>
                          <a:effectLst>
                            <a:outerShdw blurRad="38100" dist="38100" dir="2700000" algn="tl">
                              <a:srgbClr val="000000">
                                <a:alpha val="43137"/>
                              </a:srgbClr>
                            </a:outerShdw>
                          </a:effectLst>
                          <a:latin typeface="Times New Roman"/>
                          <a:ea typeface="Times New Roman"/>
                          <a:cs typeface="Times New Roman"/>
                        </a:rPr>
                        <a:t>43</a:t>
                      </a:r>
                      <a:endParaRPr lang="en-US" sz="1400" b="1" dirty="0">
                        <a:solidFill>
                          <a:schemeClr val="accent2">
                            <a:lumMod val="50000"/>
                          </a:schemeClr>
                        </a:solidFill>
                        <a:effectLst>
                          <a:outerShdw blurRad="38100" dist="38100" dir="2700000" algn="tl">
                            <a:srgbClr val="000000">
                              <a:alpha val="43137"/>
                            </a:srgbClr>
                          </a:outerShdw>
                        </a:effectLst>
                        <a:latin typeface="Times New Roman"/>
                        <a:ea typeface="Calibri"/>
                        <a:cs typeface="Times New Roman"/>
                      </a:endParaRP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Calibri"/>
                          <a:cs typeface="Times New Roman"/>
                        </a:rPr>
                        <a:t>0</a:t>
                      </a: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9640">
                <a:tc>
                  <a:txBody>
                    <a:bodyPr/>
                    <a:lstStyle/>
                    <a:p>
                      <a:pPr marL="0" marR="0">
                        <a:lnSpc>
                          <a:spcPct val="115000"/>
                        </a:lnSpc>
                        <a:spcBef>
                          <a:spcPts val="0"/>
                        </a:spcBef>
                        <a:spcAft>
                          <a:spcPts val="0"/>
                        </a:spcAft>
                      </a:pPr>
                      <a:r>
                        <a:rPr lang="en-US" sz="1400" b="1">
                          <a:solidFill>
                            <a:schemeClr val="accent2">
                              <a:lumMod val="50000"/>
                            </a:schemeClr>
                          </a:solidFill>
                          <a:latin typeface="Times New Roman"/>
                          <a:ea typeface="Calibri"/>
                          <a:cs typeface="Times New Roman"/>
                        </a:rPr>
                        <a:t>Riparian forest buffer</a:t>
                      </a: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Calibri"/>
                          <a:cs typeface="Times New Roman"/>
                        </a:rPr>
                        <a:t>4</a:t>
                      </a: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chemeClr val="accent2">
                              <a:lumMod val="50000"/>
                            </a:schemeClr>
                          </a:solidFill>
                          <a:effectLst>
                            <a:outerShdw blurRad="38100" dist="38100" dir="2700000" algn="tl">
                              <a:srgbClr val="000000">
                                <a:alpha val="43137"/>
                              </a:srgbClr>
                            </a:outerShdw>
                          </a:effectLst>
                          <a:latin typeface="Times New Roman"/>
                          <a:ea typeface="Calibri"/>
                          <a:cs typeface="Times New Roman"/>
                        </a:rPr>
                        <a:t>0</a:t>
                      </a: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Times New Roman"/>
                          <a:cs typeface="Times New Roman"/>
                        </a:rPr>
                        <a:t>100</a:t>
                      </a:r>
                      <a:endParaRPr lang="en-US" sz="1400">
                        <a:solidFill>
                          <a:schemeClr val="accent2">
                            <a:lumMod val="50000"/>
                          </a:schemeClr>
                        </a:solidFill>
                        <a:latin typeface="Times New Roman"/>
                        <a:ea typeface="Calibri"/>
                        <a:cs typeface="Times New Roman"/>
                      </a:endParaRP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Calibri"/>
                          <a:cs typeface="Times New Roman"/>
                        </a:rPr>
                        <a:t>0</a:t>
                      </a: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chemeClr val="accent2">
                              <a:lumMod val="50000"/>
                            </a:schemeClr>
                          </a:solidFill>
                          <a:effectLst>
                            <a:outerShdw blurRad="38100" dist="38100" dir="2700000" algn="tl">
                              <a:srgbClr val="000000">
                                <a:alpha val="43137"/>
                              </a:srgbClr>
                            </a:outerShdw>
                          </a:effectLst>
                          <a:latin typeface="Times New Roman"/>
                          <a:ea typeface="Calibri"/>
                          <a:cs typeface="Times New Roman"/>
                        </a:rPr>
                        <a:t>0</a:t>
                      </a: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accent2">
                              <a:lumMod val="50000"/>
                            </a:schemeClr>
                          </a:solidFill>
                          <a:latin typeface="Times New Roman"/>
                          <a:ea typeface="Calibri"/>
                          <a:cs typeface="Times New Roman"/>
                        </a:rPr>
                        <a:t>0</a:t>
                      </a: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6276">
                <a:tc>
                  <a:txBody>
                    <a:bodyPr/>
                    <a:lstStyle/>
                    <a:p>
                      <a:pPr marL="0" marR="0">
                        <a:lnSpc>
                          <a:spcPct val="115000"/>
                        </a:lnSpc>
                        <a:spcBef>
                          <a:spcPts val="0"/>
                        </a:spcBef>
                        <a:spcAft>
                          <a:spcPts val="0"/>
                        </a:spcAft>
                        <a:tabLst>
                          <a:tab pos="1828800" algn="l"/>
                          <a:tab pos="2000250" algn="l"/>
                          <a:tab pos="2914650" algn="l"/>
                          <a:tab pos="3657600" algn="l"/>
                          <a:tab pos="4400550" algn="l"/>
                          <a:tab pos="5143500" algn="l"/>
                          <a:tab pos="5886450" algn="l"/>
                        </a:tabLst>
                      </a:pPr>
                      <a:r>
                        <a:rPr lang="en-US" sz="1400" b="1">
                          <a:solidFill>
                            <a:schemeClr val="accent2">
                              <a:lumMod val="50000"/>
                            </a:schemeClr>
                          </a:solidFill>
                          <a:latin typeface="Times New Roman"/>
                          <a:ea typeface="Calibri"/>
                          <a:cs typeface="Times New Roman"/>
                        </a:rPr>
                        <a:t>Streambank and shoreline protection</a:t>
                      </a: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Calibri"/>
                          <a:cs typeface="Times New Roman"/>
                        </a:rPr>
                        <a:t>3</a:t>
                      </a: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chemeClr val="accent2">
                              <a:lumMod val="50000"/>
                            </a:schemeClr>
                          </a:solidFill>
                          <a:effectLst>
                            <a:outerShdw blurRad="38100" dist="38100" dir="2700000" algn="tl">
                              <a:srgbClr val="000000">
                                <a:alpha val="43137"/>
                              </a:srgbClr>
                            </a:outerShdw>
                          </a:effectLst>
                          <a:latin typeface="Times New Roman"/>
                          <a:ea typeface="Calibri"/>
                          <a:cs typeface="Times New Roman"/>
                        </a:rPr>
                        <a:t>0</a:t>
                      </a: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Times New Roman"/>
                          <a:cs typeface="Times New Roman"/>
                        </a:rPr>
                        <a:t>50</a:t>
                      </a:r>
                      <a:endParaRPr lang="en-US" sz="1400">
                        <a:solidFill>
                          <a:schemeClr val="accent2">
                            <a:lumMod val="50000"/>
                          </a:schemeClr>
                        </a:solidFill>
                        <a:latin typeface="Times New Roman"/>
                        <a:ea typeface="Calibri"/>
                        <a:cs typeface="Times New Roman"/>
                      </a:endParaRP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Calibri"/>
                          <a:cs typeface="Times New Roman"/>
                        </a:rPr>
                        <a:t>0</a:t>
                      </a: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chemeClr val="accent2">
                              <a:lumMod val="50000"/>
                            </a:schemeClr>
                          </a:solidFill>
                          <a:effectLst>
                            <a:outerShdw blurRad="38100" dist="38100" dir="2700000" algn="tl">
                              <a:srgbClr val="000000">
                                <a:alpha val="43137"/>
                              </a:srgbClr>
                            </a:outerShdw>
                          </a:effectLst>
                          <a:latin typeface="Times New Roman"/>
                          <a:ea typeface="Calibri"/>
                          <a:cs typeface="Times New Roman"/>
                        </a:rPr>
                        <a:t>0</a:t>
                      </a: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Calibri"/>
                          <a:cs typeface="Times New Roman"/>
                        </a:rPr>
                        <a:t>0</a:t>
                      </a: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6276">
                <a:tc>
                  <a:txBody>
                    <a:bodyPr/>
                    <a:lstStyle/>
                    <a:p>
                      <a:pPr marL="0" marR="0">
                        <a:lnSpc>
                          <a:spcPct val="115000"/>
                        </a:lnSpc>
                        <a:spcBef>
                          <a:spcPts val="0"/>
                        </a:spcBef>
                        <a:spcAft>
                          <a:spcPts val="0"/>
                        </a:spcAft>
                      </a:pPr>
                      <a:r>
                        <a:rPr lang="en-US" sz="1400" b="1">
                          <a:solidFill>
                            <a:schemeClr val="accent2">
                              <a:lumMod val="50000"/>
                            </a:schemeClr>
                          </a:solidFill>
                          <a:latin typeface="Times New Roman"/>
                          <a:ea typeface="Calibri"/>
                          <a:cs typeface="Times New Roman"/>
                        </a:rPr>
                        <a:t>Tree / shrub establishment</a:t>
                      </a: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Calibri"/>
                          <a:cs typeface="Times New Roman"/>
                        </a:rPr>
                        <a:t>7</a:t>
                      </a: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chemeClr val="accent2">
                              <a:lumMod val="50000"/>
                            </a:schemeClr>
                          </a:solidFill>
                          <a:effectLst>
                            <a:outerShdw blurRad="38100" dist="38100" dir="2700000" algn="tl">
                              <a:srgbClr val="000000">
                                <a:alpha val="43137"/>
                              </a:srgbClr>
                            </a:outerShdw>
                          </a:effectLst>
                          <a:latin typeface="Times New Roman"/>
                          <a:ea typeface="Calibri"/>
                          <a:cs typeface="Times New Roman"/>
                        </a:rPr>
                        <a:t>20</a:t>
                      </a: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Calibri"/>
                          <a:cs typeface="Times New Roman"/>
                        </a:rPr>
                        <a:t>20</a:t>
                      </a: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Calibri"/>
                          <a:cs typeface="Times New Roman"/>
                        </a:rPr>
                        <a:t>20</a:t>
                      </a: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chemeClr val="accent2">
                              <a:lumMod val="50000"/>
                            </a:schemeClr>
                          </a:solidFill>
                          <a:effectLst>
                            <a:outerShdw blurRad="38100" dist="38100" dir="2700000" algn="tl">
                              <a:srgbClr val="000000">
                                <a:alpha val="43137"/>
                              </a:srgbClr>
                            </a:outerShdw>
                          </a:effectLst>
                          <a:latin typeface="Times New Roman"/>
                          <a:ea typeface="Calibri"/>
                          <a:cs typeface="Times New Roman"/>
                        </a:rPr>
                        <a:t>20</a:t>
                      </a: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chemeClr val="accent2">
                              <a:lumMod val="50000"/>
                            </a:schemeClr>
                          </a:solidFill>
                          <a:latin typeface="Times New Roman"/>
                          <a:ea typeface="Calibri"/>
                          <a:cs typeface="Times New Roman"/>
                        </a:rPr>
                        <a:t>20</a:t>
                      </a: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9539">
                <a:tc>
                  <a:txBody>
                    <a:bodyPr/>
                    <a:lstStyle/>
                    <a:p>
                      <a:pPr marL="0" marR="0">
                        <a:lnSpc>
                          <a:spcPct val="115000"/>
                        </a:lnSpc>
                        <a:spcBef>
                          <a:spcPts val="0"/>
                        </a:spcBef>
                        <a:spcAft>
                          <a:spcPts val="0"/>
                        </a:spcAft>
                      </a:pPr>
                      <a:r>
                        <a:rPr lang="en-US" sz="1400" b="1" dirty="0">
                          <a:solidFill>
                            <a:schemeClr val="accent2">
                              <a:lumMod val="50000"/>
                            </a:schemeClr>
                          </a:solidFill>
                          <a:latin typeface="Times New Roman"/>
                          <a:ea typeface="Calibri"/>
                          <a:cs typeface="Times New Roman"/>
                        </a:rPr>
                        <a:t>Mean</a:t>
                      </a: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dirty="0">
                          <a:solidFill>
                            <a:schemeClr val="accent2">
                              <a:lumMod val="50000"/>
                            </a:schemeClr>
                          </a:solidFill>
                          <a:effectLst>
                            <a:outerShdw blurRad="38100" dist="38100" dir="2700000" algn="tl">
                              <a:srgbClr val="000000">
                                <a:alpha val="43137"/>
                              </a:srgbClr>
                            </a:outerShdw>
                          </a:effectLst>
                          <a:latin typeface="Times New Roman"/>
                          <a:ea typeface="Calibri"/>
                          <a:cs typeface="Times New Roman"/>
                        </a:rPr>
                        <a:t>32</a:t>
                      </a: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dirty="0" smtClean="0">
                          <a:solidFill>
                            <a:schemeClr val="accent2">
                              <a:lumMod val="50000"/>
                            </a:schemeClr>
                          </a:solidFill>
                          <a:effectLst>
                            <a:outerShdw blurRad="38100" dist="38100" dir="2700000" algn="tl">
                              <a:srgbClr val="000000">
                                <a:alpha val="43137"/>
                              </a:srgbClr>
                            </a:outerShdw>
                          </a:effectLst>
                          <a:latin typeface="Times New Roman"/>
                          <a:ea typeface="Calibri"/>
                          <a:cs typeface="Times New Roman"/>
                        </a:rPr>
                        <a:t>41</a:t>
                      </a:r>
                      <a:endParaRPr lang="en-US" sz="2400" b="1" dirty="0">
                        <a:solidFill>
                          <a:schemeClr val="accent2">
                            <a:lumMod val="50000"/>
                          </a:schemeClr>
                        </a:solidFill>
                        <a:effectLst>
                          <a:outerShdw blurRad="38100" dist="38100" dir="2700000" algn="tl">
                            <a:srgbClr val="000000">
                              <a:alpha val="43137"/>
                            </a:srgbClr>
                          </a:outerShdw>
                        </a:effectLst>
                        <a:latin typeface="Times New Roman"/>
                        <a:ea typeface="Calibri"/>
                        <a:cs typeface="Times New Roman"/>
                      </a:endParaRP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dirty="0" smtClean="0">
                          <a:solidFill>
                            <a:schemeClr val="accent2">
                              <a:lumMod val="50000"/>
                            </a:schemeClr>
                          </a:solidFill>
                          <a:latin typeface="Times New Roman"/>
                          <a:ea typeface="Calibri"/>
                          <a:cs typeface="Times New Roman"/>
                        </a:rPr>
                        <a:t>23</a:t>
                      </a:r>
                      <a:endParaRPr lang="en-US" sz="2400" b="1" dirty="0">
                        <a:solidFill>
                          <a:schemeClr val="accent2">
                            <a:lumMod val="50000"/>
                          </a:schemeClr>
                        </a:solidFill>
                        <a:latin typeface="Times New Roman"/>
                        <a:ea typeface="Calibri"/>
                        <a:cs typeface="Times New Roman"/>
                      </a:endParaRP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dirty="0" smtClean="0">
                          <a:solidFill>
                            <a:schemeClr val="accent2">
                              <a:lumMod val="50000"/>
                            </a:schemeClr>
                          </a:solidFill>
                          <a:latin typeface="Times New Roman"/>
                          <a:ea typeface="Calibri"/>
                          <a:cs typeface="Times New Roman"/>
                        </a:rPr>
                        <a:t>6</a:t>
                      </a:r>
                      <a:endParaRPr lang="en-US" sz="2400" b="1" dirty="0">
                        <a:solidFill>
                          <a:schemeClr val="accent2">
                            <a:lumMod val="50000"/>
                          </a:schemeClr>
                        </a:solidFill>
                        <a:latin typeface="Times New Roman"/>
                        <a:ea typeface="Calibri"/>
                        <a:cs typeface="Times New Roman"/>
                      </a:endParaRP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dirty="0" smtClean="0">
                          <a:solidFill>
                            <a:schemeClr val="accent2">
                              <a:lumMod val="50000"/>
                            </a:schemeClr>
                          </a:solidFill>
                          <a:effectLst>
                            <a:outerShdw blurRad="38100" dist="38100" dir="2700000" algn="tl">
                              <a:srgbClr val="000000">
                                <a:alpha val="43137"/>
                              </a:srgbClr>
                            </a:outerShdw>
                          </a:effectLst>
                          <a:latin typeface="Times New Roman"/>
                          <a:ea typeface="Calibri"/>
                          <a:cs typeface="Times New Roman"/>
                        </a:rPr>
                        <a:t>27</a:t>
                      </a:r>
                      <a:endParaRPr lang="en-US" sz="2400" b="1" dirty="0">
                        <a:solidFill>
                          <a:schemeClr val="accent2">
                            <a:lumMod val="50000"/>
                          </a:schemeClr>
                        </a:solidFill>
                        <a:effectLst>
                          <a:outerShdw blurRad="38100" dist="38100" dir="2700000" algn="tl">
                            <a:srgbClr val="000000">
                              <a:alpha val="43137"/>
                            </a:srgbClr>
                          </a:outerShdw>
                        </a:effectLst>
                        <a:latin typeface="Times New Roman"/>
                        <a:ea typeface="Calibri"/>
                        <a:cs typeface="Times New Roman"/>
                      </a:endParaRP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dirty="0">
                          <a:solidFill>
                            <a:schemeClr val="accent2">
                              <a:lumMod val="50000"/>
                            </a:schemeClr>
                          </a:solidFill>
                          <a:latin typeface="Times New Roman"/>
                          <a:ea typeface="Calibri"/>
                          <a:cs typeface="Times New Roman"/>
                        </a:rPr>
                        <a:t>2</a:t>
                      </a:r>
                    </a:p>
                  </a:txBody>
                  <a:tcPr marL="62612" marR="626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Title 1"/>
          <p:cNvSpPr>
            <a:spLocks noGrp="1"/>
          </p:cNvSpPr>
          <p:nvPr>
            <p:ph type="title"/>
          </p:nvPr>
        </p:nvSpPr>
        <p:spPr>
          <a:xfrm>
            <a:off x="457200" y="0"/>
            <a:ext cx="8229600" cy="533400"/>
          </a:xfrm>
        </p:spPr>
        <p:txBody>
          <a:bodyPr>
            <a:normAutofit fontScale="90000"/>
          </a:bodyPr>
          <a:lstStyle/>
          <a:p>
            <a:pPr eaLnBrk="1" fontAlgn="auto" hangingPunct="1">
              <a:lnSpc>
                <a:spcPct val="115000"/>
              </a:lnSpc>
              <a:spcBef>
                <a:spcPts val="0"/>
              </a:spcBef>
              <a:spcAft>
                <a:spcPts val="0"/>
              </a:spcAft>
              <a:defRPr/>
            </a:pPr>
            <a:r>
              <a:rPr lang="en-US" sz="2400" b="1" dirty="0" smtClean="0">
                <a:solidFill>
                  <a:prstClr val="black"/>
                </a:solidFill>
                <a:latin typeface="Times New Roman"/>
                <a:ea typeface="Calibri"/>
                <a:cs typeface="Times New Roman"/>
              </a:rPr>
              <a:t/>
            </a:r>
            <a:br>
              <a:rPr lang="en-US" sz="2400" b="1" dirty="0" smtClean="0">
                <a:solidFill>
                  <a:prstClr val="black"/>
                </a:solidFill>
                <a:latin typeface="Times New Roman"/>
                <a:ea typeface="Calibri"/>
                <a:cs typeface="Times New Roman"/>
              </a:rPr>
            </a:br>
            <a:r>
              <a:rPr lang="en-US" sz="2400" b="1" dirty="0" smtClean="0">
                <a:solidFill>
                  <a:prstClr val="black"/>
                </a:solidFill>
                <a:latin typeface="Times New Roman"/>
                <a:ea typeface="Calibri"/>
                <a:cs typeface="Times New Roman"/>
              </a:rPr>
              <a:t/>
            </a:r>
            <a:br>
              <a:rPr lang="en-US" sz="2400" b="1" dirty="0" smtClean="0">
                <a:solidFill>
                  <a:prstClr val="black"/>
                </a:solidFill>
                <a:latin typeface="Times New Roman"/>
                <a:ea typeface="Calibri"/>
                <a:cs typeface="Times New Roman"/>
              </a:rPr>
            </a:br>
            <a:r>
              <a:rPr lang="en-US" sz="2400" b="1" dirty="0" smtClean="0">
                <a:solidFill>
                  <a:prstClr val="black"/>
                </a:solidFill>
                <a:latin typeface="Times New Roman"/>
                <a:ea typeface="Calibri"/>
                <a:cs typeface="Times New Roman"/>
              </a:rPr>
              <a:t>Reasons </a:t>
            </a:r>
            <a:r>
              <a:rPr lang="en-US" sz="2400" b="1" dirty="0">
                <a:solidFill>
                  <a:prstClr val="black"/>
                </a:solidFill>
                <a:latin typeface="Times New Roman"/>
                <a:ea typeface="Calibri"/>
                <a:cs typeface="Times New Roman"/>
              </a:rPr>
              <a:t>for </a:t>
            </a:r>
            <a:r>
              <a:rPr lang="en-US" sz="2400" b="1" dirty="0" smtClean="0">
                <a:solidFill>
                  <a:prstClr val="black"/>
                </a:solidFill>
                <a:latin typeface="Times New Roman"/>
                <a:ea typeface="Calibri"/>
                <a:cs typeface="Times New Roman"/>
              </a:rPr>
              <a:t>adopting BMP(% </a:t>
            </a:r>
            <a:r>
              <a:rPr lang="en-US" sz="2400" b="1" dirty="0">
                <a:solidFill>
                  <a:prstClr val="black"/>
                </a:solidFill>
                <a:latin typeface="Times New Roman"/>
                <a:ea typeface="Calibri"/>
                <a:cs typeface="Times New Roman"/>
              </a:rPr>
              <a:t>of adopters) </a:t>
            </a:r>
            <a:r>
              <a:rPr lang="en-US" sz="2400" b="1" dirty="0" smtClean="0">
                <a:solidFill>
                  <a:prstClr val="black"/>
                </a:solidFill>
                <a:latin typeface="Times New Roman"/>
                <a:ea typeface="Calibri"/>
                <a:cs typeface="Times New Roman"/>
              </a:rPr>
              <a:t/>
            </a:r>
            <a:br>
              <a:rPr lang="en-US" sz="2400" b="1" dirty="0" smtClean="0">
                <a:solidFill>
                  <a:prstClr val="black"/>
                </a:solidFill>
                <a:latin typeface="Times New Roman"/>
                <a:ea typeface="Calibri"/>
                <a:cs typeface="Times New Roman"/>
              </a:rPr>
            </a:b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704850"/>
            <a:ext cx="8229600" cy="590550"/>
          </a:xfrm>
        </p:spPr>
        <p:txBody>
          <a:bodyPr/>
          <a:lstStyle/>
          <a:p>
            <a:pPr eaLnBrk="1" hangingPunct="1"/>
            <a:r>
              <a:rPr lang="en-US" sz="3200" b="1" smtClean="0"/>
              <a:t>Independent Variables, Summary</a:t>
            </a:r>
          </a:p>
        </p:txBody>
      </p:sp>
      <p:graphicFrame>
        <p:nvGraphicFramePr>
          <p:cNvPr id="4" name="Content Placeholder 8"/>
          <p:cNvGraphicFramePr>
            <a:graphicFrameLocks/>
          </p:cNvGraphicFramePr>
          <p:nvPr/>
        </p:nvGraphicFramePr>
        <p:xfrm>
          <a:off x="457200" y="1600200"/>
          <a:ext cx="8229601" cy="4953000"/>
        </p:xfrm>
        <a:graphic>
          <a:graphicData uri="http://schemas.openxmlformats.org/drawingml/2006/table">
            <a:tbl>
              <a:tblPr firstRow="1" bandRow="1">
                <a:tableStyleId>{5C22544A-7EE6-4342-B048-85BDC9FD1C3A}</a:tableStyleId>
              </a:tblPr>
              <a:tblGrid>
                <a:gridCol w="1676400"/>
                <a:gridCol w="2286000"/>
                <a:gridCol w="304800"/>
                <a:gridCol w="2438400"/>
                <a:gridCol w="1524001"/>
              </a:tblGrid>
              <a:tr h="697688">
                <a:tc>
                  <a:txBody>
                    <a:bodyPr/>
                    <a:lstStyle/>
                    <a:p>
                      <a:r>
                        <a:rPr lang="en-US" sz="2000" b="1" dirty="0" smtClean="0">
                          <a:solidFill>
                            <a:schemeClr val="tx1"/>
                          </a:solidFill>
                          <a:latin typeface="+mn-lt"/>
                          <a:cs typeface="Times New Roman" pitchFamily="18" charset="0"/>
                        </a:rPr>
                        <a:t>Acres 	 </a:t>
                      </a:r>
                      <a:endParaRPr lang="en-US" sz="2000" b="1" dirty="0">
                        <a:solidFill>
                          <a:schemeClr val="tx1"/>
                        </a:solidFill>
                        <a:latin typeface="+mn-lt"/>
                        <a:cs typeface="Times New Roman" pitchFamily="18" charset="0"/>
                      </a:endParaRPr>
                    </a:p>
                  </a:txBody>
                  <a:tcPr anchor="ctr">
                    <a:gradFill flip="none" rotWithShape="1">
                      <a:gsLst>
                        <a:gs pos="0">
                          <a:schemeClr val="bg1"/>
                        </a:gs>
                        <a:gs pos="53000">
                          <a:srgbClr val="D4DEFF"/>
                        </a:gs>
                        <a:gs pos="83000">
                          <a:srgbClr val="D4DEFF"/>
                        </a:gs>
                        <a:gs pos="100000">
                          <a:srgbClr val="96AB94"/>
                        </a:gs>
                      </a:gsLst>
                      <a:lin ang="2700000" scaled="1"/>
                      <a:tileRect/>
                    </a:gradFill>
                  </a:tcPr>
                </a:tc>
                <a:tc>
                  <a:txBody>
                    <a:bodyPr/>
                    <a:lstStyle/>
                    <a:p>
                      <a:pPr algn="ctr"/>
                      <a:r>
                        <a:rPr lang="en-US" sz="2000" b="1" dirty="0" smtClean="0">
                          <a:solidFill>
                            <a:schemeClr val="tx1"/>
                          </a:solidFill>
                          <a:latin typeface="+mn-lt"/>
                        </a:rPr>
                        <a:t>211 (Acres)</a:t>
                      </a:r>
                      <a:endParaRPr lang="en-US" sz="2000" b="1" dirty="0">
                        <a:solidFill>
                          <a:schemeClr val="tx1"/>
                        </a:solidFill>
                        <a:latin typeface="+mn-lt"/>
                      </a:endParaRPr>
                    </a:p>
                  </a:txBody>
                  <a:tcPr anchor="ctr">
                    <a:gradFill flip="none" rotWithShape="1">
                      <a:gsLst>
                        <a:gs pos="0">
                          <a:schemeClr val="bg1"/>
                        </a:gs>
                        <a:gs pos="53000">
                          <a:srgbClr val="D4DEFF"/>
                        </a:gs>
                        <a:gs pos="83000">
                          <a:srgbClr val="D4DEFF"/>
                        </a:gs>
                        <a:gs pos="100000">
                          <a:srgbClr val="96AB94"/>
                        </a:gs>
                      </a:gsLst>
                      <a:lin ang="2700000" scaled="1"/>
                      <a:tileRect/>
                    </a:gradFill>
                  </a:tcPr>
                </a:tc>
                <a:tc>
                  <a:txBody>
                    <a:bodyPr/>
                    <a:lstStyle/>
                    <a:p>
                      <a:pPr algn="ctr"/>
                      <a:endParaRPr lang="en-US" sz="2000" b="1" dirty="0">
                        <a:solidFill>
                          <a:schemeClr val="tx1"/>
                        </a:solidFill>
                        <a:latin typeface="+mn-lt"/>
                      </a:endParaRPr>
                    </a:p>
                  </a:txBody>
                  <a:tcPr anchor="ctr">
                    <a:gradFill flip="none" rotWithShape="1">
                      <a:gsLst>
                        <a:gs pos="0">
                          <a:schemeClr val="bg1"/>
                        </a:gs>
                        <a:gs pos="53000">
                          <a:srgbClr val="D4DEFF"/>
                        </a:gs>
                        <a:gs pos="83000">
                          <a:srgbClr val="D4DEFF"/>
                        </a:gs>
                        <a:gs pos="100000">
                          <a:srgbClr val="96AB94"/>
                        </a:gs>
                      </a:gsLst>
                      <a:lin ang="2700000" scaled="1"/>
                      <a:tileRect/>
                    </a:gra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latin typeface="+mn-lt"/>
                          <a:cs typeface="Times New Roman" pitchFamily="18" charset="0"/>
                        </a:rPr>
                        <a:t>No High-school</a:t>
                      </a:r>
                    </a:p>
                  </a:txBody>
                  <a:tcPr anchor="ctr">
                    <a:gradFill flip="none" rotWithShape="1">
                      <a:gsLst>
                        <a:gs pos="0">
                          <a:schemeClr val="bg1"/>
                        </a:gs>
                        <a:gs pos="53000">
                          <a:srgbClr val="D4DEFF"/>
                        </a:gs>
                        <a:gs pos="83000">
                          <a:srgbClr val="D4DEFF"/>
                        </a:gs>
                        <a:gs pos="100000">
                          <a:srgbClr val="96AB94"/>
                        </a:gs>
                      </a:gsLst>
                      <a:lin ang="2700000" scaled="1"/>
                      <a:tileRect/>
                    </a:gradFill>
                  </a:tcPr>
                </a:tc>
                <a:tc>
                  <a:txBody>
                    <a:bodyPr/>
                    <a:lstStyle/>
                    <a:p>
                      <a:pPr algn="ctr"/>
                      <a:r>
                        <a:rPr lang="en-US" sz="2000" b="1" dirty="0" smtClean="0">
                          <a:solidFill>
                            <a:schemeClr val="tx1"/>
                          </a:solidFill>
                          <a:latin typeface="+mn-lt"/>
                        </a:rPr>
                        <a:t>7%</a:t>
                      </a:r>
                      <a:endParaRPr lang="en-US" sz="2000" b="1" dirty="0">
                        <a:solidFill>
                          <a:schemeClr val="tx1"/>
                        </a:solidFill>
                        <a:latin typeface="+mn-lt"/>
                      </a:endParaRPr>
                    </a:p>
                  </a:txBody>
                  <a:tcPr anchor="ctr">
                    <a:gradFill flip="none" rotWithShape="1">
                      <a:gsLst>
                        <a:gs pos="0">
                          <a:schemeClr val="bg1"/>
                        </a:gs>
                        <a:gs pos="53000">
                          <a:srgbClr val="D4DEFF"/>
                        </a:gs>
                        <a:gs pos="83000">
                          <a:srgbClr val="D4DEFF"/>
                        </a:gs>
                        <a:gs pos="100000">
                          <a:srgbClr val="96AB94"/>
                        </a:gs>
                      </a:gsLst>
                      <a:lin ang="2700000" scaled="1"/>
                      <a:tileRect/>
                    </a:gradFill>
                  </a:tcPr>
                </a:tc>
              </a:tr>
              <a:tr h="642278">
                <a:tc>
                  <a:txBody>
                    <a:bodyPr/>
                    <a:lstStyle/>
                    <a:p>
                      <a:r>
                        <a:rPr lang="en-US" sz="2000" b="1" dirty="0" smtClean="0">
                          <a:solidFill>
                            <a:schemeClr val="tx1"/>
                          </a:solidFill>
                          <a:latin typeface="+mn-lt"/>
                          <a:cs typeface="Times New Roman" pitchFamily="18" charset="0"/>
                        </a:rPr>
                        <a:t>Cash</a:t>
                      </a:r>
                      <a:endParaRPr lang="en-US" sz="2000" b="1" dirty="0">
                        <a:solidFill>
                          <a:schemeClr val="tx1"/>
                        </a:solidFill>
                        <a:latin typeface="+mn-lt"/>
                        <a:cs typeface="Times New Roman" pitchFamily="18" charset="0"/>
                      </a:endParaRPr>
                    </a:p>
                  </a:txBody>
                  <a:tcPr anchor="ctr">
                    <a:gradFill flip="none" rotWithShape="1">
                      <a:gsLst>
                        <a:gs pos="0">
                          <a:schemeClr val="bg1"/>
                        </a:gs>
                        <a:gs pos="53000">
                          <a:srgbClr val="D4DEFF"/>
                        </a:gs>
                        <a:gs pos="83000">
                          <a:srgbClr val="D4DEFF"/>
                        </a:gs>
                        <a:gs pos="100000">
                          <a:srgbClr val="96AB94"/>
                        </a:gs>
                      </a:gsLst>
                      <a:lin ang="2700000" scaled="1"/>
                      <a:tileRect/>
                    </a:gradFill>
                  </a:tcPr>
                </a:tc>
                <a:tc>
                  <a:txBody>
                    <a:bodyPr/>
                    <a:lstStyle/>
                    <a:p>
                      <a:pPr algn="ctr"/>
                      <a:r>
                        <a:rPr lang="en-US" sz="2000" b="1" dirty="0" smtClean="0">
                          <a:solidFill>
                            <a:schemeClr val="tx1"/>
                          </a:solidFill>
                          <a:latin typeface="+mn-lt"/>
                        </a:rPr>
                        <a:t>33%</a:t>
                      </a:r>
                      <a:endParaRPr lang="en-US" sz="2000" b="1" dirty="0">
                        <a:solidFill>
                          <a:schemeClr val="tx1"/>
                        </a:solidFill>
                        <a:latin typeface="+mn-lt"/>
                      </a:endParaRPr>
                    </a:p>
                  </a:txBody>
                  <a:tcPr anchor="ctr">
                    <a:gradFill flip="none" rotWithShape="1">
                      <a:gsLst>
                        <a:gs pos="0">
                          <a:schemeClr val="bg1"/>
                        </a:gs>
                        <a:gs pos="53000">
                          <a:srgbClr val="D4DEFF"/>
                        </a:gs>
                        <a:gs pos="83000">
                          <a:srgbClr val="D4DEFF"/>
                        </a:gs>
                        <a:gs pos="100000">
                          <a:srgbClr val="96AB94"/>
                        </a:gs>
                      </a:gsLst>
                      <a:lin ang="2700000" scaled="1"/>
                      <a:tileRect/>
                    </a:gradFill>
                  </a:tcPr>
                </a:tc>
                <a:tc>
                  <a:txBody>
                    <a:bodyPr/>
                    <a:lstStyle/>
                    <a:p>
                      <a:pPr algn="ctr"/>
                      <a:endParaRPr lang="en-US" sz="2000" b="1" dirty="0">
                        <a:solidFill>
                          <a:schemeClr val="tx1"/>
                        </a:solidFill>
                        <a:latin typeface="+mn-lt"/>
                      </a:endParaRPr>
                    </a:p>
                  </a:txBody>
                  <a:tcPr anchor="ctr">
                    <a:gradFill flip="none" rotWithShape="1">
                      <a:gsLst>
                        <a:gs pos="0">
                          <a:schemeClr val="bg1"/>
                        </a:gs>
                        <a:gs pos="53000">
                          <a:srgbClr val="D4DEFF"/>
                        </a:gs>
                        <a:gs pos="83000">
                          <a:srgbClr val="D4DEFF"/>
                        </a:gs>
                        <a:gs pos="100000">
                          <a:srgbClr val="96AB94"/>
                        </a:gs>
                      </a:gsLst>
                      <a:lin ang="2700000" scaled="1"/>
                      <a:tileRect/>
                    </a:gradFill>
                  </a:tcPr>
                </a:tc>
                <a:tc>
                  <a:txBody>
                    <a:bodyPr/>
                    <a:lstStyle/>
                    <a:p>
                      <a:r>
                        <a:rPr lang="en-US" sz="2000" b="1" dirty="0" smtClean="0">
                          <a:latin typeface="+mn-lt"/>
                        </a:rPr>
                        <a:t>Farm-income </a:t>
                      </a:r>
                      <a:endParaRPr lang="en-US" sz="2000" b="1" dirty="0">
                        <a:latin typeface="+mn-lt"/>
                      </a:endParaRPr>
                    </a:p>
                  </a:txBody>
                  <a:tcPr anchor="ctr">
                    <a:gradFill flip="none" rotWithShape="1">
                      <a:gsLst>
                        <a:gs pos="0">
                          <a:schemeClr val="bg1"/>
                        </a:gs>
                        <a:gs pos="53000">
                          <a:srgbClr val="D4DEFF"/>
                        </a:gs>
                        <a:gs pos="83000">
                          <a:srgbClr val="D4DEFF"/>
                        </a:gs>
                        <a:gs pos="100000">
                          <a:srgbClr val="96AB94"/>
                        </a:gs>
                      </a:gsLst>
                      <a:lin ang="2700000" scaled="1"/>
                      <a:tileRect/>
                    </a:gradFill>
                  </a:tcPr>
                </a:tc>
                <a:tc>
                  <a:txBody>
                    <a:bodyPr/>
                    <a:lstStyle/>
                    <a:p>
                      <a:pPr algn="ctr"/>
                      <a:r>
                        <a:rPr lang="en-US" sz="2000" b="1" dirty="0" smtClean="0">
                          <a:latin typeface="+mn-lt"/>
                        </a:rPr>
                        <a:t>(20-39)%</a:t>
                      </a:r>
                      <a:endParaRPr lang="en-US" sz="2000" b="1" dirty="0">
                        <a:latin typeface="+mn-lt"/>
                      </a:endParaRPr>
                    </a:p>
                  </a:txBody>
                  <a:tcPr anchor="ctr">
                    <a:gradFill flip="none" rotWithShape="1">
                      <a:gsLst>
                        <a:gs pos="0">
                          <a:schemeClr val="bg1"/>
                        </a:gs>
                        <a:gs pos="53000">
                          <a:srgbClr val="D4DEFF"/>
                        </a:gs>
                        <a:gs pos="83000">
                          <a:srgbClr val="D4DEFF"/>
                        </a:gs>
                        <a:gs pos="100000">
                          <a:srgbClr val="96AB94"/>
                        </a:gs>
                      </a:gsLst>
                      <a:lin ang="2700000" scaled="1"/>
                      <a:tileRect/>
                    </a:gradFill>
                  </a:tcPr>
                </a:tc>
              </a:tr>
              <a:tr h="642278">
                <a:tc>
                  <a:txBody>
                    <a:bodyPr/>
                    <a:lstStyle/>
                    <a:p>
                      <a:pPr algn="l"/>
                      <a:r>
                        <a:rPr lang="en-US" sz="2000" b="1" dirty="0" smtClean="0">
                          <a:solidFill>
                            <a:schemeClr val="tx1"/>
                          </a:solidFill>
                          <a:latin typeface="+mn-lt"/>
                          <a:cs typeface="Times New Roman" pitchFamily="18" charset="0"/>
                        </a:rPr>
                        <a:t>Share</a:t>
                      </a:r>
                      <a:endParaRPr lang="en-US" sz="2000" b="1" dirty="0">
                        <a:solidFill>
                          <a:schemeClr val="tx1"/>
                        </a:solidFill>
                        <a:latin typeface="+mn-lt"/>
                        <a:cs typeface="Times New Roman" pitchFamily="18" charset="0"/>
                      </a:endParaRPr>
                    </a:p>
                  </a:txBody>
                  <a:tcPr anchor="ctr">
                    <a:gradFill flip="none" rotWithShape="1">
                      <a:gsLst>
                        <a:gs pos="0">
                          <a:schemeClr val="bg1"/>
                        </a:gs>
                        <a:gs pos="53000">
                          <a:srgbClr val="D4DEFF"/>
                        </a:gs>
                        <a:gs pos="83000">
                          <a:srgbClr val="D4DEFF"/>
                        </a:gs>
                        <a:gs pos="100000">
                          <a:srgbClr val="96AB94"/>
                        </a:gs>
                      </a:gsLst>
                      <a:lin ang="2700000" scaled="1"/>
                      <a:tileRect/>
                    </a:gradFill>
                  </a:tcPr>
                </a:tc>
                <a:tc>
                  <a:txBody>
                    <a:bodyPr/>
                    <a:lstStyle/>
                    <a:p>
                      <a:pPr algn="ctr"/>
                      <a:r>
                        <a:rPr lang="en-US" sz="2000" b="1" dirty="0" smtClean="0">
                          <a:solidFill>
                            <a:schemeClr val="tx1"/>
                          </a:solidFill>
                          <a:latin typeface="+mn-lt"/>
                        </a:rPr>
                        <a:t>16%</a:t>
                      </a:r>
                      <a:endParaRPr lang="en-US" sz="2000" b="1" dirty="0">
                        <a:solidFill>
                          <a:schemeClr val="tx1"/>
                        </a:solidFill>
                        <a:latin typeface="+mn-lt"/>
                      </a:endParaRPr>
                    </a:p>
                  </a:txBody>
                  <a:tcPr anchor="ctr">
                    <a:gradFill flip="none" rotWithShape="1">
                      <a:gsLst>
                        <a:gs pos="0">
                          <a:schemeClr val="bg1"/>
                        </a:gs>
                        <a:gs pos="53000">
                          <a:srgbClr val="D4DEFF"/>
                        </a:gs>
                        <a:gs pos="83000">
                          <a:srgbClr val="D4DEFF"/>
                        </a:gs>
                        <a:gs pos="100000">
                          <a:srgbClr val="96AB94"/>
                        </a:gs>
                      </a:gsLst>
                      <a:lin ang="2700000" scaled="1"/>
                      <a:tileRect/>
                    </a:gradFill>
                  </a:tcPr>
                </a:tc>
                <a:tc>
                  <a:txBody>
                    <a:bodyPr/>
                    <a:lstStyle/>
                    <a:p>
                      <a:pPr algn="ctr"/>
                      <a:endParaRPr lang="en-US" sz="2000" b="1" dirty="0">
                        <a:solidFill>
                          <a:schemeClr val="tx1"/>
                        </a:solidFill>
                        <a:latin typeface="+mn-lt"/>
                      </a:endParaRPr>
                    </a:p>
                  </a:txBody>
                  <a:tcPr anchor="ctr">
                    <a:gradFill flip="none" rotWithShape="1">
                      <a:gsLst>
                        <a:gs pos="0">
                          <a:schemeClr val="bg1"/>
                        </a:gs>
                        <a:gs pos="53000">
                          <a:srgbClr val="D4DEFF"/>
                        </a:gs>
                        <a:gs pos="83000">
                          <a:srgbClr val="D4DEFF"/>
                        </a:gs>
                        <a:gs pos="100000">
                          <a:srgbClr val="96AB94"/>
                        </a:gs>
                      </a:gsLst>
                      <a:lin ang="2700000" scaled="1"/>
                      <a:tileRect/>
                    </a:gra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err="1" smtClean="0">
                          <a:solidFill>
                            <a:schemeClr val="tx1"/>
                          </a:solidFill>
                          <a:latin typeface="+mn-lt"/>
                          <a:cs typeface="Times New Roman" pitchFamily="18" charset="0"/>
                        </a:rPr>
                        <a:t>HHincome</a:t>
                      </a:r>
                      <a:r>
                        <a:rPr lang="en-US" sz="2000" b="1" dirty="0" smtClean="0">
                          <a:solidFill>
                            <a:schemeClr val="tx1"/>
                          </a:solidFill>
                          <a:latin typeface="+mn-lt"/>
                          <a:cs typeface="Times New Roman" pitchFamily="18" charset="0"/>
                        </a:rPr>
                        <a:t> </a:t>
                      </a:r>
                    </a:p>
                  </a:txBody>
                  <a:tcPr anchor="ctr">
                    <a:gradFill flip="none" rotWithShape="1">
                      <a:gsLst>
                        <a:gs pos="0">
                          <a:schemeClr val="bg1"/>
                        </a:gs>
                        <a:gs pos="53000">
                          <a:srgbClr val="D4DEFF"/>
                        </a:gs>
                        <a:gs pos="83000">
                          <a:srgbClr val="D4DEFF"/>
                        </a:gs>
                        <a:gs pos="100000">
                          <a:srgbClr val="96AB94"/>
                        </a:gs>
                      </a:gsLst>
                      <a:lin ang="2700000" scaled="1"/>
                      <a:tileRect/>
                    </a:gradFill>
                  </a:tcPr>
                </a:tc>
                <a:tc>
                  <a:txBody>
                    <a:bodyPr/>
                    <a:lstStyle/>
                    <a:p>
                      <a:pPr algn="ctr"/>
                      <a:r>
                        <a:rPr lang="en-US" sz="2000" b="1" dirty="0" smtClean="0">
                          <a:solidFill>
                            <a:schemeClr val="tx1"/>
                          </a:solidFill>
                          <a:latin typeface="+mn-lt"/>
                        </a:rPr>
                        <a:t>(40-59)%</a:t>
                      </a:r>
                      <a:endParaRPr lang="en-US" sz="2000" b="1" dirty="0">
                        <a:solidFill>
                          <a:schemeClr val="tx1"/>
                        </a:solidFill>
                        <a:latin typeface="+mn-lt"/>
                      </a:endParaRPr>
                    </a:p>
                  </a:txBody>
                  <a:tcPr anchor="ctr">
                    <a:gradFill flip="none" rotWithShape="1">
                      <a:gsLst>
                        <a:gs pos="0">
                          <a:schemeClr val="bg1"/>
                        </a:gs>
                        <a:gs pos="53000">
                          <a:srgbClr val="D4DEFF"/>
                        </a:gs>
                        <a:gs pos="83000">
                          <a:srgbClr val="D4DEFF"/>
                        </a:gs>
                        <a:gs pos="100000">
                          <a:srgbClr val="96AB94"/>
                        </a:gs>
                      </a:gsLst>
                      <a:lin ang="2700000" scaled="1"/>
                      <a:tileRect/>
                    </a:gradFill>
                  </a:tcPr>
                </a:tc>
              </a:tr>
              <a:tr h="936374">
                <a:tc>
                  <a:txBody>
                    <a:bodyPr/>
                    <a:lstStyle/>
                    <a:p>
                      <a:pPr algn="l"/>
                      <a:r>
                        <a:rPr lang="en-US" sz="2000" b="1" dirty="0" smtClean="0">
                          <a:solidFill>
                            <a:schemeClr val="tx1"/>
                          </a:solidFill>
                          <a:latin typeface="+mn-lt"/>
                          <a:cs typeface="Times New Roman" pitchFamily="18" charset="0"/>
                        </a:rPr>
                        <a:t>Double-crop</a:t>
                      </a:r>
                      <a:endParaRPr lang="en-US" sz="2000" b="1" dirty="0">
                        <a:solidFill>
                          <a:schemeClr val="tx1"/>
                        </a:solidFill>
                        <a:latin typeface="+mn-lt"/>
                        <a:cs typeface="Times New Roman" pitchFamily="18" charset="0"/>
                      </a:endParaRPr>
                    </a:p>
                  </a:txBody>
                  <a:tcPr anchor="ctr">
                    <a:gradFill flip="none" rotWithShape="1">
                      <a:gsLst>
                        <a:gs pos="0">
                          <a:schemeClr val="bg1"/>
                        </a:gs>
                        <a:gs pos="53000">
                          <a:srgbClr val="D4DEFF"/>
                        </a:gs>
                        <a:gs pos="83000">
                          <a:srgbClr val="D4DEFF"/>
                        </a:gs>
                        <a:gs pos="100000">
                          <a:srgbClr val="96AB94"/>
                        </a:gs>
                      </a:gsLst>
                      <a:lin ang="2700000" scaled="1"/>
                      <a:tileRect/>
                    </a:gradFill>
                  </a:tcPr>
                </a:tc>
                <a:tc>
                  <a:txBody>
                    <a:bodyPr/>
                    <a:lstStyle/>
                    <a:p>
                      <a:pPr algn="ctr"/>
                      <a:r>
                        <a:rPr lang="en-US" sz="2000" b="1" dirty="0" smtClean="0">
                          <a:solidFill>
                            <a:schemeClr val="tx1"/>
                          </a:solidFill>
                          <a:latin typeface="+mn-lt"/>
                        </a:rPr>
                        <a:t>28%</a:t>
                      </a:r>
                      <a:endParaRPr lang="en-US" sz="2000" b="1" dirty="0">
                        <a:solidFill>
                          <a:schemeClr val="tx1"/>
                        </a:solidFill>
                        <a:latin typeface="+mn-lt"/>
                      </a:endParaRPr>
                    </a:p>
                  </a:txBody>
                  <a:tcPr anchor="ctr">
                    <a:gradFill flip="none" rotWithShape="1">
                      <a:gsLst>
                        <a:gs pos="0">
                          <a:schemeClr val="bg1"/>
                        </a:gs>
                        <a:gs pos="53000">
                          <a:srgbClr val="D4DEFF"/>
                        </a:gs>
                        <a:gs pos="83000">
                          <a:srgbClr val="D4DEFF"/>
                        </a:gs>
                        <a:gs pos="100000">
                          <a:srgbClr val="96AB94"/>
                        </a:gs>
                      </a:gsLst>
                      <a:lin ang="2700000" scaled="1"/>
                      <a:tileRect/>
                    </a:gradFill>
                  </a:tcPr>
                </a:tc>
                <a:tc>
                  <a:txBody>
                    <a:bodyPr/>
                    <a:lstStyle/>
                    <a:p>
                      <a:pPr algn="ctr"/>
                      <a:endParaRPr lang="en-US" sz="2000" b="1" dirty="0">
                        <a:solidFill>
                          <a:schemeClr val="tx1"/>
                        </a:solidFill>
                        <a:latin typeface="+mn-lt"/>
                      </a:endParaRPr>
                    </a:p>
                  </a:txBody>
                  <a:tcPr anchor="ctr">
                    <a:gradFill flip="none" rotWithShape="1">
                      <a:gsLst>
                        <a:gs pos="0">
                          <a:schemeClr val="bg1"/>
                        </a:gs>
                        <a:gs pos="53000">
                          <a:srgbClr val="D4DEFF"/>
                        </a:gs>
                        <a:gs pos="83000">
                          <a:srgbClr val="D4DEFF"/>
                        </a:gs>
                        <a:gs pos="100000">
                          <a:srgbClr val="96AB94"/>
                        </a:gs>
                      </a:gsLst>
                      <a:lin ang="2700000" scaled="1"/>
                      <a:tileRect/>
                    </a:gradFill>
                  </a:tcPr>
                </a:tc>
                <a:tc>
                  <a:txBody>
                    <a:bodyPr/>
                    <a:lstStyle/>
                    <a:p>
                      <a:r>
                        <a:rPr lang="en-US" sz="2000" b="1" dirty="0" smtClean="0">
                          <a:solidFill>
                            <a:schemeClr val="tx1"/>
                          </a:solidFill>
                          <a:latin typeface="+mn-lt"/>
                          <a:cs typeface="Times New Roman" pitchFamily="18" charset="0"/>
                        </a:rPr>
                        <a:t>Risk</a:t>
                      </a:r>
                      <a:r>
                        <a:rPr lang="en-US" sz="2000" b="1" baseline="0" dirty="0" smtClean="0">
                          <a:solidFill>
                            <a:schemeClr val="tx1"/>
                          </a:solidFill>
                          <a:latin typeface="+mn-lt"/>
                          <a:cs typeface="Times New Roman" pitchFamily="18" charset="0"/>
                        </a:rPr>
                        <a:t> Averse</a:t>
                      </a:r>
                      <a:endParaRPr lang="en-US" sz="2000" b="1" dirty="0">
                        <a:solidFill>
                          <a:schemeClr val="tx1"/>
                        </a:solidFill>
                        <a:latin typeface="+mn-lt"/>
                        <a:cs typeface="Times New Roman" pitchFamily="18" charset="0"/>
                      </a:endParaRPr>
                    </a:p>
                  </a:txBody>
                  <a:tcPr anchor="ctr">
                    <a:gradFill flip="none" rotWithShape="1">
                      <a:gsLst>
                        <a:gs pos="0">
                          <a:schemeClr val="bg1"/>
                        </a:gs>
                        <a:gs pos="53000">
                          <a:srgbClr val="D4DEFF"/>
                        </a:gs>
                        <a:gs pos="83000">
                          <a:srgbClr val="D4DEFF"/>
                        </a:gs>
                        <a:gs pos="100000">
                          <a:srgbClr val="96AB94"/>
                        </a:gs>
                      </a:gsLst>
                      <a:lin ang="2700000" scaled="1"/>
                      <a:tileRect/>
                    </a:gradFill>
                  </a:tcPr>
                </a:tc>
                <a:tc>
                  <a:txBody>
                    <a:bodyPr/>
                    <a:lstStyle/>
                    <a:p>
                      <a:pPr algn="ctr"/>
                      <a:r>
                        <a:rPr lang="en-US" sz="2000" b="1" dirty="0" smtClean="0">
                          <a:solidFill>
                            <a:schemeClr val="tx1"/>
                          </a:solidFill>
                          <a:latin typeface="+mn-lt"/>
                        </a:rPr>
                        <a:t>51%</a:t>
                      </a:r>
                      <a:endParaRPr lang="en-US" sz="2000" b="1" dirty="0">
                        <a:solidFill>
                          <a:schemeClr val="tx1"/>
                        </a:solidFill>
                        <a:latin typeface="+mn-lt"/>
                      </a:endParaRPr>
                    </a:p>
                  </a:txBody>
                  <a:tcPr anchor="ctr">
                    <a:gradFill flip="none" rotWithShape="1">
                      <a:gsLst>
                        <a:gs pos="0">
                          <a:schemeClr val="bg1"/>
                        </a:gs>
                        <a:gs pos="53000">
                          <a:srgbClr val="D4DEFF"/>
                        </a:gs>
                        <a:gs pos="83000">
                          <a:srgbClr val="D4DEFF"/>
                        </a:gs>
                        <a:gs pos="100000">
                          <a:srgbClr val="96AB94"/>
                        </a:gs>
                      </a:gsLst>
                      <a:lin ang="2700000" scaled="1"/>
                      <a:tileRect/>
                    </a:gradFill>
                  </a:tcPr>
                </a:tc>
              </a:tr>
              <a:tr h="642278">
                <a:tc>
                  <a:txBody>
                    <a:bodyPr/>
                    <a:lstStyle/>
                    <a:p>
                      <a:r>
                        <a:rPr lang="en-US" sz="2000" b="1" dirty="0" smtClean="0">
                          <a:solidFill>
                            <a:schemeClr val="tx1"/>
                          </a:solidFill>
                          <a:latin typeface="+mn-lt"/>
                          <a:cs typeface="Times New Roman" pitchFamily="18" charset="0"/>
                        </a:rPr>
                        <a:t>Rotation </a:t>
                      </a:r>
                      <a:endParaRPr lang="en-US" sz="2000" b="1" dirty="0">
                        <a:solidFill>
                          <a:schemeClr val="tx1"/>
                        </a:solidFill>
                        <a:latin typeface="+mn-lt"/>
                        <a:cs typeface="Times New Roman" pitchFamily="18" charset="0"/>
                      </a:endParaRPr>
                    </a:p>
                  </a:txBody>
                  <a:tcPr anchor="ctr">
                    <a:gradFill flip="none" rotWithShape="1">
                      <a:gsLst>
                        <a:gs pos="0">
                          <a:schemeClr val="bg1"/>
                        </a:gs>
                        <a:gs pos="53000">
                          <a:srgbClr val="D4DEFF"/>
                        </a:gs>
                        <a:gs pos="83000">
                          <a:srgbClr val="D4DEFF"/>
                        </a:gs>
                        <a:gs pos="100000">
                          <a:srgbClr val="96AB94"/>
                        </a:gs>
                      </a:gsLst>
                      <a:lin ang="2700000" scaled="1"/>
                      <a:tileRect/>
                    </a:gradFill>
                  </a:tcPr>
                </a:tc>
                <a:tc>
                  <a:txBody>
                    <a:bodyPr/>
                    <a:lstStyle/>
                    <a:p>
                      <a:pPr algn="ctr"/>
                      <a:r>
                        <a:rPr lang="en-US" sz="2000" b="1" dirty="0" smtClean="0">
                          <a:solidFill>
                            <a:schemeClr val="tx1"/>
                          </a:solidFill>
                          <a:latin typeface="+mn-lt"/>
                        </a:rPr>
                        <a:t>31%</a:t>
                      </a:r>
                      <a:endParaRPr lang="en-US" sz="2000" b="1" dirty="0">
                        <a:solidFill>
                          <a:schemeClr val="tx1"/>
                        </a:solidFill>
                        <a:latin typeface="+mn-lt"/>
                      </a:endParaRPr>
                    </a:p>
                  </a:txBody>
                  <a:tcPr anchor="ctr">
                    <a:gradFill flip="none" rotWithShape="1">
                      <a:gsLst>
                        <a:gs pos="0">
                          <a:schemeClr val="bg1"/>
                        </a:gs>
                        <a:gs pos="53000">
                          <a:srgbClr val="D4DEFF"/>
                        </a:gs>
                        <a:gs pos="83000">
                          <a:srgbClr val="D4DEFF"/>
                        </a:gs>
                        <a:gs pos="100000">
                          <a:srgbClr val="96AB94"/>
                        </a:gs>
                      </a:gsLst>
                      <a:lin ang="2700000" scaled="1"/>
                      <a:tileRect/>
                    </a:gradFill>
                  </a:tcPr>
                </a:tc>
                <a:tc>
                  <a:txBody>
                    <a:bodyPr/>
                    <a:lstStyle/>
                    <a:p>
                      <a:pPr algn="ctr"/>
                      <a:endParaRPr lang="en-US" sz="2000" b="1" dirty="0">
                        <a:solidFill>
                          <a:schemeClr val="tx1"/>
                        </a:solidFill>
                        <a:latin typeface="+mn-lt"/>
                      </a:endParaRPr>
                    </a:p>
                  </a:txBody>
                  <a:tcPr anchor="ctr">
                    <a:gradFill flip="none" rotWithShape="1">
                      <a:gsLst>
                        <a:gs pos="0">
                          <a:schemeClr val="bg1"/>
                        </a:gs>
                        <a:gs pos="53000">
                          <a:srgbClr val="D4DEFF"/>
                        </a:gs>
                        <a:gs pos="83000">
                          <a:srgbClr val="D4DEFF"/>
                        </a:gs>
                        <a:gs pos="100000">
                          <a:srgbClr val="96AB94"/>
                        </a:gs>
                      </a:gsLst>
                      <a:lin ang="2700000" scaled="1"/>
                      <a:tileRect/>
                    </a:gradFill>
                  </a:tcPr>
                </a:tc>
                <a:tc>
                  <a:txBody>
                    <a:bodyPr/>
                    <a:lstStyle/>
                    <a:p>
                      <a:pPr algn="l"/>
                      <a:r>
                        <a:rPr lang="en-US" sz="2000" b="1" dirty="0" smtClean="0">
                          <a:solidFill>
                            <a:schemeClr val="tx1"/>
                          </a:solidFill>
                          <a:latin typeface="+mn-lt"/>
                          <a:cs typeface="Times New Roman" pitchFamily="18" charset="0"/>
                        </a:rPr>
                        <a:t>Early</a:t>
                      </a:r>
                      <a:r>
                        <a:rPr lang="en-US" sz="2000" b="1" baseline="0" dirty="0" smtClean="0">
                          <a:solidFill>
                            <a:schemeClr val="tx1"/>
                          </a:solidFill>
                          <a:latin typeface="+mn-lt"/>
                          <a:cs typeface="Times New Roman" pitchFamily="18" charset="0"/>
                        </a:rPr>
                        <a:t> Adopters</a:t>
                      </a:r>
                      <a:endParaRPr lang="en-US" sz="2000" b="1" dirty="0">
                        <a:solidFill>
                          <a:schemeClr val="tx1"/>
                        </a:solidFill>
                        <a:latin typeface="+mn-lt"/>
                        <a:cs typeface="Times New Roman" pitchFamily="18" charset="0"/>
                      </a:endParaRPr>
                    </a:p>
                  </a:txBody>
                  <a:tcPr anchor="ctr">
                    <a:gradFill flip="none" rotWithShape="1">
                      <a:gsLst>
                        <a:gs pos="0">
                          <a:schemeClr val="bg1"/>
                        </a:gs>
                        <a:gs pos="53000">
                          <a:srgbClr val="D4DEFF"/>
                        </a:gs>
                        <a:gs pos="83000">
                          <a:srgbClr val="D4DEFF"/>
                        </a:gs>
                        <a:gs pos="100000">
                          <a:srgbClr val="96AB94"/>
                        </a:gs>
                      </a:gsLst>
                      <a:lin ang="2700000" scaled="1"/>
                      <a:tileRect/>
                    </a:gradFill>
                  </a:tcPr>
                </a:tc>
                <a:tc>
                  <a:txBody>
                    <a:bodyPr/>
                    <a:lstStyle/>
                    <a:p>
                      <a:pPr algn="ctr"/>
                      <a:r>
                        <a:rPr lang="en-US" sz="2000" b="1" dirty="0" smtClean="0">
                          <a:solidFill>
                            <a:schemeClr val="tx1"/>
                          </a:solidFill>
                          <a:latin typeface="+mn-lt"/>
                        </a:rPr>
                        <a:t>32%</a:t>
                      </a:r>
                      <a:endParaRPr lang="en-US" sz="2000" b="1" dirty="0">
                        <a:solidFill>
                          <a:schemeClr val="tx1"/>
                        </a:solidFill>
                        <a:latin typeface="+mn-lt"/>
                      </a:endParaRPr>
                    </a:p>
                  </a:txBody>
                  <a:tcPr anchor="ctr">
                    <a:gradFill flip="none" rotWithShape="1">
                      <a:gsLst>
                        <a:gs pos="0">
                          <a:schemeClr val="bg1"/>
                        </a:gs>
                        <a:gs pos="53000">
                          <a:srgbClr val="D4DEFF"/>
                        </a:gs>
                        <a:gs pos="83000">
                          <a:srgbClr val="D4DEFF"/>
                        </a:gs>
                        <a:gs pos="100000">
                          <a:srgbClr val="96AB94"/>
                        </a:gs>
                      </a:gsLst>
                      <a:lin ang="2700000" scaled="1"/>
                      <a:tileRect/>
                    </a:gradFill>
                  </a:tcPr>
                </a:tc>
              </a:tr>
              <a:tr h="642278">
                <a:tc>
                  <a:txBody>
                    <a:bodyPr/>
                    <a:lstStyle/>
                    <a:p>
                      <a:r>
                        <a:rPr lang="en-US" sz="2000" b="1" dirty="0" smtClean="0">
                          <a:solidFill>
                            <a:schemeClr val="tx1"/>
                          </a:solidFill>
                          <a:latin typeface="+mn-lt"/>
                          <a:cs typeface="Times New Roman" pitchFamily="18" charset="0"/>
                        </a:rPr>
                        <a:t>Age</a:t>
                      </a:r>
                      <a:endParaRPr lang="en-US" sz="2000" b="1" dirty="0">
                        <a:solidFill>
                          <a:schemeClr val="tx1"/>
                        </a:solidFill>
                        <a:latin typeface="+mn-lt"/>
                        <a:cs typeface="Times New Roman" pitchFamily="18" charset="0"/>
                      </a:endParaRPr>
                    </a:p>
                  </a:txBody>
                  <a:tcPr anchor="ctr">
                    <a:gradFill flip="none" rotWithShape="1">
                      <a:gsLst>
                        <a:gs pos="0">
                          <a:schemeClr val="bg1"/>
                        </a:gs>
                        <a:gs pos="53000">
                          <a:srgbClr val="D4DEFF"/>
                        </a:gs>
                        <a:gs pos="83000">
                          <a:srgbClr val="D4DEFF"/>
                        </a:gs>
                        <a:gs pos="100000">
                          <a:srgbClr val="96AB94"/>
                        </a:gs>
                      </a:gsLst>
                      <a:lin ang="2700000" scaled="1"/>
                      <a:tileRect/>
                    </a:gradFill>
                  </a:tcPr>
                </a:tc>
                <a:tc>
                  <a:txBody>
                    <a:bodyPr/>
                    <a:lstStyle/>
                    <a:p>
                      <a:pPr algn="ctr"/>
                      <a:r>
                        <a:rPr lang="en-US" sz="2000" b="1" dirty="0" smtClean="0">
                          <a:solidFill>
                            <a:schemeClr val="tx1"/>
                          </a:solidFill>
                          <a:latin typeface="+mn-lt"/>
                        </a:rPr>
                        <a:t>46-59 (Years)-63%</a:t>
                      </a:r>
                      <a:endParaRPr lang="en-US" sz="2000" b="1" dirty="0">
                        <a:solidFill>
                          <a:schemeClr val="tx1"/>
                        </a:solidFill>
                        <a:latin typeface="+mn-lt"/>
                      </a:endParaRPr>
                    </a:p>
                  </a:txBody>
                  <a:tcPr anchor="ctr">
                    <a:gradFill flip="none" rotWithShape="1">
                      <a:gsLst>
                        <a:gs pos="0">
                          <a:schemeClr val="bg1"/>
                        </a:gs>
                        <a:gs pos="53000">
                          <a:srgbClr val="D4DEFF"/>
                        </a:gs>
                        <a:gs pos="83000">
                          <a:srgbClr val="D4DEFF"/>
                        </a:gs>
                        <a:gs pos="100000">
                          <a:srgbClr val="96AB94"/>
                        </a:gs>
                      </a:gsLst>
                      <a:lin ang="2700000" scaled="1"/>
                      <a:tileRect/>
                    </a:gradFill>
                  </a:tcPr>
                </a:tc>
                <a:tc>
                  <a:txBody>
                    <a:bodyPr/>
                    <a:lstStyle/>
                    <a:p>
                      <a:pPr algn="ctr"/>
                      <a:endParaRPr lang="en-US" sz="2000" b="1" dirty="0">
                        <a:solidFill>
                          <a:schemeClr val="tx1"/>
                        </a:solidFill>
                        <a:latin typeface="+mn-lt"/>
                      </a:endParaRPr>
                    </a:p>
                  </a:txBody>
                  <a:tcPr anchor="ctr">
                    <a:gradFill flip="none" rotWithShape="1">
                      <a:gsLst>
                        <a:gs pos="0">
                          <a:schemeClr val="bg1"/>
                        </a:gs>
                        <a:gs pos="53000">
                          <a:srgbClr val="D4DEFF"/>
                        </a:gs>
                        <a:gs pos="83000">
                          <a:srgbClr val="D4DEFF"/>
                        </a:gs>
                        <a:gs pos="100000">
                          <a:srgbClr val="96AB94"/>
                        </a:gs>
                      </a:gsLst>
                      <a:lin ang="2700000" scaled="1"/>
                      <a:tileRect/>
                    </a:gradFill>
                  </a:tcPr>
                </a:tc>
                <a:tc>
                  <a:txBody>
                    <a:bodyPr/>
                    <a:lstStyle/>
                    <a:p>
                      <a:r>
                        <a:rPr lang="en-US" sz="2000" b="1" dirty="0" smtClean="0">
                          <a:latin typeface="+mn-lt"/>
                        </a:rPr>
                        <a:t>Stream (&lt;1 miles)</a:t>
                      </a:r>
                      <a:endParaRPr lang="en-US" sz="2000" b="1" dirty="0">
                        <a:latin typeface="+mn-lt"/>
                      </a:endParaRPr>
                    </a:p>
                  </a:txBody>
                  <a:tcPr anchor="ctr">
                    <a:gradFill flip="none" rotWithShape="1">
                      <a:gsLst>
                        <a:gs pos="0">
                          <a:schemeClr val="bg1"/>
                        </a:gs>
                        <a:gs pos="53000">
                          <a:srgbClr val="D4DEFF"/>
                        </a:gs>
                        <a:gs pos="83000">
                          <a:srgbClr val="D4DEFF"/>
                        </a:gs>
                        <a:gs pos="100000">
                          <a:srgbClr val="96AB94"/>
                        </a:gs>
                      </a:gsLst>
                      <a:lin ang="2700000" scaled="1"/>
                      <a:tileRect/>
                    </a:gradFill>
                  </a:tcPr>
                </a:tc>
                <a:tc>
                  <a:txBody>
                    <a:bodyPr/>
                    <a:lstStyle/>
                    <a:p>
                      <a:pPr algn="ctr"/>
                      <a:r>
                        <a:rPr lang="en-US" sz="2000" b="1" dirty="0" smtClean="0">
                          <a:solidFill>
                            <a:schemeClr val="tx1"/>
                          </a:solidFill>
                          <a:latin typeface="+mn-lt"/>
                        </a:rPr>
                        <a:t>42%</a:t>
                      </a:r>
                      <a:endParaRPr lang="en-US" sz="2000" b="1" dirty="0">
                        <a:solidFill>
                          <a:schemeClr val="tx1"/>
                        </a:solidFill>
                        <a:latin typeface="+mn-lt"/>
                      </a:endParaRPr>
                    </a:p>
                  </a:txBody>
                  <a:tcPr anchor="ctr">
                    <a:gradFill flip="none" rotWithShape="1">
                      <a:gsLst>
                        <a:gs pos="0">
                          <a:schemeClr val="bg1"/>
                        </a:gs>
                        <a:gs pos="53000">
                          <a:srgbClr val="D4DEFF"/>
                        </a:gs>
                        <a:gs pos="83000">
                          <a:srgbClr val="D4DEFF"/>
                        </a:gs>
                        <a:gs pos="100000">
                          <a:srgbClr val="96AB94"/>
                        </a:gs>
                      </a:gsLst>
                      <a:lin ang="2700000" scaled="1"/>
                      <a:tileRect/>
                    </a:gradFill>
                  </a:tcPr>
                </a:tc>
              </a:tr>
              <a:tr h="749826">
                <a:tc>
                  <a:txBody>
                    <a:bodyPr/>
                    <a:lstStyle/>
                    <a:p>
                      <a:r>
                        <a:rPr lang="en-US" sz="2000" b="1" dirty="0" smtClean="0">
                          <a:solidFill>
                            <a:schemeClr val="tx1"/>
                          </a:solidFill>
                          <a:latin typeface="+mn-lt"/>
                          <a:cs typeface="Times New Roman" pitchFamily="18" charset="0"/>
                        </a:rPr>
                        <a:t>College</a:t>
                      </a:r>
                      <a:endParaRPr lang="en-US" sz="2000" b="1" dirty="0">
                        <a:solidFill>
                          <a:schemeClr val="tx1"/>
                        </a:solidFill>
                        <a:latin typeface="+mn-lt"/>
                        <a:cs typeface="Times New Roman" pitchFamily="18" charset="0"/>
                      </a:endParaRPr>
                    </a:p>
                  </a:txBody>
                  <a:tcPr anchor="ctr">
                    <a:gradFill flip="none" rotWithShape="1">
                      <a:gsLst>
                        <a:gs pos="0">
                          <a:schemeClr val="bg1"/>
                        </a:gs>
                        <a:gs pos="53000">
                          <a:srgbClr val="D4DEFF"/>
                        </a:gs>
                        <a:gs pos="83000">
                          <a:srgbClr val="D4DEFF"/>
                        </a:gs>
                        <a:gs pos="100000">
                          <a:srgbClr val="96AB94"/>
                        </a:gs>
                      </a:gsLst>
                      <a:lin ang="2700000" scaled="1"/>
                      <a:tileRect/>
                    </a:gradFill>
                  </a:tcPr>
                </a:tc>
                <a:tc>
                  <a:txBody>
                    <a:bodyPr/>
                    <a:lstStyle/>
                    <a:p>
                      <a:pPr algn="ctr"/>
                      <a:r>
                        <a:rPr lang="en-US" sz="2000" b="1" dirty="0" smtClean="0">
                          <a:solidFill>
                            <a:schemeClr val="tx1"/>
                          </a:solidFill>
                          <a:latin typeface="+mn-lt"/>
                        </a:rPr>
                        <a:t>30%</a:t>
                      </a:r>
                      <a:endParaRPr lang="en-US" sz="2000" b="1" dirty="0">
                        <a:solidFill>
                          <a:schemeClr val="tx1"/>
                        </a:solidFill>
                        <a:latin typeface="+mn-lt"/>
                      </a:endParaRPr>
                    </a:p>
                  </a:txBody>
                  <a:tcPr anchor="ctr">
                    <a:gradFill flip="none" rotWithShape="1">
                      <a:gsLst>
                        <a:gs pos="0">
                          <a:schemeClr val="bg1"/>
                        </a:gs>
                        <a:gs pos="53000">
                          <a:srgbClr val="D4DEFF"/>
                        </a:gs>
                        <a:gs pos="83000">
                          <a:srgbClr val="D4DEFF"/>
                        </a:gs>
                        <a:gs pos="100000">
                          <a:srgbClr val="96AB94"/>
                        </a:gs>
                      </a:gsLst>
                      <a:lin ang="2700000" scaled="1"/>
                      <a:tileRect/>
                    </a:gradFill>
                  </a:tcPr>
                </a:tc>
                <a:tc>
                  <a:txBody>
                    <a:bodyPr/>
                    <a:lstStyle/>
                    <a:p>
                      <a:pPr algn="ctr"/>
                      <a:endParaRPr lang="en-US" sz="2000" b="1" dirty="0">
                        <a:solidFill>
                          <a:schemeClr val="tx1"/>
                        </a:solidFill>
                        <a:latin typeface="+mn-lt"/>
                      </a:endParaRPr>
                    </a:p>
                  </a:txBody>
                  <a:tcPr anchor="ctr">
                    <a:gradFill flip="none" rotWithShape="1">
                      <a:gsLst>
                        <a:gs pos="0">
                          <a:schemeClr val="bg1"/>
                        </a:gs>
                        <a:gs pos="53000">
                          <a:srgbClr val="D4DEFF"/>
                        </a:gs>
                        <a:gs pos="83000">
                          <a:srgbClr val="D4DEFF"/>
                        </a:gs>
                        <a:gs pos="100000">
                          <a:srgbClr val="96AB94"/>
                        </a:gs>
                      </a:gsLst>
                      <a:lin ang="2700000" scaled="1"/>
                      <a:tileRect/>
                    </a:gradFill>
                  </a:tcPr>
                </a:tc>
                <a:tc>
                  <a:txBody>
                    <a:bodyPr/>
                    <a:lstStyle/>
                    <a:p>
                      <a:endParaRPr lang="en-US" sz="2000" dirty="0">
                        <a:latin typeface="+mn-lt"/>
                      </a:endParaRPr>
                    </a:p>
                  </a:txBody>
                  <a:tcPr anchor="ctr">
                    <a:gradFill flip="none" rotWithShape="1">
                      <a:gsLst>
                        <a:gs pos="0">
                          <a:schemeClr val="bg1"/>
                        </a:gs>
                        <a:gs pos="53000">
                          <a:srgbClr val="D4DEFF"/>
                        </a:gs>
                        <a:gs pos="83000">
                          <a:srgbClr val="D4DEFF"/>
                        </a:gs>
                        <a:gs pos="100000">
                          <a:srgbClr val="96AB94"/>
                        </a:gs>
                      </a:gsLst>
                      <a:lin ang="2700000" scaled="1"/>
                      <a:tileRect/>
                    </a:gradFill>
                  </a:tcPr>
                </a:tc>
                <a:tc>
                  <a:txBody>
                    <a:bodyPr/>
                    <a:lstStyle/>
                    <a:p>
                      <a:pPr algn="ctr"/>
                      <a:endParaRPr lang="en-US" sz="2000" dirty="0">
                        <a:latin typeface="+mn-lt"/>
                      </a:endParaRPr>
                    </a:p>
                  </a:txBody>
                  <a:tcPr anchor="ctr">
                    <a:gradFill flip="none" rotWithShape="1">
                      <a:gsLst>
                        <a:gs pos="0">
                          <a:schemeClr val="bg1"/>
                        </a:gs>
                        <a:gs pos="53000">
                          <a:srgbClr val="D4DEFF"/>
                        </a:gs>
                        <a:gs pos="83000">
                          <a:srgbClr val="D4DEFF"/>
                        </a:gs>
                        <a:gs pos="100000">
                          <a:srgbClr val="96AB94"/>
                        </a:gs>
                      </a:gsLst>
                      <a:lin ang="2700000" scaled="1"/>
                      <a:tileRect/>
                    </a:gra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304800" y="685800"/>
          <a:ext cx="8534397" cy="6019803"/>
        </p:xfrm>
        <a:graphic>
          <a:graphicData uri="http://schemas.openxmlformats.org/drawingml/2006/table">
            <a:tbl>
              <a:tblPr/>
              <a:tblGrid>
                <a:gridCol w="1295398"/>
                <a:gridCol w="849614"/>
                <a:gridCol w="532449"/>
                <a:gridCol w="836705"/>
                <a:gridCol w="456385"/>
                <a:gridCol w="836705"/>
                <a:gridCol w="532449"/>
                <a:gridCol w="836705"/>
                <a:gridCol w="760641"/>
                <a:gridCol w="836705"/>
                <a:gridCol w="760641"/>
              </a:tblGrid>
              <a:tr h="865109">
                <a:tc>
                  <a:txBody>
                    <a:bodyPr/>
                    <a:lstStyle/>
                    <a:p>
                      <a:endParaRPr lang="en-US" sz="1600" dirty="0" smtClean="0">
                        <a:solidFill>
                          <a:schemeClr val="accent2">
                            <a:lumMod val="50000"/>
                          </a:schemeClr>
                        </a:solidFill>
                        <a:latin typeface="Times New Roman"/>
                        <a:cs typeface="Times New Roman"/>
                      </a:endParaRPr>
                    </a:p>
                    <a:p>
                      <a:pPr algn="ctr"/>
                      <a:r>
                        <a:rPr lang="en-US" sz="1800" b="1" dirty="0" smtClean="0">
                          <a:solidFill>
                            <a:schemeClr val="accent2">
                              <a:lumMod val="50000"/>
                            </a:schemeClr>
                          </a:solidFill>
                          <a:latin typeface="Times New Roman"/>
                          <a:cs typeface="Times New Roman"/>
                        </a:rPr>
                        <a:t>BMPs</a:t>
                      </a:r>
                      <a:endParaRPr lang="en-US" sz="1800" b="1" dirty="0">
                        <a:solidFill>
                          <a:schemeClr val="accent2">
                            <a:lumMod val="50000"/>
                          </a:schemeClr>
                        </a:solidFill>
                        <a:latin typeface="Times New Roman"/>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600" b="1" dirty="0">
                          <a:solidFill>
                            <a:schemeClr val="accent2">
                              <a:lumMod val="50000"/>
                            </a:schemeClr>
                          </a:solidFill>
                          <a:latin typeface="Times New Roman"/>
                          <a:ea typeface="Calibri"/>
                          <a:cs typeface="Times New Roman"/>
                        </a:rPr>
                        <a:t>Coefficient</a:t>
                      </a:r>
                    </a:p>
                    <a:p>
                      <a:pPr marL="0" marR="0" algn="ctr">
                        <a:lnSpc>
                          <a:spcPct val="115000"/>
                        </a:lnSpc>
                        <a:spcBef>
                          <a:spcPts val="0"/>
                        </a:spcBef>
                        <a:spcAft>
                          <a:spcPts val="0"/>
                        </a:spcAft>
                      </a:pPr>
                      <a:r>
                        <a:rPr lang="en-US" sz="1600" b="1" dirty="0">
                          <a:solidFill>
                            <a:schemeClr val="accent2">
                              <a:lumMod val="50000"/>
                            </a:schemeClr>
                          </a:solidFill>
                          <a:latin typeface="Times New Roman"/>
                          <a:ea typeface="Calibri"/>
                          <a:cs typeface="Times New Roman"/>
                        </a:rPr>
                        <a:t>(Standard Error)</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600" b="1" dirty="0">
                          <a:solidFill>
                            <a:schemeClr val="accent2">
                              <a:lumMod val="50000"/>
                            </a:schemeClr>
                          </a:solidFill>
                          <a:latin typeface="Times New Roman"/>
                          <a:ea typeface="Calibri"/>
                          <a:cs typeface="Times New Roman"/>
                        </a:rPr>
                        <a:t>Marg. </a:t>
                      </a:r>
                      <a:r>
                        <a:rPr lang="en-US" sz="1600" b="1" dirty="0" smtClean="0">
                          <a:solidFill>
                            <a:schemeClr val="accent2">
                              <a:lumMod val="50000"/>
                            </a:schemeClr>
                          </a:solidFill>
                          <a:latin typeface="Times New Roman"/>
                          <a:ea typeface="Calibri"/>
                          <a:cs typeface="Times New Roman"/>
                        </a:rPr>
                        <a:t>Effect</a:t>
                      </a:r>
                      <a:r>
                        <a:rPr lang="en-US" sz="1600" b="1" baseline="0" dirty="0" smtClean="0">
                          <a:solidFill>
                            <a:schemeClr val="accent2">
                              <a:lumMod val="50000"/>
                            </a:schemeClr>
                          </a:solidFill>
                          <a:latin typeface="Times New Roman"/>
                          <a:ea typeface="Calibri"/>
                          <a:cs typeface="Times New Roman"/>
                        </a:rPr>
                        <a:t> </a:t>
                      </a:r>
                      <a:r>
                        <a:rPr lang="en-US" sz="1600" b="1" dirty="0" smtClean="0">
                          <a:solidFill>
                            <a:schemeClr val="accent2">
                              <a:lumMod val="50000"/>
                            </a:schemeClr>
                          </a:solidFill>
                          <a:latin typeface="Times New Roman"/>
                          <a:ea typeface="Calibri"/>
                          <a:cs typeface="Times New Roman"/>
                        </a:rPr>
                        <a:t>(Lowered </a:t>
                      </a:r>
                      <a:r>
                        <a:rPr lang="en-US" sz="1600" b="1" dirty="0">
                          <a:solidFill>
                            <a:schemeClr val="accent2">
                              <a:lumMod val="50000"/>
                            </a:schemeClr>
                          </a:solidFill>
                          <a:latin typeface="Times New Roman"/>
                          <a:ea typeface="Calibri"/>
                          <a:cs typeface="Times New Roman"/>
                        </a:rPr>
                        <a:t>profit)</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600" b="1" dirty="0">
                          <a:solidFill>
                            <a:schemeClr val="accent2">
                              <a:lumMod val="50000"/>
                            </a:schemeClr>
                          </a:solidFill>
                          <a:latin typeface="Times New Roman"/>
                          <a:ea typeface="Calibri"/>
                          <a:cs typeface="Times New Roman"/>
                        </a:rPr>
                        <a:t>Marg. </a:t>
                      </a:r>
                      <a:r>
                        <a:rPr lang="en-US" sz="1600" b="1" dirty="0" smtClean="0">
                          <a:solidFill>
                            <a:schemeClr val="accent2">
                              <a:lumMod val="50000"/>
                            </a:schemeClr>
                          </a:solidFill>
                          <a:latin typeface="Times New Roman"/>
                          <a:ea typeface="Calibri"/>
                          <a:cs typeface="Times New Roman"/>
                        </a:rPr>
                        <a:t>Effect </a:t>
                      </a:r>
                      <a:r>
                        <a:rPr lang="en-US" sz="1600" b="1" dirty="0">
                          <a:solidFill>
                            <a:schemeClr val="accent2">
                              <a:lumMod val="50000"/>
                            </a:schemeClr>
                          </a:solidFill>
                          <a:latin typeface="Times New Roman"/>
                          <a:ea typeface="Calibri"/>
                          <a:cs typeface="Times New Roman"/>
                        </a:rPr>
                        <a:t>(No economic Impact)</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600" b="1" dirty="0">
                          <a:solidFill>
                            <a:schemeClr val="accent2">
                              <a:lumMod val="50000"/>
                            </a:schemeClr>
                          </a:solidFill>
                          <a:latin typeface="Times New Roman"/>
                          <a:ea typeface="Calibri"/>
                          <a:cs typeface="Times New Roman"/>
                        </a:rPr>
                        <a:t>Marg. </a:t>
                      </a:r>
                      <a:r>
                        <a:rPr lang="en-US" sz="1600" b="1" dirty="0" smtClean="0">
                          <a:solidFill>
                            <a:schemeClr val="accent2">
                              <a:lumMod val="50000"/>
                            </a:schemeClr>
                          </a:solidFill>
                          <a:latin typeface="Times New Roman"/>
                          <a:ea typeface="Calibri"/>
                          <a:cs typeface="Times New Roman"/>
                        </a:rPr>
                        <a:t>Effect </a:t>
                      </a:r>
                      <a:r>
                        <a:rPr lang="en-US" sz="1600" b="1" dirty="0">
                          <a:solidFill>
                            <a:schemeClr val="accent2">
                              <a:lumMod val="50000"/>
                            </a:schemeClr>
                          </a:solidFill>
                          <a:latin typeface="Times New Roman"/>
                          <a:ea typeface="Calibri"/>
                          <a:cs typeface="Times New Roman"/>
                        </a:rPr>
                        <a:t>(Increased profit by 1-10%)</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600" b="1" dirty="0">
                          <a:solidFill>
                            <a:schemeClr val="accent2">
                              <a:lumMod val="50000"/>
                            </a:schemeClr>
                          </a:solidFill>
                          <a:latin typeface="Times New Roman"/>
                          <a:ea typeface="Calibri"/>
                          <a:cs typeface="Times New Roman"/>
                        </a:rPr>
                        <a:t>Marg. </a:t>
                      </a:r>
                      <a:r>
                        <a:rPr lang="en-US" sz="1600" b="1" dirty="0" smtClean="0">
                          <a:solidFill>
                            <a:schemeClr val="accent2">
                              <a:lumMod val="50000"/>
                            </a:schemeClr>
                          </a:solidFill>
                          <a:latin typeface="Times New Roman"/>
                          <a:ea typeface="Calibri"/>
                          <a:cs typeface="Times New Roman"/>
                        </a:rPr>
                        <a:t>Effect </a:t>
                      </a:r>
                      <a:r>
                        <a:rPr lang="en-US" sz="1600" b="1" dirty="0">
                          <a:solidFill>
                            <a:schemeClr val="accent2">
                              <a:lumMod val="50000"/>
                            </a:schemeClr>
                          </a:solidFill>
                          <a:latin typeface="Times New Roman"/>
                          <a:ea typeface="Calibri"/>
                          <a:cs typeface="Times New Roman"/>
                        </a:rPr>
                        <a:t>(Increased profit by ≥11%)</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647534">
                <a:tc>
                  <a:txBody>
                    <a:bodyPr/>
                    <a:lstStyle/>
                    <a:p>
                      <a:pPr marL="0" marR="0">
                        <a:lnSpc>
                          <a:spcPct val="115000"/>
                        </a:lnSpc>
                        <a:spcBef>
                          <a:spcPts val="0"/>
                        </a:spcBef>
                        <a:spcAft>
                          <a:spcPts val="0"/>
                        </a:spcAft>
                      </a:pPr>
                      <a:r>
                        <a:rPr lang="en-US" sz="1600" b="1" dirty="0">
                          <a:solidFill>
                            <a:schemeClr val="accent2">
                              <a:lumMod val="50000"/>
                            </a:schemeClr>
                          </a:solidFill>
                          <a:latin typeface="Times New Roman"/>
                          <a:ea typeface="Calibri"/>
                          <a:cs typeface="Times New Roman"/>
                        </a:rPr>
                        <a:t>Conservation </a:t>
                      </a:r>
                      <a:r>
                        <a:rPr lang="en-US" sz="1600" b="1" dirty="0" smtClean="0">
                          <a:solidFill>
                            <a:schemeClr val="accent2">
                              <a:lumMod val="50000"/>
                            </a:schemeClr>
                          </a:solidFill>
                          <a:latin typeface="Times New Roman"/>
                          <a:ea typeface="Calibri"/>
                          <a:cs typeface="Times New Roman"/>
                        </a:rPr>
                        <a:t>Cover </a:t>
                      </a:r>
                      <a:endParaRPr lang="en-US" sz="1600" b="1"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1.5482</a:t>
                      </a:r>
                    </a:p>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(0.4747)</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solidFill>
                            <a:schemeClr val="accent2">
                              <a:lumMod val="50000"/>
                            </a:schemeClr>
                          </a:solidFill>
                          <a:latin typeface="Times New Roman"/>
                          <a:ea typeface="Calibri"/>
                          <a:cs typeface="Times New Roman"/>
                        </a:rPr>
                        <a:t>-0.1164</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solidFill>
                            <a:schemeClr val="accent2">
                              <a:lumMod val="50000"/>
                            </a:schemeClr>
                          </a:solidFill>
                          <a:latin typeface="Times New Roman"/>
                          <a:ea typeface="Calibri"/>
                          <a:cs typeface="Times New Roman"/>
                        </a:rPr>
                        <a:t>**</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solidFill>
                            <a:schemeClr val="accent2">
                              <a:lumMod val="50000"/>
                            </a:schemeClr>
                          </a:solidFill>
                          <a:latin typeface="Times New Roman"/>
                          <a:ea typeface="Calibri"/>
                          <a:cs typeface="Times New Roman"/>
                        </a:rPr>
                        <a:t>-0.1894</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solidFill>
                            <a:schemeClr val="accent2">
                              <a:lumMod val="50000"/>
                            </a:schemeClr>
                          </a:solidFill>
                          <a:latin typeface="Times New Roman"/>
                          <a:ea typeface="Calibri"/>
                          <a:cs typeface="Times New Roman"/>
                        </a:rPr>
                        <a:t>***</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0.2309</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0.3238</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7534">
                <a:tc>
                  <a:txBody>
                    <a:bodyPr/>
                    <a:lstStyle/>
                    <a:p>
                      <a:pPr marL="0" marR="0">
                        <a:lnSpc>
                          <a:spcPct val="115000"/>
                        </a:lnSpc>
                        <a:spcBef>
                          <a:spcPts val="0"/>
                        </a:spcBef>
                        <a:spcAft>
                          <a:spcPts val="0"/>
                        </a:spcAft>
                      </a:pPr>
                      <a:r>
                        <a:rPr lang="en-US" sz="1600" b="1">
                          <a:solidFill>
                            <a:schemeClr val="accent2">
                              <a:lumMod val="50000"/>
                            </a:schemeClr>
                          </a:solidFill>
                          <a:latin typeface="Times New Roman"/>
                          <a:ea typeface="Calibri"/>
                          <a:cs typeface="Times New Roman"/>
                        </a:rPr>
                        <a:t>Critical A Planting</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-0.4220</a:t>
                      </a:r>
                    </a:p>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(0.3636)</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0.0357</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0.0696</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solidFill>
                            <a:schemeClr val="accent2">
                              <a:lumMod val="50000"/>
                            </a:schemeClr>
                          </a:solidFill>
                          <a:latin typeface="Times New Roman"/>
                          <a:ea typeface="Calibri"/>
                          <a:cs typeface="Times New Roman"/>
                        </a:rPr>
                        <a:t>-0.0698</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-0.0929</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7534">
                <a:tc>
                  <a:txBody>
                    <a:bodyPr/>
                    <a:lstStyle/>
                    <a:p>
                      <a:pPr marL="0" marR="0">
                        <a:lnSpc>
                          <a:spcPct val="115000"/>
                        </a:lnSpc>
                        <a:spcBef>
                          <a:spcPts val="0"/>
                        </a:spcBef>
                        <a:spcAft>
                          <a:spcPts val="0"/>
                        </a:spcAft>
                      </a:pPr>
                      <a:r>
                        <a:rPr lang="en-US" sz="1600" b="1">
                          <a:solidFill>
                            <a:schemeClr val="accent2">
                              <a:lumMod val="50000"/>
                            </a:schemeClr>
                          </a:solidFill>
                          <a:latin typeface="Times New Roman"/>
                          <a:ea typeface="Calibri"/>
                          <a:cs typeface="Times New Roman"/>
                        </a:rPr>
                        <a:t>Field Border </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0.0183</a:t>
                      </a:r>
                    </a:p>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(0.4720)</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-0.0016</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-0.0031</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0.0030</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solidFill>
                            <a:schemeClr val="accent2">
                              <a:lumMod val="50000"/>
                            </a:schemeClr>
                          </a:solidFill>
                          <a:latin typeface="Times New Roman"/>
                          <a:ea typeface="Calibri"/>
                          <a:cs typeface="Times New Roman"/>
                        </a:rPr>
                        <a:t>0.0041</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7534">
                <a:tc>
                  <a:txBody>
                    <a:bodyPr/>
                    <a:lstStyle/>
                    <a:p>
                      <a:pPr marL="0" marR="0">
                        <a:lnSpc>
                          <a:spcPct val="115000"/>
                        </a:lnSpc>
                        <a:spcBef>
                          <a:spcPts val="0"/>
                        </a:spcBef>
                        <a:spcAft>
                          <a:spcPts val="0"/>
                        </a:spcAft>
                      </a:pPr>
                      <a:r>
                        <a:rPr lang="en-US" sz="1600" b="1">
                          <a:solidFill>
                            <a:schemeClr val="accent2">
                              <a:lumMod val="50000"/>
                            </a:schemeClr>
                          </a:solidFill>
                          <a:latin typeface="Times New Roman"/>
                          <a:ea typeface="Calibri"/>
                          <a:cs typeface="Times New Roman"/>
                        </a:rPr>
                        <a:t>GSST</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-0.2424</a:t>
                      </a:r>
                    </a:p>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(0.5012)</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0.0209</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0.0394</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-0.0427</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-0.0517</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7534">
                <a:tc>
                  <a:txBody>
                    <a:bodyPr/>
                    <a:lstStyle/>
                    <a:p>
                      <a:pPr marL="0" marR="0">
                        <a:lnSpc>
                          <a:spcPct val="115000"/>
                        </a:lnSpc>
                        <a:spcBef>
                          <a:spcPts val="0"/>
                        </a:spcBef>
                        <a:spcAft>
                          <a:spcPts val="0"/>
                        </a:spcAft>
                      </a:pPr>
                      <a:r>
                        <a:rPr lang="en-US" sz="1600" b="1">
                          <a:solidFill>
                            <a:schemeClr val="accent2">
                              <a:lumMod val="50000"/>
                            </a:schemeClr>
                          </a:solidFill>
                          <a:latin typeface="Times New Roman"/>
                          <a:ea typeface="Calibri"/>
                          <a:cs typeface="Times New Roman"/>
                        </a:rPr>
                        <a:t>Filter Stripes</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-1.2780</a:t>
                      </a:r>
                    </a:p>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(0.6133)</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solidFill>
                            <a:schemeClr val="accent2">
                              <a:lumMod val="50000"/>
                            </a:schemeClr>
                          </a:solidFill>
                          <a:latin typeface="Times New Roman"/>
                          <a:ea typeface="Calibri"/>
                          <a:cs typeface="Times New Roman"/>
                        </a:rPr>
                        <a:t>**</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0.1006</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0.0977</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-0.2827</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-0.1916</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solidFill>
                            <a:schemeClr val="accent2">
                              <a:lumMod val="50000"/>
                            </a:schemeClr>
                          </a:solidFill>
                          <a:latin typeface="Times New Roman"/>
                          <a:ea typeface="Calibri"/>
                          <a:cs typeface="Times New Roman"/>
                        </a:rPr>
                        <a:t>***</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7534">
                <a:tc>
                  <a:txBody>
                    <a:bodyPr/>
                    <a:lstStyle/>
                    <a:p>
                      <a:pPr marL="0" marR="0">
                        <a:lnSpc>
                          <a:spcPct val="115000"/>
                        </a:lnSpc>
                        <a:spcBef>
                          <a:spcPts val="0"/>
                        </a:spcBef>
                        <a:spcAft>
                          <a:spcPts val="0"/>
                        </a:spcAft>
                      </a:pPr>
                      <a:r>
                        <a:rPr lang="en-US" sz="1600" b="1">
                          <a:solidFill>
                            <a:schemeClr val="accent2">
                              <a:lumMod val="50000"/>
                            </a:schemeClr>
                          </a:solidFill>
                          <a:latin typeface="Times New Roman"/>
                          <a:ea typeface="Calibri"/>
                          <a:cs typeface="Times New Roman"/>
                        </a:rPr>
                        <a:t>Grassed Water Ways</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0.1499</a:t>
                      </a:r>
                    </a:p>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(0.4902)</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-0.0124</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-0.0262</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0.0225</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0.0349</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7534">
                <a:tc>
                  <a:txBody>
                    <a:bodyPr/>
                    <a:lstStyle/>
                    <a:p>
                      <a:pPr marL="0" marR="0">
                        <a:lnSpc>
                          <a:spcPct val="115000"/>
                        </a:lnSpc>
                        <a:spcBef>
                          <a:spcPts val="0"/>
                        </a:spcBef>
                        <a:spcAft>
                          <a:spcPts val="0"/>
                        </a:spcAft>
                      </a:pPr>
                      <a:r>
                        <a:rPr lang="en-US" sz="1600" b="1" dirty="0">
                          <a:solidFill>
                            <a:schemeClr val="accent2">
                              <a:lumMod val="50000"/>
                            </a:schemeClr>
                          </a:solidFill>
                          <a:latin typeface="Times New Roman"/>
                          <a:ea typeface="Calibri"/>
                          <a:cs typeface="Times New Roman"/>
                        </a:rPr>
                        <a:t>Irrigation W </a:t>
                      </a:r>
                      <a:r>
                        <a:rPr lang="en-US" sz="1600" b="1" dirty="0" err="1">
                          <a:solidFill>
                            <a:schemeClr val="accent2">
                              <a:lumMod val="50000"/>
                            </a:schemeClr>
                          </a:solidFill>
                          <a:latin typeface="Times New Roman"/>
                          <a:ea typeface="Calibri"/>
                          <a:cs typeface="Times New Roman"/>
                        </a:rPr>
                        <a:t>Mngt</a:t>
                      </a:r>
                      <a:endParaRPr lang="en-US" sz="1600" b="1"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solidFill>
                            <a:schemeClr val="accent2">
                              <a:lumMod val="50000"/>
                            </a:schemeClr>
                          </a:solidFill>
                          <a:latin typeface="Times New Roman"/>
                          <a:ea typeface="Calibri"/>
                          <a:cs typeface="Times New Roman"/>
                        </a:rPr>
                        <a:t>0.1237</a:t>
                      </a:r>
                    </a:p>
                    <a:p>
                      <a:pPr marL="0" marR="0">
                        <a:lnSpc>
                          <a:spcPct val="115000"/>
                        </a:lnSpc>
                        <a:spcBef>
                          <a:spcPts val="0"/>
                        </a:spcBef>
                        <a:spcAft>
                          <a:spcPts val="0"/>
                        </a:spcAft>
                      </a:pPr>
                      <a:r>
                        <a:rPr lang="en-US" sz="1600" dirty="0">
                          <a:solidFill>
                            <a:schemeClr val="accent2">
                              <a:lumMod val="50000"/>
                            </a:schemeClr>
                          </a:solidFill>
                          <a:latin typeface="Times New Roman"/>
                          <a:ea typeface="Calibri"/>
                          <a:cs typeface="Times New Roman"/>
                        </a:rPr>
                        <a:t>(0.3608)</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solidFill>
                            <a:schemeClr val="accent2">
                              <a:lumMod val="50000"/>
                            </a:schemeClr>
                          </a:solidFill>
                          <a:latin typeface="Times New Roman"/>
                          <a:ea typeface="Calibri"/>
                          <a:cs typeface="Times New Roman"/>
                        </a:rPr>
                        <a:t>-0.0107</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solidFill>
                            <a:schemeClr val="accent2">
                              <a:lumMod val="50000"/>
                            </a:schemeClr>
                          </a:solidFill>
                          <a:latin typeface="Times New Roman"/>
                          <a:ea typeface="Calibri"/>
                          <a:cs typeface="Times New Roman"/>
                        </a:rPr>
                        <a:t>-0.0202</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solidFill>
                            <a:schemeClr val="accent2">
                              <a:lumMod val="50000"/>
                            </a:schemeClr>
                          </a:solidFill>
                          <a:latin typeface="Times New Roman"/>
                          <a:ea typeface="Calibri"/>
                          <a:cs typeface="Times New Roman"/>
                        </a:rPr>
                        <a:t>0.0219</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solidFill>
                            <a:schemeClr val="accent2">
                              <a:lumMod val="50000"/>
                            </a:schemeClr>
                          </a:solidFill>
                          <a:latin typeface="Times New Roman"/>
                          <a:ea typeface="Calibri"/>
                          <a:cs typeface="Times New Roman"/>
                        </a:rPr>
                        <a:t>0.0264</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1956">
                <a:tc>
                  <a:txBody>
                    <a:bodyPr/>
                    <a:lstStyle/>
                    <a:p>
                      <a:pPr marL="0" marR="0">
                        <a:lnSpc>
                          <a:spcPct val="115000"/>
                        </a:lnSpc>
                        <a:spcBef>
                          <a:spcPts val="0"/>
                        </a:spcBef>
                        <a:spcAft>
                          <a:spcPts val="0"/>
                        </a:spcAft>
                      </a:pPr>
                      <a:r>
                        <a:rPr lang="en-US" sz="1600" b="1" dirty="0">
                          <a:solidFill>
                            <a:schemeClr val="accent2">
                              <a:lumMod val="50000"/>
                            </a:schemeClr>
                          </a:solidFill>
                          <a:latin typeface="Times New Roman"/>
                          <a:ea typeface="Calibri"/>
                          <a:cs typeface="Times New Roman"/>
                        </a:rPr>
                        <a:t>Irrigation Land Lev.</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0.0474</a:t>
                      </a:r>
                    </a:p>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(0.3799)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solidFill>
                          <a:schemeClr val="accent2">
                            <a:lumMod val="50000"/>
                          </a:schemeClr>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-0.0041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solidFill>
                          <a:schemeClr val="accent2">
                            <a:lumMod val="50000"/>
                          </a:schemeClr>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solidFill>
                            <a:schemeClr val="accent2">
                              <a:lumMod val="50000"/>
                            </a:schemeClr>
                          </a:solidFill>
                          <a:latin typeface="Times New Roman"/>
                          <a:ea typeface="Calibri"/>
                          <a:cs typeface="Times New Roman"/>
                        </a:rPr>
                        <a:t>-0.0079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solidFill>
                          <a:schemeClr val="accent2">
                            <a:lumMod val="50000"/>
                          </a:schemeClr>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0.0080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solidFill>
                          <a:schemeClr val="accent2">
                            <a:lumMod val="50000"/>
                          </a:schemeClr>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0.0104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dirty="0">
                        <a:solidFill>
                          <a:schemeClr val="accent2">
                            <a:lumMod val="50000"/>
                          </a:schemeClr>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Title 1"/>
          <p:cNvSpPr txBox="1">
            <a:spLocks/>
          </p:cNvSpPr>
          <p:nvPr/>
        </p:nvSpPr>
        <p:spPr>
          <a:xfrm>
            <a:off x="457200" y="274638"/>
            <a:ext cx="8229600" cy="411162"/>
          </a:xfrm>
          <a:prstGeom prst="rect">
            <a:avLst/>
          </a:prstGeom>
        </p:spPr>
        <p:txBody>
          <a:bodyPr anchor="ctr"/>
          <a:lstStyle/>
          <a:p>
            <a:pPr algn="ctr" fontAlgn="auto">
              <a:spcAft>
                <a:spcPts val="0"/>
              </a:spcAft>
              <a:defRPr/>
            </a:pPr>
            <a:r>
              <a:rPr lang="en-US" sz="2000" b="1" dirty="0">
                <a:solidFill>
                  <a:schemeClr val="accent2">
                    <a:lumMod val="75000"/>
                  </a:schemeClr>
                </a:solidFill>
                <a:latin typeface="Times New Roman" pitchFamily="18" charset="0"/>
                <a:ea typeface="+mj-ea"/>
                <a:cs typeface="Times New Roman" pitchFamily="18" charset="0"/>
              </a:rPr>
              <a:t>Economic impacts from BMP adoption (Ordered-</a:t>
            </a:r>
            <a:r>
              <a:rPr lang="en-US" sz="2000" b="1" dirty="0" err="1">
                <a:solidFill>
                  <a:schemeClr val="accent2">
                    <a:lumMod val="75000"/>
                  </a:schemeClr>
                </a:solidFill>
                <a:latin typeface="Times New Roman" pitchFamily="18" charset="0"/>
                <a:ea typeface="+mj-ea"/>
                <a:cs typeface="Times New Roman" pitchFamily="18" charset="0"/>
              </a:rPr>
              <a:t>probit</a:t>
            </a:r>
            <a:r>
              <a:rPr lang="en-US" sz="2000" b="1" dirty="0">
                <a:solidFill>
                  <a:schemeClr val="accent2">
                    <a:lumMod val="75000"/>
                  </a:schemeClr>
                </a:solidFill>
                <a:latin typeface="Times New Roman" pitchFamily="18" charset="0"/>
                <a:ea typeface="+mj-ea"/>
                <a:cs typeface="Times New Roman" pitchFamily="18" charset="0"/>
              </a:rPr>
              <a:t> runs)</a:t>
            </a:r>
            <a:br>
              <a:rPr lang="en-US" sz="2000" b="1" dirty="0">
                <a:solidFill>
                  <a:schemeClr val="accent2">
                    <a:lumMod val="75000"/>
                  </a:schemeClr>
                </a:solidFill>
                <a:latin typeface="Times New Roman" pitchFamily="18" charset="0"/>
                <a:ea typeface="+mj-ea"/>
                <a:cs typeface="Times New Roman" pitchFamily="18" charset="0"/>
              </a:rPr>
            </a:br>
            <a:endParaRPr lang="en-US" sz="2000" b="1" dirty="0">
              <a:solidFill>
                <a:schemeClr val="accent2">
                  <a:lumMod val="75000"/>
                </a:schemeClr>
              </a:solidFill>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457200"/>
          <a:ext cx="8534403" cy="6248397"/>
        </p:xfrm>
        <a:graphic>
          <a:graphicData uri="http://schemas.openxmlformats.org/drawingml/2006/table">
            <a:tbl>
              <a:tblPr/>
              <a:tblGrid>
                <a:gridCol w="1264358"/>
                <a:gridCol w="880654"/>
                <a:gridCol w="369592"/>
                <a:gridCol w="999563"/>
                <a:gridCol w="448237"/>
                <a:gridCol w="844854"/>
                <a:gridCol w="526746"/>
                <a:gridCol w="990600"/>
                <a:gridCol w="612451"/>
                <a:gridCol w="836706"/>
                <a:gridCol w="760642"/>
              </a:tblGrid>
              <a:tr h="8727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smtClean="0">
                        <a:ln>
                          <a:noFill/>
                        </a:ln>
                        <a:solidFill>
                          <a:schemeClr val="accent2">
                            <a:lumMod val="50000"/>
                          </a:schemeClr>
                        </a:solidFill>
                        <a:effectLst/>
                        <a:uLnTx/>
                        <a:uFillTx/>
                        <a:latin typeface="Times New Roman"/>
                        <a:ea typeface="+mn-ea"/>
                        <a:cs typeface="Times New Roman"/>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chemeClr val="accent2">
                              <a:lumMod val="50000"/>
                            </a:schemeClr>
                          </a:solidFill>
                          <a:effectLst/>
                          <a:uLnTx/>
                          <a:uFillTx/>
                          <a:latin typeface="Times New Roman"/>
                          <a:ea typeface="+mn-ea"/>
                          <a:cs typeface="Times New Roman"/>
                        </a:rPr>
                        <a:t>BMPs</a:t>
                      </a:r>
                    </a:p>
                    <a:p>
                      <a:endParaRPr lang="en-US" sz="1600" b="1" dirty="0">
                        <a:solidFill>
                          <a:schemeClr val="accent2">
                            <a:lumMod val="50000"/>
                          </a:schemeClr>
                        </a:solidFill>
                        <a:latin typeface="Times New Roman"/>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600" b="1" dirty="0">
                          <a:solidFill>
                            <a:schemeClr val="accent2">
                              <a:lumMod val="50000"/>
                            </a:schemeClr>
                          </a:solidFill>
                          <a:latin typeface="Times New Roman"/>
                          <a:ea typeface="Calibri"/>
                          <a:cs typeface="Times New Roman"/>
                        </a:rPr>
                        <a:t>Coefficient</a:t>
                      </a:r>
                    </a:p>
                    <a:p>
                      <a:pPr marL="0" marR="0" algn="ctr">
                        <a:lnSpc>
                          <a:spcPct val="115000"/>
                        </a:lnSpc>
                        <a:spcBef>
                          <a:spcPts val="0"/>
                        </a:spcBef>
                        <a:spcAft>
                          <a:spcPts val="0"/>
                        </a:spcAft>
                      </a:pPr>
                      <a:r>
                        <a:rPr lang="en-US" sz="1600" b="1" dirty="0">
                          <a:solidFill>
                            <a:schemeClr val="accent2">
                              <a:lumMod val="50000"/>
                            </a:schemeClr>
                          </a:solidFill>
                          <a:latin typeface="Times New Roman"/>
                          <a:ea typeface="Calibri"/>
                          <a:cs typeface="Times New Roman"/>
                        </a:rPr>
                        <a:t>(Standard Error)</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600" b="1" dirty="0">
                          <a:solidFill>
                            <a:schemeClr val="accent2">
                              <a:lumMod val="50000"/>
                            </a:schemeClr>
                          </a:solidFill>
                          <a:latin typeface="Times New Roman"/>
                          <a:ea typeface="Calibri"/>
                          <a:cs typeface="Times New Roman"/>
                        </a:rPr>
                        <a:t>Marg. </a:t>
                      </a:r>
                      <a:r>
                        <a:rPr lang="en-US" sz="1600" b="1" dirty="0" smtClean="0">
                          <a:solidFill>
                            <a:schemeClr val="accent2">
                              <a:lumMod val="50000"/>
                            </a:schemeClr>
                          </a:solidFill>
                          <a:latin typeface="Times New Roman"/>
                          <a:ea typeface="Calibri"/>
                          <a:cs typeface="Times New Roman"/>
                        </a:rPr>
                        <a:t>Effect </a:t>
                      </a:r>
                      <a:r>
                        <a:rPr lang="en-US" sz="1600" b="1" dirty="0">
                          <a:solidFill>
                            <a:schemeClr val="accent2">
                              <a:lumMod val="50000"/>
                            </a:schemeClr>
                          </a:solidFill>
                          <a:latin typeface="Times New Roman"/>
                          <a:ea typeface="Calibri"/>
                          <a:cs typeface="Times New Roman"/>
                        </a:rPr>
                        <a:t>(Lowered profit)</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600" b="1" dirty="0">
                          <a:solidFill>
                            <a:schemeClr val="accent2">
                              <a:lumMod val="50000"/>
                            </a:schemeClr>
                          </a:solidFill>
                          <a:latin typeface="Times New Roman"/>
                          <a:ea typeface="Calibri"/>
                          <a:cs typeface="Times New Roman"/>
                        </a:rPr>
                        <a:t>Marg. </a:t>
                      </a:r>
                      <a:r>
                        <a:rPr lang="en-US" sz="1600" b="1" dirty="0" smtClean="0">
                          <a:solidFill>
                            <a:schemeClr val="accent2">
                              <a:lumMod val="50000"/>
                            </a:schemeClr>
                          </a:solidFill>
                          <a:latin typeface="Times New Roman"/>
                          <a:ea typeface="Calibri"/>
                          <a:cs typeface="Times New Roman"/>
                        </a:rPr>
                        <a:t>Effect </a:t>
                      </a:r>
                      <a:r>
                        <a:rPr lang="en-US" sz="1600" b="1" dirty="0">
                          <a:solidFill>
                            <a:schemeClr val="accent2">
                              <a:lumMod val="50000"/>
                            </a:schemeClr>
                          </a:solidFill>
                          <a:latin typeface="Times New Roman"/>
                          <a:ea typeface="Calibri"/>
                          <a:cs typeface="Times New Roman"/>
                        </a:rPr>
                        <a:t>(No economic Impact)</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600" b="1" dirty="0">
                          <a:solidFill>
                            <a:schemeClr val="accent2">
                              <a:lumMod val="50000"/>
                            </a:schemeClr>
                          </a:solidFill>
                          <a:latin typeface="Times New Roman"/>
                          <a:ea typeface="Calibri"/>
                          <a:cs typeface="Times New Roman"/>
                        </a:rPr>
                        <a:t>Marg. </a:t>
                      </a:r>
                      <a:r>
                        <a:rPr lang="en-US" sz="1600" b="1" dirty="0" smtClean="0">
                          <a:solidFill>
                            <a:schemeClr val="accent2">
                              <a:lumMod val="50000"/>
                            </a:schemeClr>
                          </a:solidFill>
                          <a:latin typeface="Times New Roman"/>
                          <a:ea typeface="Calibri"/>
                          <a:cs typeface="Times New Roman"/>
                        </a:rPr>
                        <a:t>Effect </a:t>
                      </a:r>
                      <a:r>
                        <a:rPr lang="en-US" sz="1600" b="1" dirty="0">
                          <a:solidFill>
                            <a:schemeClr val="accent2">
                              <a:lumMod val="50000"/>
                            </a:schemeClr>
                          </a:solidFill>
                          <a:latin typeface="Times New Roman"/>
                          <a:ea typeface="Calibri"/>
                          <a:cs typeface="Times New Roman"/>
                        </a:rPr>
                        <a:t>(Increased profit by 1-10%)</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600" b="1" dirty="0">
                          <a:solidFill>
                            <a:schemeClr val="accent2">
                              <a:lumMod val="50000"/>
                            </a:schemeClr>
                          </a:solidFill>
                          <a:latin typeface="Times New Roman"/>
                          <a:ea typeface="Calibri"/>
                          <a:cs typeface="Times New Roman"/>
                        </a:rPr>
                        <a:t>Marg. </a:t>
                      </a:r>
                      <a:r>
                        <a:rPr lang="en-US" sz="1600" b="1" dirty="0" smtClean="0">
                          <a:solidFill>
                            <a:schemeClr val="accent2">
                              <a:lumMod val="50000"/>
                            </a:schemeClr>
                          </a:solidFill>
                          <a:latin typeface="Times New Roman"/>
                          <a:ea typeface="Calibri"/>
                          <a:cs typeface="Times New Roman"/>
                        </a:rPr>
                        <a:t>Effect </a:t>
                      </a:r>
                      <a:r>
                        <a:rPr lang="en-US" sz="1600" b="1" dirty="0">
                          <a:solidFill>
                            <a:schemeClr val="accent2">
                              <a:lumMod val="50000"/>
                            </a:schemeClr>
                          </a:solidFill>
                          <a:latin typeface="Times New Roman"/>
                          <a:ea typeface="Calibri"/>
                          <a:cs typeface="Times New Roman"/>
                        </a:rPr>
                        <a:t>(Increased profit by ≥11%)</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562747">
                <a:tc>
                  <a:txBody>
                    <a:bodyPr/>
                    <a:lstStyle/>
                    <a:p>
                      <a:pPr marL="0" marR="0">
                        <a:lnSpc>
                          <a:spcPct val="115000"/>
                        </a:lnSpc>
                        <a:spcBef>
                          <a:spcPts val="0"/>
                        </a:spcBef>
                        <a:spcAft>
                          <a:spcPts val="0"/>
                        </a:spcAft>
                      </a:pPr>
                      <a:r>
                        <a:rPr lang="en-US" sz="1600" b="1" dirty="0" err="1">
                          <a:solidFill>
                            <a:schemeClr val="accent2">
                              <a:lumMod val="50000"/>
                            </a:schemeClr>
                          </a:solidFill>
                          <a:latin typeface="Times New Roman"/>
                          <a:ea typeface="Calibri"/>
                          <a:cs typeface="Times New Roman"/>
                        </a:rPr>
                        <a:t>Irrig</a:t>
                      </a:r>
                      <a:r>
                        <a:rPr lang="en-US" sz="1600" b="1" dirty="0">
                          <a:solidFill>
                            <a:schemeClr val="accent2">
                              <a:lumMod val="50000"/>
                            </a:schemeClr>
                          </a:solidFill>
                          <a:latin typeface="Times New Roman"/>
                          <a:ea typeface="Calibri"/>
                          <a:cs typeface="Times New Roman"/>
                        </a:rPr>
                        <a:t>. Sys. TWR</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0.8899</a:t>
                      </a:r>
                    </a:p>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(0.3761)</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solidFill>
                            <a:schemeClr val="accent2">
                              <a:lumMod val="50000"/>
                            </a:schemeClr>
                          </a:solidFill>
                          <a:latin typeface="Times New Roman"/>
                          <a:ea typeface="Calibri"/>
                          <a:cs typeface="Times New Roman"/>
                        </a:rPr>
                        <a:t>-0.0596</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-0.1619</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0.0402</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0.2586</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2747">
                <a:tc>
                  <a:txBody>
                    <a:bodyPr/>
                    <a:lstStyle/>
                    <a:p>
                      <a:pPr marL="0" marR="0">
                        <a:lnSpc>
                          <a:spcPct val="115000"/>
                        </a:lnSpc>
                        <a:spcBef>
                          <a:spcPts val="0"/>
                        </a:spcBef>
                        <a:spcAft>
                          <a:spcPts val="0"/>
                        </a:spcAft>
                      </a:pPr>
                      <a:r>
                        <a:rPr lang="en-US" sz="1600" b="1" dirty="0" err="1">
                          <a:solidFill>
                            <a:schemeClr val="accent2">
                              <a:lumMod val="50000"/>
                            </a:schemeClr>
                          </a:solidFill>
                          <a:latin typeface="Times New Roman"/>
                          <a:ea typeface="Calibri"/>
                          <a:cs typeface="Times New Roman"/>
                        </a:rPr>
                        <a:t>Irrig</a:t>
                      </a:r>
                      <a:r>
                        <a:rPr lang="en-US" sz="1600" b="1" dirty="0">
                          <a:solidFill>
                            <a:schemeClr val="accent2">
                              <a:lumMod val="50000"/>
                            </a:schemeClr>
                          </a:solidFill>
                          <a:latin typeface="Times New Roman"/>
                          <a:ea typeface="Calibri"/>
                          <a:cs typeface="Times New Roman"/>
                        </a:rPr>
                        <a:t>. W. Conv. Pipes</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solidFill>
                            <a:schemeClr val="accent2">
                              <a:lumMod val="50000"/>
                            </a:schemeClr>
                          </a:solidFill>
                          <a:latin typeface="Times New Roman"/>
                          <a:ea typeface="Calibri"/>
                          <a:cs typeface="Times New Roman"/>
                        </a:rPr>
                        <a:t>0.3996</a:t>
                      </a:r>
                    </a:p>
                    <a:p>
                      <a:pPr marL="0" marR="0">
                        <a:lnSpc>
                          <a:spcPct val="115000"/>
                        </a:lnSpc>
                        <a:spcBef>
                          <a:spcPts val="0"/>
                        </a:spcBef>
                        <a:spcAft>
                          <a:spcPts val="0"/>
                        </a:spcAft>
                      </a:pPr>
                      <a:r>
                        <a:rPr lang="en-US" sz="1600" dirty="0">
                          <a:solidFill>
                            <a:schemeClr val="accent2">
                              <a:lumMod val="50000"/>
                            </a:schemeClr>
                          </a:solidFill>
                          <a:latin typeface="Times New Roman"/>
                          <a:ea typeface="Calibri"/>
                          <a:cs typeface="Times New Roman"/>
                        </a:rPr>
                        <a:t>(0.3535)</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-0.0343</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-0.0641</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0.0702</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0.0850</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2747">
                <a:tc>
                  <a:txBody>
                    <a:bodyPr/>
                    <a:lstStyle/>
                    <a:p>
                      <a:pPr marL="0" marR="0">
                        <a:lnSpc>
                          <a:spcPct val="115000"/>
                        </a:lnSpc>
                        <a:spcBef>
                          <a:spcPts val="0"/>
                        </a:spcBef>
                        <a:spcAft>
                          <a:spcPts val="0"/>
                        </a:spcAft>
                      </a:pPr>
                      <a:r>
                        <a:rPr lang="en-US" sz="1600" b="1" dirty="0">
                          <a:solidFill>
                            <a:schemeClr val="accent2">
                              <a:lumMod val="50000"/>
                            </a:schemeClr>
                          </a:solidFill>
                          <a:latin typeface="Times New Roman"/>
                          <a:ea typeface="Calibri"/>
                          <a:cs typeface="Times New Roman"/>
                        </a:rPr>
                        <a:t>Nutrient </a:t>
                      </a:r>
                      <a:r>
                        <a:rPr lang="en-US" sz="1600" b="1" dirty="0" err="1">
                          <a:solidFill>
                            <a:schemeClr val="accent2">
                              <a:lumMod val="50000"/>
                            </a:schemeClr>
                          </a:solidFill>
                          <a:latin typeface="Times New Roman"/>
                          <a:ea typeface="Calibri"/>
                          <a:cs typeface="Times New Roman"/>
                        </a:rPr>
                        <a:t>Mngt</a:t>
                      </a:r>
                      <a:r>
                        <a:rPr lang="en-US" sz="1600" b="1" dirty="0">
                          <a:solidFill>
                            <a:schemeClr val="accent2">
                              <a:lumMod val="50000"/>
                            </a:schemeClr>
                          </a:solidFill>
                          <a:latin typeface="Times New Roman"/>
                          <a:ea typeface="Calibri"/>
                          <a:cs typeface="Times New Roman"/>
                        </a:rPr>
                        <a:t>.</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0.3153</a:t>
                      </a:r>
                    </a:p>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(0.2801)</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-0.0269</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-0.0518</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0.0539</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0.0684</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2747">
                <a:tc>
                  <a:txBody>
                    <a:bodyPr/>
                    <a:lstStyle/>
                    <a:p>
                      <a:pPr marL="0" marR="0">
                        <a:lnSpc>
                          <a:spcPct val="115000"/>
                        </a:lnSpc>
                        <a:spcBef>
                          <a:spcPts val="0"/>
                        </a:spcBef>
                        <a:spcAft>
                          <a:spcPts val="0"/>
                        </a:spcAft>
                      </a:pPr>
                      <a:r>
                        <a:rPr lang="en-US" sz="1600" b="1" dirty="0" smtClean="0">
                          <a:solidFill>
                            <a:schemeClr val="accent2">
                              <a:lumMod val="50000"/>
                            </a:schemeClr>
                          </a:solidFill>
                          <a:latin typeface="Times New Roman"/>
                          <a:ea typeface="Calibri"/>
                          <a:cs typeface="Times New Roman"/>
                        </a:rPr>
                        <a:t>Pumping </a:t>
                      </a:r>
                      <a:r>
                        <a:rPr lang="en-US" sz="1600" b="1" dirty="0">
                          <a:solidFill>
                            <a:schemeClr val="accent2">
                              <a:lumMod val="50000"/>
                            </a:schemeClr>
                          </a:solidFill>
                          <a:latin typeface="Times New Roman"/>
                          <a:ea typeface="Calibri"/>
                          <a:cs typeface="Times New Roman"/>
                        </a:rPr>
                        <a:t>Plant</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1.0320</a:t>
                      </a:r>
                    </a:p>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(0.5138)</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-0.0713</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-0.1815</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0.0636</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0.2881</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2747">
                <a:tc>
                  <a:txBody>
                    <a:bodyPr/>
                    <a:lstStyle/>
                    <a:p>
                      <a:pPr marL="0" marR="0">
                        <a:lnSpc>
                          <a:spcPct val="115000"/>
                        </a:lnSpc>
                        <a:spcBef>
                          <a:spcPts val="0"/>
                        </a:spcBef>
                        <a:spcAft>
                          <a:spcPts val="0"/>
                        </a:spcAft>
                      </a:pPr>
                      <a:r>
                        <a:rPr lang="en-US" sz="1600" b="1" dirty="0">
                          <a:solidFill>
                            <a:schemeClr val="accent2">
                              <a:lumMod val="50000"/>
                            </a:schemeClr>
                          </a:solidFill>
                          <a:latin typeface="Times New Roman"/>
                          <a:ea typeface="Calibri"/>
                          <a:cs typeface="Times New Roman"/>
                        </a:rPr>
                        <a:t>Own </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0.2379</a:t>
                      </a:r>
                    </a:p>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(0.3345)</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-0.0200</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-0.0407</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0.0375</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0.0540</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2500">
                <a:tc>
                  <a:txBody>
                    <a:bodyPr/>
                    <a:lstStyle/>
                    <a:p>
                      <a:pPr marL="0" marR="0">
                        <a:lnSpc>
                          <a:spcPct val="115000"/>
                        </a:lnSpc>
                        <a:spcBef>
                          <a:spcPts val="0"/>
                        </a:spcBef>
                        <a:spcAft>
                          <a:spcPts val="0"/>
                        </a:spcAft>
                      </a:pPr>
                      <a:r>
                        <a:rPr lang="en-US" sz="1600" b="1" dirty="0">
                          <a:solidFill>
                            <a:schemeClr val="accent2">
                              <a:lumMod val="50000"/>
                            </a:schemeClr>
                          </a:solidFill>
                          <a:latin typeface="Times New Roman"/>
                          <a:ea typeface="Calibri"/>
                          <a:cs typeface="Times New Roman"/>
                        </a:rPr>
                        <a:t>Double-crop and Rotation</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0.7809</a:t>
                      </a:r>
                    </a:p>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(0.4609)</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-0.0639</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-0.1253</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0.1190</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solidFill>
                            <a:schemeClr val="accent2">
                              <a:lumMod val="50000"/>
                            </a:schemeClr>
                          </a:solidFill>
                          <a:latin typeface="Times New Roman"/>
                          <a:ea typeface="Calibri"/>
                          <a:cs typeface="Times New Roman"/>
                        </a:rPr>
                        <a:t>0.1757</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solidFill>
                            <a:schemeClr val="accent2">
                              <a:lumMod val="50000"/>
                            </a:schemeClr>
                          </a:solidFill>
                          <a:latin typeface="Times New Roman"/>
                          <a:ea typeface="Calibri"/>
                          <a:cs typeface="Times New Roman"/>
                        </a:rPr>
                        <a:t>*</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2747">
                <a:tc>
                  <a:txBody>
                    <a:bodyPr/>
                    <a:lstStyle/>
                    <a:p>
                      <a:pPr marL="0" marR="0">
                        <a:lnSpc>
                          <a:spcPct val="115000"/>
                        </a:lnSpc>
                        <a:spcBef>
                          <a:spcPts val="0"/>
                        </a:spcBef>
                        <a:spcAft>
                          <a:spcPts val="0"/>
                        </a:spcAft>
                      </a:pPr>
                      <a:r>
                        <a:rPr lang="en-US" sz="1600" b="1" dirty="0">
                          <a:solidFill>
                            <a:schemeClr val="accent2">
                              <a:lumMod val="50000"/>
                            </a:schemeClr>
                          </a:solidFill>
                          <a:latin typeface="Times New Roman"/>
                          <a:ea typeface="Calibri"/>
                          <a:cs typeface="Times New Roman"/>
                        </a:rPr>
                        <a:t>College </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0.1793</a:t>
                      </a:r>
                    </a:p>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(0.3634)</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-0.0150</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-0.0309</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0.0278</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0.0410</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2747">
                <a:tc>
                  <a:txBody>
                    <a:bodyPr/>
                    <a:lstStyle/>
                    <a:p>
                      <a:pPr marL="0" marR="0">
                        <a:lnSpc>
                          <a:spcPct val="115000"/>
                        </a:lnSpc>
                        <a:spcBef>
                          <a:spcPts val="0"/>
                        </a:spcBef>
                        <a:spcAft>
                          <a:spcPts val="0"/>
                        </a:spcAft>
                      </a:pPr>
                      <a:r>
                        <a:rPr lang="en-US" sz="1600" b="1" dirty="0">
                          <a:solidFill>
                            <a:schemeClr val="accent2">
                              <a:lumMod val="50000"/>
                            </a:schemeClr>
                          </a:solidFill>
                          <a:latin typeface="Times New Roman"/>
                          <a:ea typeface="Calibri"/>
                          <a:cs typeface="Times New Roman"/>
                        </a:rPr>
                        <a:t>EQIP</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-0.6369</a:t>
                      </a:r>
                    </a:p>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(0.3678)</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0.0528</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0.1041</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solidFill>
                            <a:schemeClr val="accent2">
                              <a:lumMod val="50000"/>
                            </a:schemeClr>
                          </a:solidFill>
                          <a:latin typeface="Times New Roman"/>
                          <a:ea typeface="Calibri"/>
                          <a:cs typeface="Times New Roman"/>
                        </a:rPr>
                        <a:t>-0.0995</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-0.1428</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1968">
                <a:tc>
                  <a:txBody>
                    <a:bodyPr/>
                    <a:lstStyle/>
                    <a:p>
                      <a:pPr marL="0" marR="0">
                        <a:lnSpc>
                          <a:spcPct val="115000"/>
                        </a:lnSpc>
                        <a:spcBef>
                          <a:spcPts val="0"/>
                        </a:spcBef>
                        <a:spcAft>
                          <a:spcPts val="0"/>
                        </a:spcAft>
                      </a:pPr>
                      <a:r>
                        <a:rPr lang="en-US" sz="1600" b="1" dirty="0">
                          <a:solidFill>
                            <a:schemeClr val="accent2">
                              <a:lumMod val="50000"/>
                            </a:schemeClr>
                          </a:solidFill>
                          <a:latin typeface="Times New Roman"/>
                          <a:ea typeface="Calibri"/>
                          <a:cs typeface="Times New Roman"/>
                        </a:rPr>
                        <a:t>Observation</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64</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accent2">
                              <a:lumMod val="50000"/>
                            </a:schemeClr>
                          </a:solidFill>
                        </a:rPr>
                        <a:t>Cut1</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accent2">
                              <a:lumMod val="50000"/>
                            </a:schemeClr>
                          </a:solidFill>
                        </a:rPr>
                        <a:t>-0.0199</a:t>
                      </a:r>
                      <a:endParaRPr lang="en-US" sz="1600" dirty="0">
                        <a:solidFill>
                          <a:schemeClr val="accent2">
                            <a:lumMod val="50000"/>
                          </a:schemeClr>
                        </a:solidFill>
                        <a:latin typeface="Times New Roman"/>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pPr marL="0" marR="0">
                        <a:lnSpc>
                          <a:spcPct val="115000"/>
                        </a:lnSpc>
                        <a:spcBef>
                          <a:spcPts val="0"/>
                        </a:spcBef>
                        <a:spcAft>
                          <a:spcPts val="0"/>
                        </a:spcAft>
                      </a:pPr>
                      <a:endParaRPr lang="en-US" sz="160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2">
                  <a:txBody>
                    <a:bodyPr/>
                    <a:lstStyle/>
                    <a:p>
                      <a:r>
                        <a:rPr lang="en-US" sz="1600" dirty="0" smtClean="0">
                          <a:solidFill>
                            <a:schemeClr val="accent2">
                              <a:lumMod val="50000"/>
                            </a:schemeClr>
                          </a:solidFill>
                        </a:rPr>
                        <a:t>Cut2</a:t>
                      </a:r>
                    </a:p>
                    <a:p>
                      <a:r>
                        <a:rPr lang="en-US" sz="1600" dirty="0" smtClean="0">
                          <a:solidFill>
                            <a:schemeClr val="accent2">
                              <a:lumMod val="50000"/>
                            </a:schemeClr>
                          </a:solidFill>
                        </a:rPr>
                        <a:t>0.3631</a:t>
                      </a:r>
                      <a:endParaRPr lang="en-US" sz="1600" dirty="0">
                        <a:solidFill>
                          <a:schemeClr val="accent2">
                            <a:lumMod val="50000"/>
                          </a:schemeClr>
                        </a:solidFill>
                        <a:latin typeface="Times New Roman"/>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pPr marL="0" marR="0">
                        <a:lnSpc>
                          <a:spcPct val="115000"/>
                        </a:lnSpc>
                        <a:spcBef>
                          <a:spcPts val="0"/>
                        </a:spcBef>
                        <a:spcAft>
                          <a:spcPts val="0"/>
                        </a:spcAft>
                      </a:pPr>
                      <a:endParaRPr lang="en-US" sz="1600"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2">
                  <a:txBody>
                    <a:bodyPr/>
                    <a:lstStyle/>
                    <a:p>
                      <a:r>
                        <a:rPr lang="en-US" sz="1600" dirty="0" smtClean="0">
                          <a:solidFill>
                            <a:schemeClr val="accent2">
                              <a:lumMod val="50000"/>
                            </a:schemeClr>
                          </a:solidFill>
                          <a:latin typeface="Times New Roman"/>
                          <a:cs typeface="Times New Roman"/>
                        </a:rPr>
                        <a:t>Cut3 </a:t>
                      </a:r>
                    </a:p>
                    <a:p>
                      <a:r>
                        <a:rPr lang="en-US" sz="1600" dirty="0" smtClean="0">
                          <a:solidFill>
                            <a:schemeClr val="accent2">
                              <a:lumMod val="50000"/>
                            </a:schemeClr>
                          </a:solidFill>
                        </a:rPr>
                        <a:t>1.2186</a:t>
                      </a:r>
                      <a:endParaRPr lang="en-US" sz="1600" dirty="0">
                        <a:solidFill>
                          <a:schemeClr val="accent2">
                            <a:lumMod val="50000"/>
                          </a:schemeClr>
                        </a:solidFill>
                        <a:latin typeface="Times New Roman"/>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pPr marL="0" marR="0">
                        <a:lnSpc>
                          <a:spcPct val="115000"/>
                        </a:lnSpc>
                        <a:spcBef>
                          <a:spcPts val="0"/>
                        </a:spcBef>
                        <a:spcAft>
                          <a:spcPts val="0"/>
                        </a:spcAft>
                      </a:pPr>
                      <a:endParaRPr lang="en-US" sz="160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2">
                  <a:txBody>
                    <a:bodyPr/>
                    <a:lstStyle/>
                    <a:p>
                      <a:r>
                        <a:rPr lang="en-US" sz="1600" dirty="0" smtClean="0">
                          <a:solidFill>
                            <a:schemeClr val="accent2">
                              <a:lumMod val="50000"/>
                            </a:schemeClr>
                          </a:solidFill>
                          <a:latin typeface="Times New Roman"/>
                          <a:cs typeface="Times New Roman"/>
                        </a:rPr>
                        <a:t>Cut4 </a:t>
                      </a:r>
                    </a:p>
                    <a:p>
                      <a:r>
                        <a:rPr lang="en-US" sz="1600" dirty="0" smtClean="0">
                          <a:solidFill>
                            <a:schemeClr val="accent2">
                              <a:lumMod val="50000"/>
                            </a:schemeClr>
                          </a:solidFill>
                        </a:rPr>
                        <a:t>2.5450</a:t>
                      </a:r>
                      <a:endParaRPr lang="en-US" sz="1600" dirty="0">
                        <a:solidFill>
                          <a:schemeClr val="accent2">
                            <a:lumMod val="50000"/>
                          </a:schemeClr>
                        </a:solidFill>
                        <a:latin typeface="Times New Roman"/>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pPr marL="0" marR="0">
                        <a:lnSpc>
                          <a:spcPct val="115000"/>
                        </a:lnSpc>
                        <a:spcBef>
                          <a:spcPts val="0"/>
                        </a:spcBef>
                        <a:spcAft>
                          <a:spcPts val="0"/>
                        </a:spcAft>
                      </a:pPr>
                      <a:endParaRPr lang="en-US" sz="160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1968">
                <a:tc>
                  <a:txBody>
                    <a:bodyPr/>
                    <a:lstStyle/>
                    <a:p>
                      <a:pPr marL="0" marR="0">
                        <a:lnSpc>
                          <a:spcPct val="115000"/>
                        </a:lnSpc>
                        <a:spcBef>
                          <a:spcPts val="0"/>
                        </a:spcBef>
                        <a:spcAft>
                          <a:spcPts val="0"/>
                        </a:spcAft>
                      </a:pPr>
                      <a:r>
                        <a:rPr lang="en-US" sz="1600" b="1" dirty="0">
                          <a:solidFill>
                            <a:schemeClr val="accent2">
                              <a:lumMod val="50000"/>
                            </a:schemeClr>
                          </a:solidFill>
                          <a:latin typeface="Times New Roman"/>
                          <a:ea typeface="Calibri"/>
                          <a:cs typeface="Times New Roman"/>
                        </a:rPr>
                        <a:t>Pseudo R-sq</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0.1975</a:t>
                      </a: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US" sz="1600">
                        <a:solidFill>
                          <a:schemeClr val="accent2">
                            <a:lumMod val="50000"/>
                          </a:schemeClr>
                        </a:solidFill>
                        <a:latin typeface="Times New Roman"/>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vMerge="1">
                  <a:txBody>
                    <a:bodyPr/>
                    <a:lstStyle/>
                    <a:p>
                      <a:pPr marL="0" marR="0">
                        <a:lnSpc>
                          <a:spcPct val="115000"/>
                        </a:lnSpc>
                        <a:spcBef>
                          <a:spcPts val="0"/>
                        </a:spcBef>
                        <a:spcAft>
                          <a:spcPts val="0"/>
                        </a:spcAft>
                      </a:pPr>
                      <a:endParaRPr lang="en-US" sz="1600"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US" sz="1600">
                        <a:solidFill>
                          <a:schemeClr val="accent2">
                            <a:lumMod val="50000"/>
                          </a:schemeClr>
                        </a:solidFill>
                        <a:latin typeface="Times New Roman"/>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vMerge="1">
                  <a:txBody>
                    <a:bodyPr/>
                    <a:lstStyle/>
                    <a:p>
                      <a:pPr marL="0" marR="0">
                        <a:lnSpc>
                          <a:spcPct val="115000"/>
                        </a:lnSpc>
                        <a:spcBef>
                          <a:spcPts val="0"/>
                        </a:spcBef>
                        <a:spcAft>
                          <a:spcPts val="0"/>
                        </a:spcAft>
                      </a:pPr>
                      <a:endParaRPr lang="en-US" sz="1600"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US" sz="1600" dirty="0">
                        <a:solidFill>
                          <a:schemeClr val="accent2">
                            <a:lumMod val="50000"/>
                          </a:schemeClr>
                        </a:solidFill>
                        <a:latin typeface="Times New Roman"/>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vMerge="1">
                  <a:txBody>
                    <a:bodyPr/>
                    <a:lstStyle/>
                    <a:p>
                      <a:pPr marL="0" marR="0">
                        <a:lnSpc>
                          <a:spcPct val="115000"/>
                        </a:lnSpc>
                        <a:spcBef>
                          <a:spcPts val="0"/>
                        </a:spcBef>
                        <a:spcAft>
                          <a:spcPts val="0"/>
                        </a:spcAft>
                      </a:pPr>
                      <a:endParaRPr lang="en-US" sz="1600"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US" sz="1600" dirty="0">
                        <a:solidFill>
                          <a:schemeClr val="accent2">
                            <a:lumMod val="50000"/>
                          </a:schemeClr>
                        </a:solidFill>
                        <a:latin typeface="Times New Roman"/>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vMerge="1">
                  <a:txBody>
                    <a:bodyPr/>
                    <a:lstStyle/>
                    <a:p>
                      <a:pPr marL="0" marR="0">
                        <a:lnSpc>
                          <a:spcPct val="115000"/>
                        </a:lnSpc>
                        <a:spcBef>
                          <a:spcPts val="0"/>
                        </a:spcBef>
                        <a:spcAft>
                          <a:spcPts val="0"/>
                        </a:spcAft>
                      </a:pPr>
                      <a:endParaRPr lang="en-US" sz="1600" dirty="0">
                        <a:solidFill>
                          <a:schemeClr val="accent2">
                            <a:lumMod val="50000"/>
                          </a:schemeClr>
                        </a:solidFill>
                        <a:latin typeface="Times New Roman"/>
                        <a:ea typeface="Calibri"/>
                        <a:cs typeface="Times New Roman"/>
                      </a:endParaRPr>
                    </a:p>
                  </a:txBody>
                  <a:tcPr marL="65217" marR="6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Title 1"/>
          <p:cNvSpPr txBox="1">
            <a:spLocks/>
          </p:cNvSpPr>
          <p:nvPr/>
        </p:nvSpPr>
        <p:spPr>
          <a:xfrm>
            <a:off x="457200" y="122238"/>
            <a:ext cx="8229600" cy="411162"/>
          </a:xfrm>
          <a:prstGeom prst="rect">
            <a:avLst/>
          </a:prstGeom>
        </p:spPr>
        <p:txBody>
          <a:bodyPr anchor="ctr"/>
          <a:lstStyle/>
          <a:p>
            <a:pPr algn="ctr" fontAlgn="auto">
              <a:spcAft>
                <a:spcPts val="0"/>
              </a:spcAft>
              <a:defRPr/>
            </a:pPr>
            <a:r>
              <a:rPr lang="en-US" sz="2000" b="1" dirty="0">
                <a:solidFill>
                  <a:schemeClr val="accent2">
                    <a:lumMod val="75000"/>
                  </a:schemeClr>
                </a:solidFill>
                <a:latin typeface="Times New Roman" pitchFamily="18" charset="0"/>
                <a:ea typeface="+mj-ea"/>
                <a:cs typeface="Times New Roman" pitchFamily="18" charset="0"/>
              </a:rPr>
              <a:t>Economic impacts from BMP adoption (Ordered-</a:t>
            </a:r>
            <a:r>
              <a:rPr lang="en-US" sz="2000" b="1" dirty="0" err="1">
                <a:solidFill>
                  <a:schemeClr val="accent2">
                    <a:lumMod val="75000"/>
                  </a:schemeClr>
                </a:solidFill>
                <a:latin typeface="Times New Roman" pitchFamily="18" charset="0"/>
                <a:ea typeface="+mj-ea"/>
                <a:cs typeface="Times New Roman" pitchFamily="18" charset="0"/>
              </a:rPr>
              <a:t>probit</a:t>
            </a:r>
            <a:r>
              <a:rPr lang="en-US" sz="2000" b="1" dirty="0">
                <a:solidFill>
                  <a:schemeClr val="accent2">
                    <a:lumMod val="75000"/>
                  </a:schemeClr>
                </a:solidFill>
                <a:latin typeface="Times New Roman" pitchFamily="18" charset="0"/>
                <a:ea typeface="+mj-ea"/>
                <a:cs typeface="Times New Roman" pitchFamily="18" charset="0"/>
              </a:rPr>
              <a:t> runs)</a:t>
            </a:r>
            <a:br>
              <a:rPr lang="en-US" sz="2000" b="1" dirty="0">
                <a:solidFill>
                  <a:schemeClr val="accent2">
                    <a:lumMod val="75000"/>
                  </a:schemeClr>
                </a:solidFill>
                <a:latin typeface="Times New Roman" pitchFamily="18" charset="0"/>
                <a:ea typeface="+mj-ea"/>
                <a:cs typeface="Times New Roman" pitchFamily="18" charset="0"/>
              </a:rPr>
            </a:br>
            <a:endParaRPr lang="en-US" sz="2000" b="1" dirty="0">
              <a:solidFill>
                <a:schemeClr val="accent2">
                  <a:lumMod val="75000"/>
                </a:schemeClr>
              </a:solidFill>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57250"/>
          </a:xfrm>
        </p:spPr>
        <p:txBody>
          <a:bodyPr>
            <a:normAutofit/>
          </a:bodyPr>
          <a:lstStyle/>
          <a:p>
            <a:pPr eaLnBrk="1" fontAlgn="auto" hangingPunct="1">
              <a:spcAft>
                <a:spcPts val="0"/>
              </a:spcAft>
              <a:defRPr/>
            </a:pPr>
            <a:r>
              <a:rPr lang="en-US" sz="3200" b="1" dirty="0" smtClean="0">
                <a:solidFill>
                  <a:schemeClr val="accent2">
                    <a:lumMod val="75000"/>
                  </a:schemeClr>
                </a:solidFill>
                <a:cs typeface="Times New Roman" pitchFamily="18" charset="0"/>
              </a:rPr>
              <a:t>Background</a:t>
            </a:r>
            <a:endParaRPr lang="en-US" sz="3200" b="1" dirty="0">
              <a:solidFill>
                <a:schemeClr val="accent2">
                  <a:lumMod val="75000"/>
                </a:schemeClr>
              </a:solidFill>
              <a:cs typeface="Times New Roman" pitchFamily="18" charset="0"/>
            </a:endParaRPr>
          </a:p>
        </p:txBody>
      </p:sp>
      <p:sp>
        <p:nvSpPr>
          <p:cNvPr id="3" name="Content Placeholder 2"/>
          <p:cNvSpPr>
            <a:spLocks noGrp="1"/>
          </p:cNvSpPr>
          <p:nvPr>
            <p:ph idx="1"/>
          </p:nvPr>
        </p:nvSpPr>
        <p:spPr>
          <a:xfrm>
            <a:off x="457200" y="1981200"/>
            <a:ext cx="8229600" cy="4572000"/>
          </a:xfrm>
        </p:spPr>
        <p:txBody>
          <a:bodyPr>
            <a:normAutofit/>
          </a:bodyPr>
          <a:lstStyle/>
          <a:p>
            <a:pPr marL="274320" indent="-274320" eaLnBrk="1" fontAlgn="auto" hangingPunct="1">
              <a:lnSpc>
                <a:spcPct val="110000"/>
              </a:lnSpc>
              <a:spcBef>
                <a:spcPts val="600"/>
              </a:spcBef>
              <a:spcAft>
                <a:spcPts val="600"/>
              </a:spcAft>
              <a:buClr>
                <a:schemeClr val="accent3"/>
              </a:buClr>
              <a:buFont typeface="Wingdings 2"/>
              <a:buChar char=""/>
              <a:defRPr/>
            </a:pPr>
            <a:r>
              <a:rPr lang="en-US" sz="2400" dirty="0" smtClean="0">
                <a:solidFill>
                  <a:schemeClr val="accent2">
                    <a:lumMod val="50000"/>
                  </a:schemeClr>
                </a:solidFill>
                <a:latin typeface="Times New Roman" pitchFamily="18" charset="0"/>
                <a:cs typeface="Times New Roman" pitchFamily="18" charset="0"/>
              </a:rPr>
              <a:t>The U.S. crawfish industry is concentrated in Louisiana.</a:t>
            </a:r>
          </a:p>
          <a:p>
            <a:pPr marL="274320" indent="-274320" eaLnBrk="1" fontAlgn="auto" hangingPunct="1">
              <a:lnSpc>
                <a:spcPct val="110000"/>
              </a:lnSpc>
              <a:spcBef>
                <a:spcPts val="600"/>
              </a:spcBef>
              <a:spcAft>
                <a:spcPts val="600"/>
              </a:spcAft>
              <a:buClr>
                <a:schemeClr val="accent3"/>
              </a:buClr>
              <a:buFont typeface="Wingdings 2"/>
              <a:buChar char=""/>
              <a:defRPr/>
            </a:pPr>
            <a:r>
              <a:rPr lang="en-US" sz="2400" dirty="0" smtClean="0">
                <a:solidFill>
                  <a:schemeClr val="accent2">
                    <a:lumMod val="50000"/>
                  </a:schemeClr>
                </a:solidFill>
                <a:latin typeface="Times New Roman" pitchFamily="18" charset="0"/>
                <a:cs typeface="Times New Roman" pitchFamily="18" charset="0"/>
              </a:rPr>
              <a:t>Waste water is an environmental concern. </a:t>
            </a:r>
          </a:p>
          <a:p>
            <a:pPr marL="274320" indent="-274320" eaLnBrk="1" fontAlgn="auto" hangingPunct="1">
              <a:lnSpc>
                <a:spcPct val="110000"/>
              </a:lnSpc>
              <a:spcBef>
                <a:spcPts val="600"/>
              </a:spcBef>
              <a:spcAft>
                <a:spcPts val="600"/>
              </a:spcAft>
              <a:buClr>
                <a:schemeClr val="accent3"/>
              </a:buClr>
              <a:buFont typeface="Wingdings 2"/>
              <a:buChar char=""/>
              <a:defRPr/>
            </a:pPr>
            <a:r>
              <a:rPr lang="en-US" sz="2400" dirty="0" smtClean="0">
                <a:solidFill>
                  <a:schemeClr val="accent2">
                    <a:lumMod val="50000"/>
                  </a:schemeClr>
                </a:solidFill>
                <a:latin typeface="Times New Roman" pitchFamily="18" charset="0"/>
                <a:cs typeface="Times New Roman" pitchFamily="18" charset="0"/>
              </a:rPr>
              <a:t>Best Management Practices (BMPs) are helpful for minimizing non-point source pollution.</a:t>
            </a:r>
          </a:p>
          <a:p>
            <a:pPr marL="274320" indent="-274320" eaLnBrk="1" fontAlgn="auto" hangingPunct="1">
              <a:lnSpc>
                <a:spcPct val="110000"/>
              </a:lnSpc>
              <a:spcBef>
                <a:spcPts val="600"/>
              </a:spcBef>
              <a:spcAft>
                <a:spcPts val="600"/>
              </a:spcAft>
              <a:buClr>
                <a:schemeClr val="accent3"/>
              </a:buClr>
              <a:buFont typeface="Wingdings 2"/>
              <a:buChar char=""/>
              <a:defRPr/>
            </a:pPr>
            <a:r>
              <a:rPr lang="en-US" sz="2400" dirty="0" smtClean="0">
                <a:solidFill>
                  <a:schemeClr val="accent2">
                    <a:lumMod val="50000"/>
                  </a:schemeClr>
                </a:solidFill>
                <a:latin typeface="Times New Roman" pitchFamily="18" charset="0"/>
                <a:cs typeface="Times New Roman" pitchFamily="18" charset="0"/>
              </a:rPr>
              <a:t>BMP adoption is encouraged, but voluntary. </a:t>
            </a:r>
          </a:p>
          <a:p>
            <a:pPr marL="274320" indent="-274320" eaLnBrk="1" fontAlgn="auto" hangingPunct="1">
              <a:lnSpc>
                <a:spcPct val="110000"/>
              </a:lnSpc>
              <a:spcBef>
                <a:spcPts val="600"/>
              </a:spcBef>
              <a:spcAft>
                <a:spcPts val="600"/>
              </a:spcAft>
              <a:buClr>
                <a:schemeClr val="accent3"/>
              </a:buClr>
              <a:buFont typeface="Wingdings 2"/>
              <a:buChar char=""/>
              <a:defRPr/>
            </a:pPr>
            <a:r>
              <a:rPr lang="en-US" sz="2400" dirty="0" smtClean="0">
                <a:solidFill>
                  <a:schemeClr val="accent2">
                    <a:lumMod val="50000"/>
                  </a:schemeClr>
                </a:solidFill>
                <a:latin typeface="Times New Roman" pitchFamily="18" charset="0"/>
                <a:cs typeface="Times New Roman" pitchFamily="18" charset="0"/>
              </a:rPr>
              <a:t>Adoption rates and reasons for BMP adoption in the crawfish industry are unknown. </a:t>
            </a:r>
          </a:p>
          <a:p>
            <a:pPr marL="274320" indent="-274320" eaLnBrk="1" fontAlgn="auto" hangingPunct="1">
              <a:lnSpc>
                <a:spcPct val="210000"/>
              </a:lnSpc>
              <a:spcBef>
                <a:spcPts val="600"/>
              </a:spcBef>
              <a:spcAft>
                <a:spcPts val="600"/>
              </a:spcAft>
              <a:buClr>
                <a:schemeClr val="accent3"/>
              </a:buClr>
              <a:buFont typeface="Wingdings 2"/>
              <a:buChar char=""/>
              <a:defRPr/>
            </a:pPr>
            <a:endParaRPr lang="en-US" sz="2400" dirty="0" smtClean="0">
              <a:solidFill>
                <a:srgbClr val="00B050"/>
              </a:solidFill>
              <a:latin typeface="Times New Roman" pitchFamily="18" charset="0"/>
              <a:cs typeface="Times New Roman" pitchFamily="18" charset="0"/>
            </a:endParaRPr>
          </a:p>
          <a:p>
            <a:pPr marL="274320" indent="-274320" eaLnBrk="1" fontAlgn="auto" hangingPunct="1">
              <a:lnSpc>
                <a:spcPct val="210000"/>
              </a:lnSpc>
              <a:spcBef>
                <a:spcPts val="600"/>
              </a:spcBef>
              <a:spcAft>
                <a:spcPts val="600"/>
              </a:spcAft>
              <a:buClr>
                <a:schemeClr val="accent3"/>
              </a:buClr>
              <a:buFont typeface="Wingdings 2"/>
              <a:buChar char=""/>
              <a:defRPr/>
            </a:pPr>
            <a:endParaRPr lang="en-US" sz="2400" dirty="0">
              <a:solidFill>
                <a:srgbClr val="00B05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685800"/>
            <a:ext cx="8229600" cy="857250"/>
          </a:xfrm>
        </p:spPr>
        <p:txBody>
          <a:bodyPr>
            <a:normAutofit/>
          </a:bodyPr>
          <a:lstStyle/>
          <a:p>
            <a:pPr eaLnBrk="1" fontAlgn="auto" hangingPunct="1">
              <a:spcAft>
                <a:spcPts val="0"/>
              </a:spcAft>
              <a:defRPr/>
            </a:pPr>
            <a:r>
              <a:rPr lang="en-US" sz="3200" b="1" dirty="0" smtClean="0">
                <a:solidFill>
                  <a:schemeClr val="accent2">
                    <a:lumMod val="75000"/>
                  </a:schemeClr>
                </a:solidFill>
                <a:cs typeface="Times New Roman" pitchFamily="18" charset="0"/>
              </a:rPr>
              <a:t>Background</a:t>
            </a:r>
            <a:endParaRPr lang="en-US" sz="3200" b="1" dirty="0">
              <a:solidFill>
                <a:schemeClr val="accent2">
                  <a:lumMod val="75000"/>
                </a:schemeClr>
              </a:solidFill>
              <a:cs typeface="Times New Roman" pitchFamily="18" charset="0"/>
            </a:endParaRPr>
          </a:p>
        </p:txBody>
      </p:sp>
      <p:sp>
        <p:nvSpPr>
          <p:cNvPr id="3" name="Content Placeholder 2"/>
          <p:cNvSpPr>
            <a:spLocks noGrp="1"/>
          </p:cNvSpPr>
          <p:nvPr>
            <p:ph idx="1"/>
          </p:nvPr>
        </p:nvSpPr>
        <p:spPr/>
        <p:txBody>
          <a:bodyPr>
            <a:normAutofit/>
          </a:bodyPr>
          <a:lstStyle/>
          <a:p>
            <a:pPr marL="274320" indent="-274320" eaLnBrk="1" fontAlgn="auto" hangingPunct="1">
              <a:spcBef>
                <a:spcPts val="600"/>
              </a:spcBef>
              <a:spcAft>
                <a:spcPts val="600"/>
              </a:spcAft>
              <a:buClr>
                <a:schemeClr val="accent3"/>
              </a:buClr>
              <a:buFont typeface="Wingdings 2"/>
              <a:buChar char=""/>
              <a:defRPr/>
            </a:pPr>
            <a:r>
              <a:rPr lang="en-US" sz="2400" dirty="0" smtClean="0">
                <a:solidFill>
                  <a:schemeClr val="accent2">
                    <a:lumMod val="50000"/>
                  </a:schemeClr>
                </a:solidFill>
                <a:latin typeface="Times New Roman" pitchFamily="18" charset="0"/>
                <a:cs typeface="Times New Roman" pitchFamily="18" charset="0"/>
              </a:rPr>
              <a:t>Government conservation initiatives for agricultural land.</a:t>
            </a:r>
          </a:p>
          <a:p>
            <a:pPr marL="640080" lvl="1" indent="-246888" eaLnBrk="1" fontAlgn="auto" hangingPunct="1">
              <a:spcBef>
                <a:spcPts val="600"/>
              </a:spcBef>
              <a:spcAft>
                <a:spcPts val="600"/>
              </a:spcAft>
              <a:buFont typeface="Wingdings 2"/>
              <a:buChar char=""/>
              <a:defRPr/>
            </a:pPr>
            <a:r>
              <a:rPr lang="en-US" dirty="0" smtClean="0">
                <a:solidFill>
                  <a:schemeClr val="accent2">
                    <a:lumMod val="50000"/>
                  </a:schemeClr>
                </a:solidFill>
                <a:latin typeface="Times New Roman" pitchFamily="18" charset="0"/>
                <a:cs typeface="Times New Roman" pitchFamily="18" charset="0"/>
              </a:rPr>
              <a:t>Farm Bills since 1985.</a:t>
            </a:r>
          </a:p>
          <a:p>
            <a:pPr marL="640080" lvl="1" indent="-246888" eaLnBrk="1" fontAlgn="auto" hangingPunct="1">
              <a:spcBef>
                <a:spcPts val="600"/>
              </a:spcBef>
              <a:spcAft>
                <a:spcPts val="600"/>
              </a:spcAft>
              <a:buFont typeface="Wingdings 2"/>
              <a:buChar char=""/>
              <a:defRPr/>
            </a:pPr>
            <a:r>
              <a:rPr lang="en-US" dirty="0" smtClean="0">
                <a:solidFill>
                  <a:schemeClr val="accent2">
                    <a:lumMod val="50000"/>
                  </a:schemeClr>
                </a:solidFill>
                <a:latin typeface="Times New Roman" pitchFamily="18" charset="0"/>
                <a:cs typeface="Times New Roman" pitchFamily="18" charset="0"/>
              </a:rPr>
              <a:t>Since the 1996 Farm Bill, the Environmental Quality Incentives Program (EQIP) has worked with other federal programs.</a:t>
            </a:r>
          </a:p>
          <a:p>
            <a:pPr marL="640080" lvl="1" indent="-246888" eaLnBrk="1" fontAlgn="auto" hangingPunct="1">
              <a:spcBef>
                <a:spcPts val="600"/>
              </a:spcBef>
              <a:spcAft>
                <a:spcPts val="600"/>
              </a:spcAft>
              <a:buFont typeface="Wingdings 2"/>
              <a:buChar char=""/>
              <a:defRPr/>
            </a:pPr>
            <a:r>
              <a:rPr lang="en-US" dirty="0" smtClean="0">
                <a:solidFill>
                  <a:schemeClr val="accent2">
                    <a:lumMod val="50000"/>
                  </a:schemeClr>
                </a:solidFill>
                <a:latin typeface="Times New Roman" pitchFamily="18" charset="0"/>
                <a:cs typeface="Times New Roman" pitchFamily="18" charset="0"/>
              </a:rPr>
              <a:t>Payment of subsidies in the form of cost shares.</a:t>
            </a:r>
          </a:p>
          <a:p>
            <a:pPr marL="274320" indent="-274320" eaLnBrk="1" fontAlgn="auto" hangingPunct="1">
              <a:spcBef>
                <a:spcPts val="600"/>
              </a:spcBef>
              <a:spcAft>
                <a:spcPts val="600"/>
              </a:spcAft>
              <a:buClr>
                <a:schemeClr val="accent3"/>
              </a:buClr>
              <a:buFont typeface="Wingdings 2"/>
              <a:buChar char=""/>
              <a:defRPr/>
            </a:pPr>
            <a:r>
              <a:rPr lang="en-US" sz="2400" dirty="0" smtClean="0">
                <a:solidFill>
                  <a:schemeClr val="accent2">
                    <a:lumMod val="50000"/>
                  </a:schemeClr>
                </a:solidFill>
                <a:latin typeface="Times New Roman" pitchFamily="18" charset="0"/>
                <a:cs typeface="Times New Roman" pitchFamily="18" charset="0"/>
              </a:rPr>
              <a:t>Economics related to BMP adoption. </a:t>
            </a:r>
          </a:p>
          <a:p>
            <a:pPr marL="640080" lvl="1" indent="-246888" eaLnBrk="1" fontAlgn="auto" hangingPunct="1">
              <a:spcBef>
                <a:spcPts val="600"/>
              </a:spcBef>
              <a:spcAft>
                <a:spcPts val="600"/>
              </a:spcAft>
              <a:buFont typeface="Wingdings 2"/>
              <a:buChar char=""/>
              <a:defRPr/>
            </a:pPr>
            <a:r>
              <a:rPr lang="en-US" dirty="0" smtClean="0">
                <a:solidFill>
                  <a:schemeClr val="accent2">
                    <a:lumMod val="50000"/>
                  </a:schemeClr>
                </a:solidFill>
                <a:latin typeface="Times New Roman" pitchFamily="18" charset="0"/>
                <a:cs typeface="Times New Roman" pitchFamily="18" charset="0"/>
              </a:rPr>
              <a:t>Some BMPs are expected to be economically profitable.</a:t>
            </a:r>
          </a:p>
          <a:p>
            <a:pPr marL="640080" lvl="1" indent="-742950" eaLnBrk="1" fontAlgn="auto" hangingPunct="1">
              <a:spcBef>
                <a:spcPts val="600"/>
              </a:spcBef>
              <a:spcAft>
                <a:spcPts val="600"/>
              </a:spcAft>
              <a:buFont typeface="Wingdings 2"/>
              <a:buNone/>
              <a:defRPr/>
            </a:pPr>
            <a:endParaRPr lang="en-US" sz="2200" dirty="0" smtClean="0">
              <a:solidFill>
                <a:srgbClr val="00B050"/>
              </a:solidFill>
              <a:latin typeface="Times New Roman" pitchFamily="18" charset="0"/>
              <a:cs typeface="Times New Roman" pitchFamily="18" charset="0"/>
            </a:endParaRPr>
          </a:p>
          <a:p>
            <a:pPr marL="640080" lvl="1" indent="-246888" eaLnBrk="1" fontAlgn="auto" hangingPunct="1">
              <a:lnSpc>
                <a:spcPct val="200000"/>
              </a:lnSpc>
              <a:spcBef>
                <a:spcPts val="600"/>
              </a:spcBef>
              <a:spcAft>
                <a:spcPts val="600"/>
              </a:spcAft>
              <a:buFont typeface="Wingdings 2"/>
              <a:buChar char=""/>
              <a:defRPr/>
            </a:pPr>
            <a:endParaRPr lang="en-US" sz="2200" dirty="0" smtClean="0">
              <a:solidFill>
                <a:srgbClr val="00B050"/>
              </a:solidFill>
              <a:latin typeface="Times New Roman" pitchFamily="18" charset="0"/>
              <a:cs typeface="Times New Roman" pitchFamily="18" charset="0"/>
            </a:endParaRPr>
          </a:p>
          <a:p>
            <a:pPr marL="274320" indent="-274320" eaLnBrk="1" fontAlgn="auto" hangingPunct="1">
              <a:lnSpc>
                <a:spcPct val="200000"/>
              </a:lnSpc>
              <a:spcBef>
                <a:spcPts val="600"/>
              </a:spcBef>
              <a:spcAft>
                <a:spcPts val="600"/>
              </a:spcAft>
              <a:buClr>
                <a:schemeClr val="accent3"/>
              </a:buClr>
              <a:buFont typeface="Wingdings 2"/>
              <a:buNone/>
              <a:defRPr/>
            </a:pPr>
            <a:endParaRPr lang="en-US" sz="2200" dirty="0" smtClean="0">
              <a:solidFill>
                <a:srgbClr val="00B050"/>
              </a:solidFill>
              <a:latin typeface="Times New Roman" pitchFamily="18" charset="0"/>
              <a:cs typeface="Times New Roman" pitchFamily="18" charset="0"/>
            </a:endParaRPr>
          </a:p>
          <a:p>
            <a:pPr marL="274320" indent="-274320" eaLnBrk="1" fontAlgn="auto" hangingPunct="1">
              <a:lnSpc>
                <a:spcPct val="200000"/>
              </a:lnSpc>
              <a:spcBef>
                <a:spcPts val="600"/>
              </a:spcBef>
              <a:spcAft>
                <a:spcPts val="600"/>
              </a:spcAft>
              <a:buClr>
                <a:schemeClr val="accent3"/>
              </a:buClr>
              <a:buFont typeface="Wingdings 2"/>
              <a:buChar char=""/>
              <a:defRPr/>
            </a:pPr>
            <a:endParaRPr lang="en-US" sz="2200" dirty="0">
              <a:solidFill>
                <a:srgbClr val="00B05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533400"/>
          </a:xfrm>
        </p:spPr>
        <p:txBody>
          <a:bodyPr>
            <a:normAutofit/>
          </a:bodyPr>
          <a:lstStyle/>
          <a:p>
            <a:pPr eaLnBrk="1" fontAlgn="auto" hangingPunct="1">
              <a:spcAft>
                <a:spcPts val="0"/>
              </a:spcAft>
              <a:defRPr/>
            </a:pPr>
            <a:r>
              <a:rPr lang="en-US" sz="3200" b="1" dirty="0" smtClean="0">
                <a:solidFill>
                  <a:schemeClr val="accent2">
                    <a:lumMod val="75000"/>
                  </a:schemeClr>
                </a:solidFill>
                <a:cs typeface="Times New Roman" pitchFamily="18" charset="0"/>
              </a:rPr>
              <a:t>Objectives</a:t>
            </a:r>
            <a:endParaRPr lang="en-US" sz="3200" b="1" dirty="0">
              <a:solidFill>
                <a:schemeClr val="accent2">
                  <a:lumMod val="75000"/>
                </a:schemeClr>
              </a:solidFill>
              <a:cs typeface="Times New Roman" pitchFamily="18" charset="0"/>
            </a:endParaRPr>
          </a:p>
        </p:txBody>
      </p:sp>
      <p:sp>
        <p:nvSpPr>
          <p:cNvPr id="3" name="Content Placeholder 2"/>
          <p:cNvSpPr>
            <a:spLocks noGrp="1"/>
          </p:cNvSpPr>
          <p:nvPr>
            <p:ph idx="1"/>
          </p:nvPr>
        </p:nvSpPr>
        <p:spPr/>
        <p:txBody>
          <a:bodyPr>
            <a:normAutofit/>
          </a:bodyPr>
          <a:lstStyle/>
          <a:p>
            <a:pPr marL="274320" indent="-274320" eaLnBrk="1" fontAlgn="auto" hangingPunct="1">
              <a:lnSpc>
                <a:spcPct val="110000"/>
              </a:lnSpc>
              <a:spcBef>
                <a:spcPts val="600"/>
              </a:spcBef>
              <a:spcAft>
                <a:spcPts val="600"/>
              </a:spcAft>
              <a:buClr>
                <a:schemeClr val="accent3"/>
              </a:buClr>
              <a:buFont typeface="Wingdings 2"/>
              <a:buChar char=""/>
              <a:defRPr/>
            </a:pPr>
            <a:r>
              <a:rPr lang="en-US" sz="2800" dirty="0" smtClean="0">
                <a:solidFill>
                  <a:schemeClr val="accent2">
                    <a:lumMod val="50000"/>
                  </a:schemeClr>
                </a:solidFill>
                <a:latin typeface="Times New Roman" pitchFamily="18" charset="0"/>
                <a:cs typeface="Times New Roman" pitchFamily="18" charset="0"/>
              </a:rPr>
              <a:t>Determine: </a:t>
            </a:r>
          </a:p>
          <a:p>
            <a:pPr marL="640080" lvl="1" indent="-246888" eaLnBrk="1" fontAlgn="auto" hangingPunct="1">
              <a:lnSpc>
                <a:spcPct val="110000"/>
              </a:lnSpc>
              <a:spcBef>
                <a:spcPts val="600"/>
              </a:spcBef>
              <a:spcAft>
                <a:spcPts val="600"/>
              </a:spcAft>
              <a:buFont typeface="Wingdings" pitchFamily="2" charset="2"/>
              <a:buChar char="Ø"/>
              <a:defRPr/>
            </a:pPr>
            <a:r>
              <a:rPr lang="en-US" sz="2800" dirty="0" smtClean="0">
                <a:solidFill>
                  <a:schemeClr val="accent2">
                    <a:lumMod val="50000"/>
                  </a:schemeClr>
                </a:solidFill>
                <a:latin typeface="Times New Roman" pitchFamily="18" charset="0"/>
                <a:cs typeface="Times New Roman" pitchFamily="18" charset="0"/>
              </a:rPr>
              <a:t>Factors affecting crawfish farmer BMP adoption. </a:t>
            </a:r>
          </a:p>
          <a:p>
            <a:pPr marL="640080" lvl="1" indent="-246888" eaLnBrk="1" fontAlgn="auto" hangingPunct="1">
              <a:lnSpc>
                <a:spcPct val="110000"/>
              </a:lnSpc>
              <a:spcBef>
                <a:spcPts val="600"/>
              </a:spcBef>
              <a:spcAft>
                <a:spcPts val="600"/>
              </a:spcAft>
              <a:buFont typeface="Wingdings" pitchFamily="2" charset="2"/>
              <a:buChar char="Ø"/>
              <a:defRPr/>
            </a:pPr>
            <a:r>
              <a:rPr lang="en-US" sz="2800" dirty="0" smtClean="0">
                <a:solidFill>
                  <a:schemeClr val="accent2">
                    <a:lumMod val="50000"/>
                  </a:schemeClr>
                </a:solidFill>
                <a:latin typeface="Times New Roman" pitchFamily="18" charset="0"/>
                <a:cs typeface="Times New Roman" pitchFamily="18" charset="0"/>
              </a:rPr>
              <a:t>Reasons for BMP adoption.</a:t>
            </a:r>
          </a:p>
          <a:p>
            <a:pPr marL="640080" lvl="1" indent="-246888" eaLnBrk="1" fontAlgn="auto" hangingPunct="1">
              <a:lnSpc>
                <a:spcPct val="110000"/>
              </a:lnSpc>
              <a:spcBef>
                <a:spcPts val="600"/>
              </a:spcBef>
              <a:spcAft>
                <a:spcPts val="600"/>
              </a:spcAft>
              <a:buFont typeface="Wingdings" pitchFamily="2" charset="2"/>
              <a:buChar char="Ø"/>
              <a:defRPr/>
            </a:pPr>
            <a:r>
              <a:rPr lang="en-US" sz="2800" dirty="0" smtClean="0">
                <a:solidFill>
                  <a:schemeClr val="accent2">
                    <a:lumMod val="50000"/>
                  </a:schemeClr>
                </a:solidFill>
                <a:latin typeface="Times New Roman" pitchFamily="18" charset="0"/>
                <a:cs typeface="Times New Roman" pitchFamily="18" charset="0"/>
              </a:rPr>
              <a:t>Factors affecting farmer participation in the EQIP.</a:t>
            </a:r>
          </a:p>
          <a:p>
            <a:pPr marL="640080" lvl="1" indent="-246888" eaLnBrk="1" fontAlgn="auto" hangingPunct="1">
              <a:lnSpc>
                <a:spcPct val="110000"/>
              </a:lnSpc>
              <a:spcBef>
                <a:spcPts val="600"/>
              </a:spcBef>
              <a:spcAft>
                <a:spcPts val="600"/>
              </a:spcAft>
              <a:buFont typeface="Wingdings" pitchFamily="2" charset="2"/>
              <a:buChar char="Ø"/>
              <a:defRPr/>
            </a:pPr>
            <a:r>
              <a:rPr lang="en-US" sz="2800" dirty="0" smtClean="0">
                <a:solidFill>
                  <a:schemeClr val="accent2">
                    <a:lumMod val="50000"/>
                  </a:schemeClr>
                </a:solidFill>
                <a:latin typeface="Times New Roman" pitchFamily="18" charset="0"/>
                <a:cs typeface="Times New Roman" pitchFamily="18" charset="0"/>
              </a:rPr>
              <a:t>Economic impacts of BMP adoption.</a:t>
            </a:r>
          </a:p>
          <a:p>
            <a:pPr marL="640080" lvl="1" indent="-246888" eaLnBrk="1" fontAlgn="auto" hangingPunct="1">
              <a:lnSpc>
                <a:spcPct val="200000"/>
              </a:lnSpc>
              <a:spcBef>
                <a:spcPts val="600"/>
              </a:spcBef>
              <a:spcAft>
                <a:spcPts val="600"/>
              </a:spcAft>
              <a:buFont typeface="Wingdings 2"/>
              <a:buChar char=""/>
              <a:defRPr/>
            </a:pPr>
            <a:endParaRPr lang="en-US" dirty="0">
              <a:solidFill>
                <a:srgbClr val="00B05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eaLnBrk="1" fontAlgn="auto" hangingPunct="1">
              <a:spcAft>
                <a:spcPts val="0"/>
              </a:spcAft>
              <a:defRPr/>
            </a:pPr>
            <a:r>
              <a:rPr lang="en-US" sz="3200" b="1" dirty="0" smtClean="0">
                <a:solidFill>
                  <a:schemeClr val="accent2">
                    <a:lumMod val="75000"/>
                  </a:schemeClr>
                </a:solidFill>
                <a:cs typeface="Times New Roman" pitchFamily="18" charset="0"/>
              </a:rPr>
              <a:t>Data and Methods</a:t>
            </a:r>
            <a:endParaRPr lang="en-US" sz="3200" b="1" dirty="0">
              <a:solidFill>
                <a:schemeClr val="accent2">
                  <a:lumMod val="75000"/>
                </a:schemeClr>
              </a:solidFill>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marL="274320" indent="-274320" eaLnBrk="1" fontAlgn="auto" hangingPunct="1">
              <a:lnSpc>
                <a:spcPct val="120000"/>
              </a:lnSpc>
              <a:spcBef>
                <a:spcPts val="600"/>
              </a:spcBef>
              <a:spcAft>
                <a:spcPts val="600"/>
              </a:spcAft>
              <a:buClr>
                <a:schemeClr val="accent3"/>
              </a:buClr>
              <a:buFont typeface="Wingdings 2"/>
              <a:buChar char=""/>
              <a:defRPr/>
            </a:pPr>
            <a:r>
              <a:rPr lang="en-US" sz="2400" dirty="0" smtClean="0">
                <a:solidFill>
                  <a:schemeClr val="accent2">
                    <a:lumMod val="50000"/>
                  </a:schemeClr>
                </a:solidFill>
                <a:latin typeface="Times New Roman" pitchFamily="18" charset="0"/>
                <a:cs typeface="Times New Roman" pitchFamily="18" charset="0"/>
              </a:rPr>
              <a:t>2008 mail survey to 770 Louisiana crawfish producers. </a:t>
            </a:r>
          </a:p>
          <a:p>
            <a:pPr marL="274320" indent="-274320" eaLnBrk="1" fontAlgn="auto" hangingPunct="1">
              <a:lnSpc>
                <a:spcPct val="120000"/>
              </a:lnSpc>
              <a:spcBef>
                <a:spcPts val="600"/>
              </a:spcBef>
              <a:spcAft>
                <a:spcPts val="600"/>
              </a:spcAft>
              <a:buClr>
                <a:schemeClr val="accent3"/>
              </a:buClr>
              <a:buFont typeface="Wingdings 2"/>
              <a:buChar char=""/>
              <a:defRPr/>
            </a:pPr>
            <a:r>
              <a:rPr lang="en-US" sz="2400" dirty="0" err="1" smtClean="0">
                <a:solidFill>
                  <a:schemeClr val="accent2">
                    <a:lumMod val="50000"/>
                  </a:schemeClr>
                </a:solidFill>
                <a:latin typeface="Times New Roman" pitchFamily="18" charset="0"/>
                <a:cs typeface="Times New Roman" pitchFamily="18" charset="0"/>
              </a:rPr>
              <a:t>Dillman’s</a:t>
            </a:r>
            <a:r>
              <a:rPr lang="en-US" sz="2400" dirty="0" smtClean="0">
                <a:solidFill>
                  <a:schemeClr val="accent2">
                    <a:lumMod val="50000"/>
                  </a:schemeClr>
                </a:solidFill>
                <a:latin typeface="Times New Roman" pitchFamily="18" charset="0"/>
                <a:cs typeface="Times New Roman" pitchFamily="18" charset="0"/>
              </a:rPr>
              <a:t> total design method used.</a:t>
            </a:r>
          </a:p>
          <a:p>
            <a:pPr marL="640080" lvl="1" indent="-246888" eaLnBrk="1" fontAlgn="auto" hangingPunct="1">
              <a:lnSpc>
                <a:spcPct val="120000"/>
              </a:lnSpc>
              <a:spcBef>
                <a:spcPts val="600"/>
              </a:spcBef>
              <a:spcAft>
                <a:spcPts val="600"/>
              </a:spcAft>
              <a:buFont typeface="Wingdings 2"/>
              <a:buChar char=""/>
              <a:defRPr/>
            </a:pPr>
            <a:r>
              <a:rPr lang="en-US" sz="2200" dirty="0" smtClean="0">
                <a:solidFill>
                  <a:schemeClr val="accent2">
                    <a:lumMod val="50000"/>
                  </a:schemeClr>
                </a:solidFill>
                <a:latin typeface="Times New Roman" pitchFamily="18" charset="0"/>
                <a:cs typeface="Times New Roman" pitchFamily="18" charset="0"/>
              </a:rPr>
              <a:t>4 contacts.</a:t>
            </a:r>
          </a:p>
          <a:p>
            <a:pPr marL="640080" lvl="1" indent="-246888" eaLnBrk="1" fontAlgn="auto" hangingPunct="1">
              <a:lnSpc>
                <a:spcPct val="120000"/>
              </a:lnSpc>
              <a:spcBef>
                <a:spcPts val="600"/>
              </a:spcBef>
              <a:spcAft>
                <a:spcPts val="600"/>
              </a:spcAft>
              <a:buFont typeface="Wingdings 2"/>
              <a:buChar char=""/>
              <a:defRPr/>
            </a:pPr>
            <a:r>
              <a:rPr lang="en-US" sz="2200" dirty="0" smtClean="0">
                <a:solidFill>
                  <a:schemeClr val="accent2">
                    <a:lumMod val="50000"/>
                  </a:schemeClr>
                </a:solidFill>
                <a:latin typeface="Times New Roman" pitchFamily="18" charset="0"/>
                <a:cs typeface="Times New Roman" pitchFamily="18" charset="0"/>
              </a:rPr>
              <a:t>Personally addressed and signed letters.</a:t>
            </a:r>
          </a:p>
          <a:p>
            <a:pPr marL="640080" lvl="1" indent="-246888" eaLnBrk="1" fontAlgn="auto" hangingPunct="1">
              <a:lnSpc>
                <a:spcPct val="120000"/>
              </a:lnSpc>
              <a:spcBef>
                <a:spcPts val="600"/>
              </a:spcBef>
              <a:spcAft>
                <a:spcPts val="600"/>
              </a:spcAft>
              <a:buFont typeface="Wingdings 2"/>
              <a:buChar char=""/>
              <a:defRPr/>
            </a:pPr>
            <a:r>
              <a:rPr lang="en-US" sz="2200" dirty="0" smtClean="0">
                <a:solidFill>
                  <a:schemeClr val="accent2">
                    <a:lumMod val="50000"/>
                  </a:schemeClr>
                </a:solidFill>
                <a:latin typeface="Times New Roman" pitchFamily="18" charset="0"/>
                <a:cs typeface="Times New Roman" pitchFamily="18" charset="0"/>
              </a:rPr>
              <a:t>Announcements at annual Louisiana Farm Bureau meetings and in the LSU </a:t>
            </a:r>
            <a:r>
              <a:rPr lang="en-US" sz="2200" dirty="0" err="1" smtClean="0">
                <a:solidFill>
                  <a:schemeClr val="accent2">
                    <a:lumMod val="50000"/>
                  </a:schemeClr>
                </a:solidFill>
                <a:latin typeface="Times New Roman" pitchFamily="18" charset="0"/>
                <a:cs typeface="Times New Roman" pitchFamily="18" charset="0"/>
              </a:rPr>
              <a:t>AgCenter</a:t>
            </a:r>
            <a:r>
              <a:rPr lang="en-US" sz="2200" dirty="0" smtClean="0">
                <a:solidFill>
                  <a:schemeClr val="accent2">
                    <a:lumMod val="50000"/>
                  </a:schemeClr>
                </a:solidFill>
                <a:latin typeface="Times New Roman" pitchFamily="18" charset="0"/>
                <a:cs typeface="Times New Roman" pitchFamily="18" charset="0"/>
              </a:rPr>
              <a:t> crawfish newsletter. </a:t>
            </a:r>
          </a:p>
          <a:p>
            <a:pPr marL="274320" indent="-274320" eaLnBrk="1" fontAlgn="auto" hangingPunct="1">
              <a:lnSpc>
                <a:spcPct val="120000"/>
              </a:lnSpc>
              <a:spcBef>
                <a:spcPts val="600"/>
              </a:spcBef>
              <a:spcAft>
                <a:spcPts val="600"/>
              </a:spcAft>
              <a:buClr>
                <a:schemeClr val="accent3"/>
              </a:buClr>
              <a:buFont typeface="Wingdings 2"/>
              <a:buChar char=""/>
              <a:defRPr/>
            </a:pPr>
            <a:r>
              <a:rPr lang="en-US" sz="2400" dirty="0" smtClean="0">
                <a:solidFill>
                  <a:schemeClr val="accent2">
                    <a:lumMod val="50000"/>
                  </a:schemeClr>
                </a:solidFill>
                <a:latin typeface="Times New Roman" pitchFamily="18" charset="0"/>
                <a:cs typeface="Times New Roman" pitchFamily="18" charset="0"/>
              </a:rPr>
              <a:t>15% adjusted response rate. </a:t>
            </a:r>
          </a:p>
          <a:p>
            <a:pPr marL="274320" indent="-274320" eaLnBrk="1" fontAlgn="auto" hangingPunct="1">
              <a:lnSpc>
                <a:spcPct val="120000"/>
              </a:lnSpc>
              <a:spcBef>
                <a:spcPts val="600"/>
              </a:spcBef>
              <a:spcAft>
                <a:spcPts val="600"/>
              </a:spcAft>
              <a:buClr>
                <a:schemeClr val="accent3"/>
              </a:buClr>
              <a:buFont typeface="Wingdings 2"/>
              <a:buChar char=""/>
              <a:defRPr/>
            </a:pPr>
            <a:r>
              <a:rPr lang="en-US" sz="2400" dirty="0" smtClean="0">
                <a:solidFill>
                  <a:schemeClr val="accent2">
                    <a:lumMod val="50000"/>
                  </a:schemeClr>
                </a:solidFill>
                <a:latin typeface="Times New Roman" pitchFamily="18" charset="0"/>
                <a:cs typeface="Times New Roman" pitchFamily="18" charset="0"/>
              </a:rPr>
              <a:t>Count data analysis (negative binomial), </a:t>
            </a:r>
            <a:r>
              <a:rPr lang="en-US" sz="2400" dirty="0" err="1" smtClean="0">
                <a:solidFill>
                  <a:schemeClr val="accent2">
                    <a:lumMod val="50000"/>
                  </a:schemeClr>
                </a:solidFill>
                <a:latin typeface="Times New Roman" pitchFamily="18" charset="0"/>
                <a:cs typeface="Times New Roman" pitchFamily="18" charset="0"/>
              </a:rPr>
              <a:t>probit</a:t>
            </a:r>
            <a:r>
              <a:rPr lang="en-US" sz="2400" dirty="0" smtClean="0">
                <a:solidFill>
                  <a:schemeClr val="accent2">
                    <a:lumMod val="50000"/>
                  </a:schemeClr>
                </a:solidFill>
                <a:latin typeface="Times New Roman" pitchFamily="18" charset="0"/>
                <a:cs typeface="Times New Roman" pitchFamily="18" charset="0"/>
              </a:rPr>
              <a:t>, and ordered </a:t>
            </a:r>
            <a:r>
              <a:rPr lang="en-US" sz="2400" dirty="0" err="1" smtClean="0">
                <a:solidFill>
                  <a:schemeClr val="accent2">
                    <a:lumMod val="50000"/>
                  </a:schemeClr>
                </a:solidFill>
                <a:latin typeface="Times New Roman" pitchFamily="18" charset="0"/>
                <a:cs typeface="Times New Roman" pitchFamily="18" charset="0"/>
              </a:rPr>
              <a:t>probit</a:t>
            </a:r>
            <a:r>
              <a:rPr lang="en-US" sz="2400" dirty="0" smtClean="0">
                <a:solidFill>
                  <a:schemeClr val="accent2">
                    <a:lumMod val="50000"/>
                  </a:schemeClr>
                </a:solidFill>
                <a:latin typeface="Times New Roman" pitchFamily="18" charset="0"/>
                <a:cs typeface="Times New Roman" pitchFamily="18" charset="0"/>
              </a:rPr>
              <a:t> analyses conducted. </a:t>
            </a:r>
            <a:endParaRPr lang="en-US" dirty="0">
              <a:solidFill>
                <a:schemeClr val="accent2">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04800" y="1130300"/>
          <a:ext cx="8534398" cy="5630556"/>
        </p:xfrm>
        <a:graphic>
          <a:graphicData uri="http://schemas.openxmlformats.org/drawingml/2006/table">
            <a:tbl>
              <a:tblPr/>
              <a:tblGrid>
                <a:gridCol w="2895600"/>
                <a:gridCol w="2959839"/>
                <a:gridCol w="2678959"/>
              </a:tblGrid>
              <a:tr h="475754">
                <a:tc>
                  <a:txBody>
                    <a:bodyPr/>
                    <a:lstStyle/>
                    <a:p>
                      <a:pPr marL="0" marR="0">
                        <a:lnSpc>
                          <a:spcPct val="115000"/>
                        </a:lnSpc>
                        <a:spcBef>
                          <a:spcPts val="0"/>
                        </a:spcBef>
                        <a:spcAft>
                          <a:spcPts val="0"/>
                        </a:spcAft>
                      </a:pPr>
                      <a:r>
                        <a:rPr lang="en-US" sz="2000" b="1" dirty="0">
                          <a:solidFill>
                            <a:schemeClr val="accent2">
                              <a:lumMod val="50000"/>
                            </a:schemeClr>
                          </a:solidFill>
                          <a:latin typeface="Times New Roman"/>
                          <a:ea typeface="Calibri"/>
                          <a:cs typeface="Times New Roman"/>
                        </a:rPr>
                        <a:t>Variables</a:t>
                      </a:r>
                      <a:endParaRPr lang="en-US" sz="2000" dirty="0">
                        <a:solidFill>
                          <a:schemeClr val="accent2">
                            <a:lumMod val="50000"/>
                          </a:schemeClr>
                        </a:solidFill>
                        <a:latin typeface="Times New Roman"/>
                        <a:ea typeface="Calibri"/>
                        <a:cs typeface="Times New Roman"/>
                      </a:endParaRPr>
                    </a:p>
                  </a:txBody>
                  <a:tcPr marL="46589" marR="46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solidFill>
                            <a:schemeClr val="accent2">
                              <a:lumMod val="50000"/>
                            </a:schemeClr>
                          </a:solidFill>
                          <a:latin typeface="Times New Roman"/>
                          <a:ea typeface="Calibri"/>
                          <a:cs typeface="Times New Roman"/>
                        </a:rPr>
                        <a:t>Coefficient</a:t>
                      </a:r>
                      <a:endParaRPr lang="en-US" sz="2000" dirty="0">
                        <a:solidFill>
                          <a:schemeClr val="accent2">
                            <a:lumMod val="50000"/>
                          </a:schemeClr>
                        </a:solidFill>
                        <a:latin typeface="Times New Roman"/>
                        <a:ea typeface="Calibri"/>
                        <a:cs typeface="Times New Roman"/>
                      </a:endParaRPr>
                    </a:p>
                  </a:txBody>
                  <a:tcPr marL="46589" marR="46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solidFill>
                            <a:schemeClr val="accent2">
                              <a:lumMod val="50000"/>
                            </a:schemeClr>
                          </a:solidFill>
                          <a:latin typeface="Times New Roman"/>
                          <a:ea typeface="Calibri"/>
                          <a:cs typeface="Times New Roman"/>
                        </a:rPr>
                        <a:t>Marginal  Effect</a:t>
                      </a:r>
                      <a:endParaRPr lang="en-US" sz="2000" dirty="0">
                        <a:solidFill>
                          <a:schemeClr val="accent2">
                            <a:lumMod val="50000"/>
                          </a:schemeClr>
                        </a:solidFill>
                        <a:latin typeface="Times New Roman"/>
                        <a:ea typeface="Calibri"/>
                        <a:cs typeface="Times New Roman"/>
                      </a:endParaRPr>
                    </a:p>
                  </a:txBody>
                  <a:tcPr marL="46589" marR="46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6945">
                <a:tc>
                  <a:txBody>
                    <a:bodyPr/>
                    <a:lstStyle/>
                    <a:p>
                      <a:pPr marL="0" marR="0">
                        <a:lnSpc>
                          <a:spcPct val="115000"/>
                        </a:lnSpc>
                        <a:spcBef>
                          <a:spcPts val="0"/>
                        </a:spcBef>
                        <a:spcAft>
                          <a:spcPts val="0"/>
                        </a:spcAft>
                      </a:pPr>
                      <a:r>
                        <a:rPr lang="en-US" sz="1600" dirty="0">
                          <a:solidFill>
                            <a:schemeClr val="accent2">
                              <a:lumMod val="50000"/>
                            </a:schemeClr>
                          </a:solidFill>
                          <a:latin typeface="Times New Roman"/>
                          <a:ea typeface="Calibri"/>
                          <a:cs typeface="Times New Roman"/>
                        </a:rPr>
                        <a:t>Acres </a:t>
                      </a:r>
                    </a:p>
                  </a:txBody>
                  <a:tcPr marL="46589" marR="46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chemeClr val="accent2">
                              <a:lumMod val="50000"/>
                            </a:schemeClr>
                          </a:solidFill>
                          <a:latin typeface="Times New Roman"/>
                          <a:ea typeface="Calibri"/>
                          <a:cs typeface="Times New Roman"/>
                        </a:rPr>
                        <a:t>     0.1671*</a:t>
                      </a:r>
                      <a:endParaRPr lang="en-US" sz="1600" dirty="0">
                        <a:solidFill>
                          <a:schemeClr val="accent2">
                            <a:lumMod val="50000"/>
                          </a:schemeClr>
                        </a:solidFill>
                        <a:latin typeface="Times New Roman"/>
                        <a:ea typeface="Calibri"/>
                        <a:cs typeface="Times New Roman"/>
                      </a:endParaRPr>
                    </a:p>
                  </a:txBody>
                  <a:tcPr marL="46589" marR="46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chemeClr val="accent2">
                              <a:lumMod val="50000"/>
                            </a:schemeClr>
                          </a:solidFill>
                          <a:latin typeface="Times New Roman"/>
                          <a:ea typeface="Calibri"/>
                          <a:cs typeface="Times New Roman"/>
                        </a:rPr>
                        <a:t>   0.9030*</a:t>
                      </a:r>
                      <a:endParaRPr lang="en-US" sz="1600" dirty="0">
                        <a:solidFill>
                          <a:schemeClr val="accent2">
                            <a:lumMod val="50000"/>
                          </a:schemeClr>
                        </a:solidFill>
                        <a:latin typeface="Times New Roman"/>
                        <a:ea typeface="Calibri"/>
                        <a:cs typeface="Times New Roman"/>
                      </a:endParaRPr>
                    </a:p>
                  </a:txBody>
                  <a:tcPr marL="46589" marR="46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9173">
                <a:tc>
                  <a:txBody>
                    <a:bodyPr/>
                    <a:lstStyle/>
                    <a:p>
                      <a:pPr marL="0" marR="0">
                        <a:lnSpc>
                          <a:spcPct val="115000"/>
                        </a:lnSpc>
                        <a:spcBef>
                          <a:spcPts val="0"/>
                        </a:spcBef>
                        <a:spcAft>
                          <a:spcPts val="0"/>
                        </a:spcAft>
                      </a:pPr>
                      <a:r>
                        <a:rPr lang="en-US" sz="1600" dirty="0">
                          <a:solidFill>
                            <a:schemeClr val="accent2">
                              <a:lumMod val="50000"/>
                            </a:schemeClr>
                          </a:solidFill>
                          <a:latin typeface="Times New Roman"/>
                          <a:ea typeface="Calibri"/>
                          <a:cs typeface="Times New Roman"/>
                        </a:rPr>
                        <a:t>Cash </a:t>
                      </a:r>
                      <a:r>
                        <a:rPr lang="en-US" sz="1600" dirty="0" smtClean="0">
                          <a:solidFill>
                            <a:schemeClr val="accent2">
                              <a:lumMod val="50000"/>
                            </a:schemeClr>
                          </a:solidFill>
                          <a:latin typeface="Times New Roman"/>
                          <a:ea typeface="Calibri"/>
                          <a:cs typeface="Times New Roman"/>
                        </a:rPr>
                        <a:t>Lease</a:t>
                      </a:r>
                      <a:endParaRPr lang="en-US" sz="1600" dirty="0">
                        <a:solidFill>
                          <a:schemeClr val="accent2">
                            <a:lumMod val="50000"/>
                          </a:schemeClr>
                        </a:solidFill>
                        <a:latin typeface="Times New Roman"/>
                        <a:ea typeface="Calibri"/>
                        <a:cs typeface="Times New Roman"/>
                      </a:endParaRPr>
                    </a:p>
                  </a:txBody>
                  <a:tcPr marL="46589" marR="46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chemeClr val="accent2">
                              <a:lumMod val="50000"/>
                            </a:schemeClr>
                          </a:solidFill>
                          <a:latin typeface="Times New Roman"/>
                          <a:ea typeface="Calibri"/>
                          <a:cs typeface="Times New Roman"/>
                        </a:rPr>
                        <a:t>  -0.1451</a:t>
                      </a:r>
                      <a:endParaRPr lang="en-US" sz="1600" dirty="0">
                        <a:solidFill>
                          <a:schemeClr val="accent2">
                            <a:lumMod val="50000"/>
                          </a:schemeClr>
                        </a:solidFill>
                        <a:latin typeface="Times New Roman"/>
                        <a:ea typeface="Calibri"/>
                        <a:cs typeface="Times New Roman"/>
                      </a:endParaRPr>
                    </a:p>
                  </a:txBody>
                  <a:tcPr marL="46589" marR="46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accent2">
                              <a:lumMod val="50000"/>
                            </a:schemeClr>
                          </a:solidFill>
                          <a:latin typeface="Times New Roman"/>
                          <a:ea typeface="Calibri"/>
                          <a:cs typeface="Times New Roman"/>
                        </a:rPr>
                        <a:t>-0.7636</a:t>
                      </a:r>
                    </a:p>
                  </a:txBody>
                  <a:tcPr marL="46589" marR="46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6332">
                <a:tc>
                  <a:txBody>
                    <a:bodyPr/>
                    <a:lstStyle/>
                    <a:p>
                      <a:pPr marL="0" marR="0">
                        <a:lnSpc>
                          <a:spcPct val="115000"/>
                        </a:lnSpc>
                        <a:spcBef>
                          <a:spcPts val="0"/>
                        </a:spcBef>
                        <a:spcAft>
                          <a:spcPts val="0"/>
                        </a:spcAft>
                      </a:pPr>
                      <a:r>
                        <a:rPr lang="en-US" sz="1600" dirty="0">
                          <a:solidFill>
                            <a:schemeClr val="accent2">
                              <a:lumMod val="50000"/>
                            </a:schemeClr>
                          </a:solidFill>
                          <a:latin typeface="Times New Roman"/>
                          <a:ea typeface="Calibri"/>
                          <a:cs typeface="Times New Roman"/>
                        </a:rPr>
                        <a:t>Share </a:t>
                      </a:r>
                      <a:r>
                        <a:rPr lang="en-US" sz="1600" dirty="0" smtClean="0">
                          <a:solidFill>
                            <a:schemeClr val="accent2">
                              <a:lumMod val="50000"/>
                            </a:schemeClr>
                          </a:solidFill>
                          <a:latin typeface="Times New Roman"/>
                          <a:ea typeface="Calibri"/>
                          <a:cs typeface="Times New Roman"/>
                        </a:rPr>
                        <a:t>Lease</a:t>
                      </a:r>
                      <a:endParaRPr lang="en-US" sz="1600" dirty="0">
                        <a:solidFill>
                          <a:schemeClr val="accent2">
                            <a:lumMod val="50000"/>
                          </a:schemeClr>
                        </a:solidFill>
                        <a:latin typeface="Times New Roman"/>
                        <a:ea typeface="Calibri"/>
                        <a:cs typeface="Times New Roman"/>
                      </a:endParaRPr>
                    </a:p>
                  </a:txBody>
                  <a:tcPr marL="46589" marR="46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chemeClr val="accent2">
                              <a:lumMod val="50000"/>
                            </a:schemeClr>
                          </a:solidFill>
                          <a:latin typeface="Times New Roman"/>
                          <a:ea typeface="Calibri"/>
                          <a:cs typeface="Times New Roman"/>
                        </a:rPr>
                        <a:t>  -0.0171</a:t>
                      </a:r>
                      <a:endParaRPr lang="en-US" sz="1600" dirty="0">
                        <a:solidFill>
                          <a:schemeClr val="accent2">
                            <a:lumMod val="50000"/>
                          </a:schemeClr>
                        </a:solidFill>
                        <a:latin typeface="Times New Roman"/>
                        <a:ea typeface="Calibri"/>
                        <a:cs typeface="Times New Roman"/>
                      </a:endParaRPr>
                    </a:p>
                  </a:txBody>
                  <a:tcPr marL="46589" marR="46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accent2">
                              <a:lumMod val="50000"/>
                            </a:schemeClr>
                          </a:solidFill>
                          <a:latin typeface="Times New Roman"/>
                          <a:ea typeface="Calibri"/>
                          <a:cs typeface="Times New Roman"/>
                        </a:rPr>
                        <a:t>-0.0920</a:t>
                      </a:r>
                    </a:p>
                  </a:txBody>
                  <a:tcPr marL="46589" marR="46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6945">
                <a:tc>
                  <a:txBody>
                    <a:bodyPr/>
                    <a:lstStyle/>
                    <a:p>
                      <a:pPr marL="0" marR="0">
                        <a:lnSpc>
                          <a:spcPct val="115000"/>
                        </a:lnSpc>
                        <a:spcBef>
                          <a:spcPts val="0"/>
                        </a:spcBef>
                        <a:spcAft>
                          <a:spcPts val="0"/>
                        </a:spcAft>
                      </a:pPr>
                      <a:r>
                        <a:rPr lang="en-US" sz="1600" dirty="0" smtClean="0">
                          <a:solidFill>
                            <a:schemeClr val="accent2">
                              <a:lumMod val="50000"/>
                            </a:schemeClr>
                          </a:solidFill>
                          <a:latin typeface="Times New Roman"/>
                          <a:ea typeface="Calibri"/>
                          <a:cs typeface="Times New Roman"/>
                        </a:rPr>
                        <a:t>Double Crop </a:t>
                      </a:r>
                      <a:endParaRPr lang="en-US" sz="1600" dirty="0">
                        <a:solidFill>
                          <a:schemeClr val="accent2">
                            <a:lumMod val="50000"/>
                          </a:schemeClr>
                        </a:solidFill>
                        <a:latin typeface="Times New Roman"/>
                        <a:ea typeface="Calibri"/>
                        <a:cs typeface="Times New Roman"/>
                      </a:endParaRPr>
                    </a:p>
                  </a:txBody>
                  <a:tcPr marL="46589" marR="46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chemeClr val="accent2">
                              <a:lumMod val="50000"/>
                            </a:schemeClr>
                          </a:solidFill>
                          <a:latin typeface="Times New Roman"/>
                          <a:ea typeface="Calibri"/>
                          <a:cs typeface="Times New Roman"/>
                        </a:rPr>
                        <a:t>       0.2834**</a:t>
                      </a:r>
                      <a:endParaRPr lang="en-US" sz="1600" dirty="0">
                        <a:solidFill>
                          <a:schemeClr val="accent2">
                            <a:lumMod val="50000"/>
                          </a:schemeClr>
                        </a:solidFill>
                        <a:latin typeface="Times New Roman"/>
                        <a:ea typeface="Calibri"/>
                        <a:cs typeface="Times New Roman"/>
                      </a:endParaRPr>
                    </a:p>
                  </a:txBody>
                  <a:tcPr marL="46589" marR="46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chemeClr val="accent2">
                              <a:lumMod val="50000"/>
                            </a:schemeClr>
                          </a:solidFill>
                          <a:latin typeface="Times New Roman"/>
                          <a:ea typeface="Calibri"/>
                          <a:cs typeface="Times New Roman"/>
                        </a:rPr>
                        <a:t>     1.6533**</a:t>
                      </a:r>
                      <a:endParaRPr lang="en-US" sz="1600" dirty="0">
                        <a:solidFill>
                          <a:schemeClr val="accent2">
                            <a:lumMod val="50000"/>
                          </a:schemeClr>
                        </a:solidFill>
                        <a:latin typeface="Times New Roman"/>
                        <a:ea typeface="Calibri"/>
                        <a:cs typeface="Times New Roman"/>
                      </a:endParaRPr>
                    </a:p>
                  </a:txBody>
                  <a:tcPr marL="46589" marR="46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7826">
                <a:tc>
                  <a:txBody>
                    <a:bodyPr/>
                    <a:lstStyle/>
                    <a:p>
                      <a:pPr marL="0" marR="0">
                        <a:lnSpc>
                          <a:spcPct val="115000"/>
                        </a:lnSpc>
                        <a:spcBef>
                          <a:spcPts val="0"/>
                        </a:spcBef>
                        <a:spcAft>
                          <a:spcPts val="0"/>
                        </a:spcAft>
                      </a:pPr>
                      <a:r>
                        <a:rPr lang="en-US" sz="1600" dirty="0">
                          <a:solidFill>
                            <a:schemeClr val="accent2">
                              <a:lumMod val="50000"/>
                            </a:schemeClr>
                          </a:solidFill>
                          <a:latin typeface="Times New Roman"/>
                          <a:ea typeface="Calibri"/>
                          <a:cs typeface="Times New Roman"/>
                        </a:rPr>
                        <a:t>Rotation </a:t>
                      </a:r>
                    </a:p>
                  </a:txBody>
                  <a:tcPr marL="46589" marR="46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chemeClr val="accent2">
                              <a:lumMod val="50000"/>
                            </a:schemeClr>
                          </a:solidFill>
                          <a:latin typeface="Times New Roman"/>
                          <a:ea typeface="Calibri"/>
                          <a:cs typeface="Times New Roman"/>
                        </a:rPr>
                        <a:t>   0.0426</a:t>
                      </a:r>
                      <a:endParaRPr lang="en-US" sz="1600" dirty="0">
                        <a:solidFill>
                          <a:schemeClr val="accent2">
                            <a:lumMod val="50000"/>
                          </a:schemeClr>
                        </a:solidFill>
                        <a:latin typeface="Times New Roman"/>
                        <a:ea typeface="Calibri"/>
                        <a:cs typeface="Times New Roman"/>
                      </a:endParaRPr>
                    </a:p>
                  </a:txBody>
                  <a:tcPr marL="46589" marR="46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accent2">
                              <a:lumMod val="50000"/>
                            </a:schemeClr>
                          </a:solidFill>
                          <a:latin typeface="Times New Roman"/>
                          <a:ea typeface="Calibri"/>
                          <a:cs typeface="Times New Roman"/>
                        </a:rPr>
                        <a:t>0.2322</a:t>
                      </a:r>
                    </a:p>
                  </a:txBody>
                  <a:tcPr marL="46589" marR="46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6945">
                <a:tc>
                  <a:txBody>
                    <a:bodyPr/>
                    <a:lstStyle/>
                    <a:p>
                      <a:pPr marL="0" marR="0">
                        <a:lnSpc>
                          <a:spcPct val="115000"/>
                        </a:lnSpc>
                        <a:spcBef>
                          <a:spcPts val="0"/>
                        </a:spcBef>
                        <a:spcAft>
                          <a:spcPts val="0"/>
                        </a:spcAft>
                      </a:pPr>
                      <a:r>
                        <a:rPr lang="en-US" sz="1600" dirty="0">
                          <a:solidFill>
                            <a:schemeClr val="accent2">
                              <a:lumMod val="50000"/>
                            </a:schemeClr>
                          </a:solidFill>
                          <a:latin typeface="Times New Roman"/>
                          <a:ea typeface="Calibri"/>
                          <a:cs typeface="Times New Roman"/>
                        </a:rPr>
                        <a:t>Age </a:t>
                      </a:r>
                    </a:p>
                  </a:txBody>
                  <a:tcPr marL="46589" marR="46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chemeClr val="accent2">
                              <a:lumMod val="50000"/>
                            </a:schemeClr>
                          </a:solidFill>
                          <a:latin typeface="Times New Roman"/>
                          <a:ea typeface="Calibri"/>
                          <a:cs typeface="Times New Roman"/>
                        </a:rPr>
                        <a:t>     0.1840*</a:t>
                      </a:r>
                      <a:endParaRPr lang="en-US" sz="1600" dirty="0">
                        <a:solidFill>
                          <a:schemeClr val="accent2">
                            <a:lumMod val="50000"/>
                          </a:schemeClr>
                        </a:solidFill>
                        <a:latin typeface="Times New Roman"/>
                        <a:ea typeface="Calibri"/>
                        <a:cs typeface="Times New Roman"/>
                      </a:endParaRPr>
                    </a:p>
                  </a:txBody>
                  <a:tcPr marL="46589" marR="46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chemeClr val="accent2">
                              <a:lumMod val="50000"/>
                            </a:schemeClr>
                          </a:solidFill>
                          <a:latin typeface="Times New Roman"/>
                          <a:ea typeface="Calibri"/>
                          <a:cs typeface="Times New Roman"/>
                        </a:rPr>
                        <a:t>  0.9944*</a:t>
                      </a:r>
                      <a:endParaRPr lang="en-US" sz="1600" dirty="0">
                        <a:solidFill>
                          <a:schemeClr val="accent2">
                            <a:lumMod val="50000"/>
                          </a:schemeClr>
                        </a:solidFill>
                        <a:latin typeface="Times New Roman"/>
                        <a:ea typeface="Calibri"/>
                        <a:cs typeface="Times New Roman"/>
                      </a:endParaRPr>
                    </a:p>
                  </a:txBody>
                  <a:tcPr marL="46589" marR="46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031">
                <a:tc>
                  <a:txBody>
                    <a:bodyPr/>
                    <a:lstStyle/>
                    <a:p>
                      <a:pPr marL="0" marR="0">
                        <a:lnSpc>
                          <a:spcPct val="115000"/>
                        </a:lnSpc>
                        <a:spcBef>
                          <a:spcPts val="0"/>
                        </a:spcBef>
                        <a:spcAft>
                          <a:spcPts val="0"/>
                        </a:spcAft>
                      </a:pPr>
                      <a:r>
                        <a:rPr lang="en-US" sz="1600" dirty="0">
                          <a:solidFill>
                            <a:schemeClr val="accent2">
                              <a:lumMod val="50000"/>
                            </a:schemeClr>
                          </a:solidFill>
                          <a:latin typeface="Times New Roman"/>
                          <a:ea typeface="Calibri"/>
                          <a:cs typeface="Times New Roman"/>
                        </a:rPr>
                        <a:t>College </a:t>
                      </a:r>
                    </a:p>
                  </a:txBody>
                  <a:tcPr marL="46589" marR="46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chemeClr val="accent2">
                              <a:lumMod val="50000"/>
                            </a:schemeClr>
                          </a:solidFill>
                          <a:latin typeface="Times New Roman"/>
                          <a:ea typeface="Calibri"/>
                          <a:cs typeface="Times New Roman"/>
                        </a:rPr>
                        <a:t> -0.2288</a:t>
                      </a:r>
                      <a:endParaRPr lang="en-US" sz="1600" dirty="0">
                        <a:solidFill>
                          <a:schemeClr val="accent2">
                            <a:lumMod val="50000"/>
                          </a:schemeClr>
                        </a:solidFill>
                        <a:latin typeface="Times New Roman"/>
                        <a:ea typeface="Calibri"/>
                        <a:cs typeface="Times New Roman"/>
                      </a:endParaRPr>
                    </a:p>
                  </a:txBody>
                  <a:tcPr marL="46589" marR="46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accent2">
                              <a:lumMod val="50000"/>
                            </a:schemeClr>
                          </a:solidFill>
                          <a:latin typeface="Times New Roman"/>
                          <a:ea typeface="Calibri"/>
                          <a:cs typeface="Times New Roman"/>
                        </a:rPr>
                        <a:t>-1.1910</a:t>
                      </a:r>
                    </a:p>
                  </a:txBody>
                  <a:tcPr marL="46589" marR="46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7826">
                <a:tc>
                  <a:txBody>
                    <a:bodyPr/>
                    <a:lstStyle/>
                    <a:p>
                      <a:pPr marL="0" marR="0">
                        <a:lnSpc>
                          <a:spcPct val="115000"/>
                        </a:lnSpc>
                        <a:spcBef>
                          <a:spcPts val="0"/>
                        </a:spcBef>
                        <a:spcAft>
                          <a:spcPts val="0"/>
                        </a:spcAft>
                      </a:pPr>
                      <a:r>
                        <a:rPr lang="en-US" sz="1600" dirty="0">
                          <a:solidFill>
                            <a:schemeClr val="accent2">
                              <a:lumMod val="50000"/>
                            </a:schemeClr>
                          </a:solidFill>
                          <a:latin typeface="Times New Roman"/>
                          <a:ea typeface="Calibri"/>
                          <a:cs typeface="Times New Roman"/>
                        </a:rPr>
                        <a:t>No </a:t>
                      </a:r>
                      <a:r>
                        <a:rPr lang="en-US" sz="1600" dirty="0" smtClean="0">
                          <a:solidFill>
                            <a:schemeClr val="accent2">
                              <a:lumMod val="50000"/>
                            </a:schemeClr>
                          </a:solidFill>
                          <a:latin typeface="Times New Roman"/>
                          <a:ea typeface="Calibri"/>
                          <a:cs typeface="Times New Roman"/>
                        </a:rPr>
                        <a:t>High School</a:t>
                      </a:r>
                      <a:endParaRPr lang="en-US" sz="1600" dirty="0">
                        <a:solidFill>
                          <a:schemeClr val="accent2">
                            <a:lumMod val="50000"/>
                          </a:schemeClr>
                        </a:solidFill>
                        <a:latin typeface="Times New Roman"/>
                        <a:ea typeface="Calibri"/>
                        <a:cs typeface="Times New Roman"/>
                      </a:endParaRPr>
                    </a:p>
                  </a:txBody>
                  <a:tcPr marL="46589" marR="46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chemeClr val="accent2">
                              <a:lumMod val="50000"/>
                            </a:schemeClr>
                          </a:solidFill>
                          <a:latin typeface="Times New Roman"/>
                          <a:ea typeface="Calibri"/>
                          <a:cs typeface="Times New Roman"/>
                        </a:rPr>
                        <a:t>   0.2035</a:t>
                      </a:r>
                      <a:endParaRPr lang="en-US" sz="1600" dirty="0">
                        <a:solidFill>
                          <a:schemeClr val="accent2">
                            <a:lumMod val="50000"/>
                          </a:schemeClr>
                        </a:solidFill>
                        <a:latin typeface="Times New Roman"/>
                        <a:ea typeface="Calibri"/>
                        <a:cs typeface="Times New Roman"/>
                      </a:endParaRPr>
                    </a:p>
                  </a:txBody>
                  <a:tcPr marL="46589" marR="46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chemeClr val="accent2">
                              <a:lumMod val="50000"/>
                            </a:schemeClr>
                          </a:solidFill>
                          <a:latin typeface="Times New Roman"/>
                          <a:ea typeface="Calibri"/>
                          <a:cs typeface="Times New Roman"/>
                        </a:rPr>
                        <a:t> 1.2023</a:t>
                      </a:r>
                      <a:endParaRPr lang="en-US" sz="1600" dirty="0">
                        <a:solidFill>
                          <a:schemeClr val="accent2">
                            <a:lumMod val="50000"/>
                          </a:schemeClr>
                        </a:solidFill>
                        <a:latin typeface="Times New Roman"/>
                        <a:ea typeface="Calibri"/>
                        <a:cs typeface="Times New Roman"/>
                      </a:endParaRPr>
                    </a:p>
                  </a:txBody>
                  <a:tcPr marL="46589" marR="46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546">
                <a:tc>
                  <a:txBody>
                    <a:bodyPr/>
                    <a:lstStyle/>
                    <a:p>
                      <a:pPr marL="0" marR="0">
                        <a:lnSpc>
                          <a:spcPct val="115000"/>
                        </a:lnSpc>
                        <a:spcBef>
                          <a:spcPts val="0"/>
                        </a:spcBef>
                        <a:spcAft>
                          <a:spcPts val="0"/>
                        </a:spcAft>
                      </a:pPr>
                      <a:r>
                        <a:rPr lang="en-US" sz="1600" dirty="0" smtClean="0">
                          <a:solidFill>
                            <a:schemeClr val="accent2">
                              <a:lumMod val="50000"/>
                            </a:schemeClr>
                          </a:solidFill>
                          <a:latin typeface="Times New Roman"/>
                          <a:ea typeface="Calibri"/>
                          <a:cs typeface="Times New Roman"/>
                        </a:rPr>
                        <a:t>% Farm Income from Crawfish</a:t>
                      </a:r>
                      <a:endParaRPr lang="en-US" sz="1600" dirty="0">
                        <a:solidFill>
                          <a:schemeClr val="accent2">
                            <a:lumMod val="50000"/>
                          </a:schemeClr>
                        </a:solidFill>
                        <a:latin typeface="Times New Roman"/>
                        <a:ea typeface="Calibri"/>
                        <a:cs typeface="Times New Roman"/>
                      </a:endParaRPr>
                    </a:p>
                  </a:txBody>
                  <a:tcPr marL="46589" marR="46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chemeClr val="accent2">
                              <a:lumMod val="50000"/>
                            </a:schemeClr>
                          </a:solidFill>
                          <a:latin typeface="Times New Roman"/>
                          <a:ea typeface="Calibri"/>
                          <a:cs typeface="Times New Roman"/>
                        </a:rPr>
                        <a:t>   -0.0795*</a:t>
                      </a:r>
                      <a:endParaRPr lang="en-US" sz="1600" dirty="0">
                        <a:solidFill>
                          <a:schemeClr val="accent2">
                            <a:lumMod val="50000"/>
                          </a:schemeClr>
                        </a:solidFill>
                        <a:latin typeface="Times New Roman"/>
                        <a:ea typeface="Calibri"/>
                        <a:cs typeface="Times New Roman"/>
                      </a:endParaRPr>
                    </a:p>
                  </a:txBody>
                  <a:tcPr marL="46589" marR="46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chemeClr val="accent2">
                              <a:lumMod val="50000"/>
                            </a:schemeClr>
                          </a:solidFill>
                          <a:latin typeface="Times New Roman"/>
                          <a:ea typeface="Calibri"/>
                          <a:cs typeface="Times New Roman"/>
                        </a:rPr>
                        <a:t> -0.4294*</a:t>
                      </a:r>
                      <a:endParaRPr lang="en-US" sz="1600" dirty="0">
                        <a:solidFill>
                          <a:schemeClr val="accent2">
                            <a:lumMod val="50000"/>
                          </a:schemeClr>
                        </a:solidFill>
                        <a:latin typeface="Times New Roman"/>
                        <a:ea typeface="Calibri"/>
                        <a:cs typeface="Times New Roman"/>
                      </a:endParaRPr>
                    </a:p>
                  </a:txBody>
                  <a:tcPr marL="46589" marR="46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491">
                <a:tc>
                  <a:txBody>
                    <a:bodyPr/>
                    <a:lstStyle/>
                    <a:p>
                      <a:pPr marL="0" marR="0">
                        <a:lnSpc>
                          <a:spcPct val="115000"/>
                        </a:lnSpc>
                        <a:spcBef>
                          <a:spcPts val="0"/>
                        </a:spcBef>
                        <a:spcAft>
                          <a:spcPts val="0"/>
                        </a:spcAft>
                      </a:pPr>
                      <a:r>
                        <a:rPr lang="en-US" sz="1600" dirty="0" smtClean="0">
                          <a:solidFill>
                            <a:schemeClr val="accent2">
                              <a:lumMod val="50000"/>
                            </a:schemeClr>
                          </a:solidFill>
                          <a:latin typeface="Times New Roman"/>
                          <a:ea typeface="Calibri"/>
                          <a:cs typeface="Times New Roman"/>
                        </a:rPr>
                        <a:t>% Household Income from Farm</a:t>
                      </a:r>
                      <a:endParaRPr lang="en-US" sz="1600" dirty="0">
                        <a:solidFill>
                          <a:schemeClr val="accent2">
                            <a:lumMod val="50000"/>
                          </a:schemeClr>
                        </a:solidFill>
                        <a:latin typeface="Times New Roman"/>
                        <a:ea typeface="Calibri"/>
                        <a:cs typeface="Times New Roman"/>
                      </a:endParaRPr>
                    </a:p>
                  </a:txBody>
                  <a:tcPr marL="46589" marR="46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chemeClr val="accent2">
                              <a:lumMod val="50000"/>
                            </a:schemeClr>
                          </a:solidFill>
                          <a:latin typeface="Times New Roman"/>
                          <a:ea typeface="Calibri"/>
                          <a:cs typeface="Times New Roman"/>
                        </a:rPr>
                        <a:t>   0.0251</a:t>
                      </a:r>
                      <a:endParaRPr lang="en-US" sz="1600" dirty="0">
                        <a:solidFill>
                          <a:schemeClr val="accent2">
                            <a:lumMod val="50000"/>
                          </a:schemeClr>
                        </a:solidFill>
                        <a:latin typeface="Times New Roman"/>
                        <a:ea typeface="Calibri"/>
                        <a:cs typeface="Times New Roman"/>
                      </a:endParaRPr>
                    </a:p>
                  </a:txBody>
                  <a:tcPr marL="46589" marR="46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accent2">
                              <a:lumMod val="50000"/>
                            </a:schemeClr>
                          </a:solidFill>
                          <a:latin typeface="Times New Roman"/>
                          <a:ea typeface="Calibri"/>
                          <a:cs typeface="Times New Roman"/>
                        </a:rPr>
                        <a:t>0.1355</a:t>
                      </a:r>
                    </a:p>
                  </a:txBody>
                  <a:tcPr marL="46589" marR="46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nSpc>
                          <a:spcPct val="115000"/>
                        </a:lnSpc>
                        <a:spcBef>
                          <a:spcPts val="0"/>
                        </a:spcBef>
                        <a:spcAft>
                          <a:spcPts val="0"/>
                        </a:spcAft>
                      </a:pPr>
                      <a:r>
                        <a:rPr lang="en-US" sz="1600" dirty="0">
                          <a:solidFill>
                            <a:schemeClr val="accent2">
                              <a:lumMod val="50000"/>
                            </a:schemeClr>
                          </a:solidFill>
                          <a:latin typeface="Times New Roman"/>
                          <a:ea typeface="Calibri"/>
                          <a:cs typeface="Times New Roman"/>
                        </a:rPr>
                        <a:t>Risk </a:t>
                      </a:r>
                      <a:r>
                        <a:rPr lang="en-US" sz="1600" dirty="0" smtClean="0">
                          <a:solidFill>
                            <a:schemeClr val="accent2">
                              <a:lumMod val="50000"/>
                            </a:schemeClr>
                          </a:solidFill>
                          <a:latin typeface="Times New Roman"/>
                          <a:ea typeface="Calibri"/>
                          <a:cs typeface="Times New Roman"/>
                        </a:rPr>
                        <a:t>Averse </a:t>
                      </a:r>
                      <a:endParaRPr lang="en-US" sz="1600" dirty="0">
                        <a:solidFill>
                          <a:schemeClr val="accent2">
                            <a:lumMod val="50000"/>
                          </a:schemeClr>
                        </a:solidFill>
                        <a:latin typeface="Times New Roman"/>
                        <a:ea typeface="Calibri"/>
                        <a:cs typeface="Times New Roman"/>
                      </a:endParaRPr>
                    </a:p>
                  </a:txBody>
                  <a:tcPr marL="46589" marR="46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chemeClr val="accent2">
                              <a:lumMod val="50000"/>
                            </a:schemeClr>
                          </a:solidFill>
                          <a:latin typeface="Times New Roman"/>
                          <a:ea typeface="Calibri"/>
                          <a:cs typeface="Times New Roman"/>
                        </a:rPr>
                        <a:t> -0.0715</a:t>
                      </a:r>
                      <a:endParaRPr lang="en-US" sz="1600" dirty="0">
                        <a:solidFill>
                          <a:schemeClr val="accent2">
                            <a:lumMod val="50000"/>
                          </a:schemeClr>
                        </a:solidFill>
                        <a:latin typeface="Times New Roman"/>
                        <a:ea typeface="Calibri"/>
                        <a:cs typeface="Times New Roman"/>
                      </a:endParaRPr>
                    </a:p>
                  </a:txBody>
                  <a:tcPr marL="46589" marR="46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accent2">
                              <a:lumMod val="50000"/>
                            </a:schemeClr>
                          </a:solidFill>
                          <a:latin typeface="Times New Roman"/>
                          <a:ea typeface="Calibri"/>
                          <a:cs typeface="Times New Roman"/>
                        </a:rPr>
                        <a:t>-0.3861</a:t>
                      </a:r>
                    </a:p>
                  </a:txBody>
                  <a:tcPr marL="46589" marR="46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537">
                <a:tc>
                  <a:txBody>
                    <a:bodyPr/>
                    <a:lstStyle/>
                    <a:p>
                      <a:pPr marL="0" marR="0">
                        <a:lnSpc>
                          <a:spcPct val="115000"/>
                        </a:lnSpc>
                        <a:spcBef>
                          <a:spcPts val="0"/>
                        </a:spcBef>
                        <a:spcAft>
                          <a:spcPts val="0"/>
                        </a:spcAft>
                      </a:pPr>
                      <a:r>
                        <a:rPr lang="en-US" sz="1600" dirty="0" smtClean="0">
                          <a:solidFill>
                            <a:schemeClr val="accent2">
                              <a:lumMod val="50000"/>
                            </a:schemeClr>
                          </a:solidFill>
                          <a:latin typeface="Times New Roman"/>
                          <a:ea typeface="Calibri"/>
                          <a:cs typeface="Times New Roman"/>
                        </a:rPr>
                        <a:t>Early Technology Adopter</a:t>
                      </a:r>
                      <a:endParaRPr lang="en-US" sz="1600" dirty="0">
                        <a:solidFill>
                          <a:schemeClr val="accent2">
                            <a:lumMod val="50000"/>
                          </a:schemeClr>
                        </a:solidFill>
                        <a:latin typeface="Times New Roman"/>
                        <a:ea typeface="Calibri"/>
                        <a:cs typeface="Times New Roman"/>
                      </a:endParaRPr>
                    </a:p>
                  </a:txBody>
                  <a:tcPr marL="46589" marR="46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chemeClr val="accent2">
                              <a:lumMod val="50000"/>
                            </a:schemeClr>
                          </a:solidFill>
                          <a:latin typeface="Times New Roman"/>
                          <a:ea typeface="Calibri"/>
                          <a:cs typeface="Times New Roman"/>
                        </a:rPr>
                        <a:t>  0.2504</a:t>
                      </a:r>
                      <a:endParaRPr lang="en-US" sz="1600" dirty="0">
                        <a:solidFill>
                          <a:schemeClr val="accent2">
                            <a:lumMod val="50000"/>
                          </a:schemeClr>
                        </a:solidFill>
                        <a:latin typeface="Times New Roman"/>
                        <a:ea typeface="Calibri"/>
                        <a:cs typeface="Times New Roman"/>
                      </a:endParaRPr>
                    </a:p>
                  </a:txBody>
                  <a:tcPr marL="46589" marR="46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accent2">
                              <a:lumMod val="50000"/>
                            </a:schemeClr>
                          </a:solidFill>
                          <a:latin typeface="Times New Roman"/>
                          <a:ea typeface="Calibri"/>
                          <a:cs typeface="Times New Roman"/>
                        </a:rPr>
                        <a:t>1.4286</a:t>
                      </a:r>
                    </a:p>
                  </a:txBody>
                  <a:tcPr marL="46589" marR="46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4005">
                <a:tc>
                  <a:txBody>
                    <a:bodyPr/>
                    <a:lstStyle/>
                    <a:p>
                      <a:pPr marL="0" marR="0">
                        <a:lnSpc>
                          <a:spcPct val="115000"/>
                        </a:lnSpc>
                        <a:spcBef>
                          <a:spcPts val="0"/>
                        </a:spcBef>
                        <a:spcAft>
                          <a:spcPts val="0"/>
                        </a:spcAft>
                      </a:pPr>
                      <a:r>
                        <a:rPr lang="en-US" sz="1600" dirty="0">
                          <a:solidFill>
                            <a:schemeClr val="accent2">
                              <a:lumMod val="50000"/>
                            </a:schemeClr>
                          </a:solidFill>
                          <a:latin typeface="Times New Roman"/>
                          <a:ea typeface="Calibri"/>
                          <a:cs typeface="Times New Roman"/>
                        </a:rPr>
                        <a:t>Stream </a:t>
                      </a:r>
                    </a:p>
                  </a:txBody>
                  <a:tcPr marL="46589" marR="46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chemeClr val="accent2">
                              <a:lumMod val="50000"/>
                            </a:schemeClr>
                          </a:solidFill>
                          <a:latin typeface="Times New Roman"/>
                          <a:ea typeface="Calibri"/>
                          <a:cs typeface="Times New Roman"/>
                        </a:rPr>
                        <a:t>-0.0584</a:t>
                      </a:r>
                      <a:endParaRPr lang="en-US" sz="1600" dirty="0">
                        <a:solidFill>
                          <a:schemeClr val="accent2">
                            <a:lumMod val="50000"/>
                          </a:schemeClr>
                        </a:solidFill>
                        <a:latin typeface="Times New Roman"/>
                        <a:ea typeface="Calibri"/>
                        <a:cs typeface="Times New Roman"/>
                      </a:endParaRPr>
                    </a:p>
                  </a:txBody>
                  <a:tcPr marL="46589" marR="46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accent2">
                              <a:lumMod val="50000"/>
                            </a:schemeClr>
                          </a:solidFill>
                          <a:latin typeface="Times New Roman"/>
                          <a:ea typeface="Calibri"/>
                          <a:cs typeface="Times New Roman"/>
                        </a:rPr>
                        <a:t>-0.3139</a:t>
                      </a:r>
                    </a:p>
                  </a:txBody>
                  <a:tcPr marL="46589" marR="46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nSpc>
                          <a:spcPct val="115000"/>
                        </a:lnSpc>
                        <a:spcBef>
                          <a:spcPts val="0"/>
                        </a:spcBef>
                        <a:spcAft>
                          <a:spcPts val="0"/>
                        </a:spcAft>
                      </a:pPr>
                      <a:r>
                        <a:rPr lang="en-US" sz="1600" dirty="0">
                          <a:solidFill>
                            <a:schemeClr val="accent2">
                              <a:lumMod val="50000"/>
                            </a:schemeClr>
                          </a:solidFill>
                          <a:latin typeface="Times New Roman"/>
                          <a:ea typeface="Calibri"/>
                          <a:cs typeface="Times New Roman"/>
                        </a:rPr>
                        <a:t>Constant</a:t>
                      </a:r>
                    </a:p>
                  </a:txBody>
                  <a:tcPr marL="46589" marR="46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chemeClr val="accent2">
                              <a:lumMod val="50000"/>
                            </a:schemeClr>
                          </a:solidFill>
                          <a:latin typeface="Times New Roman"/>
                          <a:ea typeface="Calibri"/>
                          <a:cs typeface="Times New Roman"/>
                        </a:rPr>
                        <a:t>        1.1405***</a:t>
                      </a:r>
                      <a:endParaRPr lang="en-US" sz="1600" dirty="0">
                        <a:solidFill>
                          <a:schemeClr val="accent2">
                            <a:lumMod val="50000"/>
                          </a:schemeClr>
                        </a:solidFill>
                        <a:latin typeface="Times New Roman"/>
                        <a:ea typeface="Calibri"/>
                        <a:cs typeface="Times New Roman"/>
                      </a:endParaRPr>
                    </a:p>
                  </a:txBody>
                  <a:tcPr marL="46589" marR="46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US" sz="1600" dirty="0">
                        <a:solidFill>
                          <a:schemeClr val="accent2">
                            <a:lumMod val="50000"/>
                          </a:schemeClr>
                        </a:solidFill>
                        <a:latin typeface="Times New Roman"/>
                        <a:cs typeface="Times New Roman"/>
                      </a:endParaRPr>
                    </a:p>
                  </a:txBody>
                  <a:tcPr marL="46589" marR="46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nSpc>
                          <a:spcPct val="115000"/>
                        </a:lnSpc>
                        <a:spcBef>
                          <a:spcPts val="0"/>
                        </a:spcBef>
                        <a:spcAft>
                          <a:spcPts val="0"/>
                        </a:spcAft>
                      </a:pPr>
                      <a:r>
                        <a:rPr lang="en-US" sz="1600" dirty="0" smtClean="0">
                          <a:solidFill>
                            <a:schemeClr val="accent2">
                              <a:lumMod val="50000"/>
                            </a:schemeClr>
                          </a:solidFill>
                          <a:latin typeface="Times New Roman"/>
                          <a:ea typeface="Calibri"/>
                          <a:cs typeface="Times New Roman"/>
                        </a:rPr>
                        <a:t>Observations</a:t>
                      </a:r>
                      <a:endParaRPr lang="en-US" sz="1600" dirty="0">
                        <a:solidFill>
                          <a:schemeClr val="accent2">
                            <a:lumMod val="50000"/>
                          </a:schemeClr>
                        </a:solidFill>
                        <a:latin typeface="Times New Roman"/>
                        <a:ea typeface="Calibri"/>
                        <a:cs typeface="Times New Roman"/>
                      </a:endParaRPr>
                    </a:p>
                  </a:txBody>
                  <a:tcPr marL="46589" marR="46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accent2">
                              <a:lumMod val="50000"/>
                            </a:schemeClr>
                          </a:solidFill>
                          <a:latin typeface="Times New Roman"/>
                          <a:ea typeface="Calibri"/>
                          <a:cs typeface="Times New Roman"/>
                        </a:rPr>
                        <a:t>58</a:t>
                      </a:r>
                    </a:p>
                  </a:txBody>
                  <a:tcPr marL="46589" marR="46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US" sz="1600" dirty="0">
                        <a:solidFill>
                          <a:schemeClr val="accent2">
                            <a:lumMod val="50000"/>
                          </a:schemeClr>
                        </a:solidFill>
                        <a:latin typeface="Times New Roman"/>
                        <a:cs typeface="Times New Roman"/>
                      </a:endParaRPr>
                    </a:p>
                  </a:txBody>
                  <a:tcPr marL="46589" marR="46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nSpc>
                          <a:spcPct val="115000"/>
                        </a:lnSpc>
                        <a:spcBef>
                          <a:spcPts val="0"/>
                        </a:spcBef>
                        <a:spcAft>
                          <a:spcPts val="0"/>
                        </a:spcAft>
                      </a:pPr>
                      <a:r>
                        <a:rPr lang="en-US" sz="1600" dirty="0" smtClean="0">
                          <a:solidFill>
                            <a:schemeClr val="accent2">
                              <a:lumMod val="50000"/>
                            </a:schemeClr>
                          </a:solidFill>
                          <a:latin typeface="Times New Roman"/>
                          <a:ea typeface="Calibri"/>
                          <a:cs typeface="Times New Roman"/>
                        </a:rPr>
                        <a:t>Alpha</a:t>
                      </a:r>
                      <a:endParaRPr lang="en-US" sz="1600" dirty="0">
                        <a:solidFill>
                          <a:schemeClr val="accent2">
                            <a:lumMod val="50000"/>
                          </a:schemeClr>
                        </a:solidFill>
                        <a:latin typeface="Times New Roman"/>
                        <a:ea typeface="Calibri"/>
                        <a:cs typeface="Times New Roman"/>
                      </a:endParaRPr>
                    </a:p>
                  </a:txBody>
                  <a:tcPr marL="46589" marR="46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dirty="0" smtClean="0">
                          <a:solidFill>
                            <a:schemeClr val="accent2">
                              <a:lumMod val="50000"/>
                            </a:schemeClr>
                          </a:solidFill>
                        </a:rPr>
                        <a:t>0.0365</a:t>
                      </a:r>
                      <a:endParaRPr lang="en-US" sz="1600" dirty="0">
                        <a:solidFill>
                          <a:schemeClr val="accent2">
                            <a:lumMod val="50000"/>
                          </a:schemeClr>
                        </a:solidFill>
                        <a:latin typeface="Times New Roman"/>
                        <a:ea typeface="Calibri"/>
                        <a:cs typeface="Times New Roman"/>
                      </a:endParaRPr>
                    </a:p>
                  </a:txBody>
                  <a:tcPr marL="46589" marR="46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US" sz="1600" dirty="0">
                        <a:solidFill>
                          <a:schemeClr val="accent2">
                            <a:lumMod val="50000"/>
                          </a:schemeClr>
                        </a:solidFill>
                        <a:latin typeface="Times New Roman"/>
                        <a:cs typeface="Times New Roman"/>
                      </a:endParaRPr>
                    </a:p>
                  </a:txBody>
                  <a:tcPr marL="46589" marR="46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Subtitle 2"/>
          <p:cNvSpPr txBox="1">
            <a:spLocks/>
          </p:cNvSpPr>
          <p:nvPr/>
        </p:nvSpPr>
        <p:spPr>
          <a:xfrm>
            <a:off x="0" y="685800"/>
            <a:ext cx="9144000" cy="609600"/>
          </a:xfrm>
          <a:prstGeom prst="rect">
            <a:avLst/>
          </a:prstGeom>
        </p:spPr>
        <p:txBody>
          <a:bodyPr/>
          <a:lstStyle/>
          <a:p>
            <a:pPr marL="274320" indent="-274320" algn="ctr" fontAlgn="auto">
              <a:spcBef>
                <a:spcPct val="20000"/>
              </a:spcBef>
              <a:spcAft>
                <a:spcPts val="0"/>
              </a:spcAft>
              <a:buClr>
                <a:schemeClr val="accent3"/>
              </a:buClr>
              <a:buSzPct val="95000"/>
              <a:defRPr/>
            </a:pPr>
            <a:r>
              <a:rPr lang="en-US" b="1" dirty="0">
                <a:solidFill>
                  <a:schemeClr val="accent2">
                    <a:lumMod val="75000"/>
                  </a:schemeClr>
                </a:solidFill>
                <a:latin typeface="+mj-lt"/>
                <a:cs typeface="Times New Roman" pitchFamily="18" charset="0"/>
              </a:rPr>
              <a:t>Count Data Analysis of Factors </a:t>
            </a:r>
            <a:r>
              <a:rPr lang="en-US" b="1" dirty="0">
                <a:solidFill>
                  <a:schemeClr val="accent2">
                    <a:lumMod val="75000"/>
                  </a:schemeClr>
                </a:solidFill>
                <a:latin typeface="+mj-lt"/>
                <a:cs typeface="Times New Roman" pitchFamily="18" charset="0"/>
              </a:rPr>
              <a:t>Affecting Adoption of 18 BMPs </a:t>
            </a:r>
            <a:r>
              <a:rPr lang="en-US" b="1" dirty="0">
                <a:solidFill>
                  <a:schemeClr val="accent2">
                    <a:lumMod val="75000"/>
                  </a:schemeClr>
                </a:solidFill>
                <a:latin typeface="+mj-lt"/>
                <a:cs typeface="Times New Roman" pitchFamily="18" charset="0"/>
              </a:rPr>
              <a:t>(Negative </a:t>
            </a:r>
            <a:r>
              <a:rPr lang="en-US" b="1" dirty="0">
                <a:solidFill>
                  <a:schemeClr val="accent2">
                    <a:lumMod val="75000"/>
                  </a:schemeClr>
                </a:solidFill>
                <a:latin typeface="+mj-lt"/>
                <a:cs typeface="Times New Roman" pitchFamily="18" charset="0"/>
              </a:rPr>
              <a:t>Binomial </a:t>
            </a:r>
            <a:r>
              <a:rPr lang="en-US" b="1" dirty="0">
                <a:solidFill>
                  <a:schemeClr val="accent2">
                    <a:lumMod val="75000"/>
                  </a:schemeClr>
                </a:solidFill>
                <a:latin typeface="+mj-lt"/>
                <a:cs typeface="Times New Roman" pitchFamily="18" charset="0"/>
              </a:rPr>
              <a:t>Model)</a:t>
            </a:r>
            <a:endParaRPr lang="en-US" b="1" dirty="0">
              <a:solidFill>
                <a:schemeClr val="accent2">
                  <a:lumMod val="75000"/>
                </a:schemeClr>
              </a:solidFill>
              <a:latin typeface="+mj-lt"/>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19150"/>
          </a:xfrm>
        </p:spPr>
        <p:txBody>
          <a:bodyPr>
            <a:normAutofit/>
          </a:bodyPr>
          <a:lstStyle/>
          <a:p>
            <a:pPr eaLnBrk="1" fontAlgn="auto" hangingPunct="1">
              <a:spcAft>
                <a:spcPts val="0"/>
              </a:spcAft>
              <a:defRPr/>
            </a:pPr>
            <a:r>
              <a:rPr lang="en-US" sz="3200" b="1" dirty="0" smtClean="0">
                <a:solidFill>
                  <a:schemeClr val="accent2">
                    <a:lumMod val="75000"/>
                  </a:schemeClr>
                </a:solidFill>
              </a:rPr>
              <a:t>Reasons for Adopting 18 BMPs</a:t>
            </a:r>
            <a:endParaRPr lang="en-US" sz="3200" b="1" dirty="0">
              <a:solidFill>
                <a:schemeClr val="accent2">
                  <a:lumMod val="75000"/>
                </a:schemeClr>
              </a:solidFill>
            </a:endParaRPr>
          </a:p>
        </p:txBody>
      </p:sp>
      <p:graphicFrame>
        <p:nvGraphicFramePr>
          <p:cNvPr id="4" name="Content Placeholder 3"/>
          <p:cNvGraphicFramePr>
            <a:graphicFrameLocks noGrp="1"/>
          </p:cNvGraphicFramePr>
          <p:nvPr>
            <p:ph idx="1"/>
          </p:nvPr>
        </p:nvGraphicFramePr>
        <p:xfrm>
          <a:off x="457200" y="1935162"/>
          <a:ext cx="8229600" cy="4696845"/>
        </p:xfrm>
        <a:graphic>
          <a:graphicData uri="http://schemas.openxmlformats.org/drawingml/2006/table">
            <a:tbl>
              <a:tblPr firstRow="1" bandRow="1">
                <a:effectLst>
                  <a:outerShdw blurRad="50800" dist="50800" dir="5400000" algn="ctr" rotWithShape="0">
                    <a:schemeClr val="bg1"/>
                  </a:outerShdw>
                </a:effectLst>
                <a:tableStyleId>{5C22544A-7EE6-4342-B048-85BDC9FD1C3A}</a:tableStyleId>
              </a:tblPr>
              <a:tblGrid>
                <a:gridCol w="2667000"/>
                <a:gridCol w="1905000"/>
                <a:gridCol w="1905000"/>
                <a:gridCol w="1752600"/>
              </a:tblGrid>
              <a:tr h="415873">
                <a:tc>
                  <a:txBody>
                    <a:bodyPr/>
                    <a:lstStyle/>
                    <a:p>
                      <a:r>
                        <a:rPr lang="en-US" dirty="0" smtClean="0">
                          <a:solidFill>
                            <a:schemeClr val="accent2">
                              <a:lumMod val="50000"/>
                            </a:schemeClr>
                          </a:solidFill>
                        </a:rPr>
                        <a:t>Measure, %</a:t>
                      </a:r>
                      <a:endParaRPr lang="en-US" dirty="0">
                        <a:solidFill>
                          <a:schemeClr val="accent2">
                            <a:lumMod val="50000"/>
                          </a:schemeClr>
                        </a:solidFill>
                      </a:endParaRPr>
                    </a:p>
                  </a:txBody>
                  <a:tcPr>
                    <a:solidFill>
                      <a:schemeClr val="accent1">
                        <a:alpha val="12000"/>
                      </a:schemeClr>
                    </a:solidFill>
                  </a:tcPr>
                </a:tc>
                <a:tc>
                  <a:txBody>
                    <a:bodyPr/>
                    <a:lstStyle/>
                    <a:p>
                      <a:pPr algn="ctr"/>
                      <a:r>
                        <a:rPr lang="en-US" dirty="0" smtClean="0">
                          <a:solidFill>
                            <a:schemeClr val="accent2">
                              <a:lumMod val="50000"/>
                            </a:schemeClr>
                          </a:solidFill>
                        </a:rPr>
                        <a:t>Mean</a:t>
                      </a:r>
                      <a:endParaRPr lang="en-US" dirty="0">
                        <a:solidFill>
                          <a:schemeClr val="accent2">
                            <a:lumMod val="50000"/>
                          </a:schemeClr>
                        </a:solidFill>
                      </a:endParaRPr>
                    </a:p>
                  </a:txBody>
                  <a:tcPr>
                    <a:solidFill>
                      <a:schemeClr val="accent1">
                        <a:alpha val="12000"/>
                      </a:schemeClr>
                    </a:solidFill>
                  </a:tcPr>
                </a:tc>
                <a:tc>
                  <a:txBody>
                    <a:bodyPr/>
                    <a:lstStyle/>
                    <a:p>
                      <a:pPr algn="ctr"/>
                      <a:r>
                        <a:rPr lang="en-US" dirty="0" smtClean="0">
                          <a:solidFill>
                            <a:schemeClr val="accent2">
                              <a:lumMod val="50000"/>
                            </a:schemeClr>
                          </a:solidFill>
                        </a:rPr>
                        <a:t>Maximum</a:t>
                      </a:r>
                      <a:endParaRPr lang="en-US" dirty="0">
                        <a:solidFill>
                          <a:schemeClr val="accent2">
                            <a:lumMod val="50000"/>
                          </a:schemeClr>
                        </a:solidFill>
                      </a:endParaRPr>
                    </a:p>
                  </a:txBody>
                  <a:tcPr>
                    <a:solidFill>
                      <a:schemeClr val="accent1">
                        <a:alpha val="12000"/>
                      </a:schemeClr>
                    </a:solidFill>
                  </a:tcPr>
                </a:tc>
                <a:tc>
                  <a:txBody>
                    <a:bodyPr/>
                    <a:lstStyle/>
                    <a:p>
                      <a:pPr algn="ctr"/>
                      <a:r>
                        <a:rPr lang="en-US" dirty="0" smtClean="0">
                          <a:solidFill>
                            <a:schemeClr val="accent2">
                              <a:lumMod val="50000"/>
                            </a:schemeClr>
                          </a:solidFill>
                        </a:rPr>
                        <a:t>Minimum</a:t>
                      </a:r>
                      <a:endParaRPr lang="en-US" dirty="0">
                        <a:solidFill>
                          <a:schemeClr val="accent2">
                            <a:lumMod val="50000"/>
                          </a:schemeClr>
                        </a:solidFill>
                      </a:endParaRPr>
                    </a:p>
                  </a:txBody>
                  <a:tcPr>
                    <a:solidFill>
                      <a:schemeClr val="accent1">
                        <a:alpha val="12000"/>
                      </a:schemeClr>
                    </a:solidFill>
                  </a:tcPr>
                </a:tc>
              </a:tr>
              <a:tr h="415873">
                <a:tc>
                  <a:txBody>
                    <a:bodyPr/>
                    <a:lstStyle/>
                    <a:p>
                      <a:r>
                        <a:rPr lang="en-US" sz="1600" dirty="0" smtClean="0">
                          <a:solidFill>
                            <a:schemeClr val="accent2">
                              <a:lumMod val="50000"/>
                            </a:schemeClr>
                          </a:solidFill>
                        </a:rPr>
                        <a:t>Adoption</a:t>
                      </a:r>
                      <a:endParaRPr lang="en-US" sz="1600" dirty="0">
                        <a:solidFill>
                          <a:schemeClr val="accent2">
                            <a:lumMod val="50000"/>
                          </a:schemeClr>
                        </a:solidFill>
                      </a:endParaRPr>
                    </a:p>
                  </a:txBody>
                  <a:tcPr/>
                </a:tc>
                <a:tc>
                  <a:txBody>
                    <a:bodyPr/>
                    <a:lstStyle/>
                    <a:p>
                      <a:pPr algn="ctr"/>
                      <a:r>
                        <a:rPr lang="en-US" dirty="0" smtClean="0">
                          <a:solidFill>
                            <a:schemeClr val="accent2">
                              <a:lumMod val="50000"/>
                            </a:schemeClr>
                          </a:solidFill>
                        </a:rPr>
                        <a:t>32</a:t>
                      </a:r>
                      <a:endParaRPr lang="en-US" dirty="0">
                        <a:solidFill>
                          <a:schemeClr val="accent2">
                            <a:lumMod val="50000"/>
                          </a:schemeClr>
                        </a:solidFill>
                      </a:endParaRPr>
                    </a:p>
                  </a:txBody>
                  <a:tcPr/>
                </a:tc>
                <a:tc>
                  <a:txBody>
                    <a:bodyPr/>
                    <a:lstStyle/>
                    <a:p>
                      <a:pPr algn="ctr"/>
                      <a:r>
                        <a:rPr lang="en-US" dirty="0" smtClean="0">
                          <a:solidFill>
                            <a:schemeClr val="accent2">
                              <a:lumMod val="50000"/>
                            </a:schemeClr>
                          </a:solidFill>
                        </a:rPr>
                        <a:t>79</a:t>
                      </a:r>
                    </a:p>
                  </a:txBody>
                  <a:tcPr/>
                </a:tc>
                <a:tc>
                  <a:txBody>
                    <a:bodyPr/>
                    <a:lstStyle/>
                    <a:p>
                      <a:pPr algn="ctr"/>
                      <a:r>
                        <a:rPr lang="en-US" dirty="0" smtClean="0">
                          <a:solidFill>
                            <a:schemeClr val="accent2">
                              <a:lumMod val="50000"/>
                            </a:schemeClr>
                          </a:solidFill>
                        </a:rPr>
                        <a:t>3</a:t>
                      </a:r>
                    </a:p>
                  </a:txBody>
                  <a:tcPr/>
                </a:tc>
              </a:tr>
              <a:tr h="581083">
                <a:tc>
                  <a:txBody>
                    <a:bodyPr/>
                    <a:lstStyle/>
                    <a:p>
                      <a:r>
                        <a:rPr lang="en-US" sz="1600" dirty="0" smtClean="0">
                          <a:solidFill>
                            <a:schemeClr val="accent2">
                              <a:lumMod val="50000"/>
                            </a:schemeClr>
                          </a:solidFill>
                        </a:rPr>
                        <a:t>Reason:</a:t>
                      </a:r>
                      <a:r>
                        <a:rPr lang="en-US" sz="1600" baseline="0" dirty="0" smtClean="0">
                          <a:solidFill>
                            <a:schemeClr val="accent2">
                              <a:lumMod val="50000"/>
                            </a:schemeClr>
                          </a:solidFill>
                        </a:rPr>
                        <a:t>  It Leads to Increased Profit</a:t>
                      </a:r>
                      <a:endParaRPr lang="en-US" sz="1600" dirty="0">
                        <a:solidFill>
                          <a:schemeClr val="accent2">
                            <a:lumMod val="50000"/>
                          </a:schemeClr>
                        </a:solidFill>
                      </a:endParaRPr>
                    </a:p>
                  </a:txBody>
                  <a:tcPr/>
                </a:tc>
                <a:tc>
                  <a:txBody>
                    <a:bodyPr/>
                    <a:lstStyle/>
                    <a:p>
                      <a:pPr algn="ctr"/>
                      <a:r>
                        <a:rPr lang="en-US" dirty="0" smtClean="0">
                          <a:solidFill>
                            <a:schemeClr val="accent2">
                              <a:lumMod val="50000"/>
                            </a:schemeClr>
                          </a:solidFill>
                        </a:rPr>
                        <a:t>41</a:t>
                      </a:r>
                      <a:endParaRPr lang="en-US" dirty="0">
                        <a:solidFill>
                          <a:schemeClr val="accent2">
                            <a:lumMod val="50000"/>
                          </a:schemeClr>
                        </a:solidFill>
                      </a:endParaRPr>
                    </a:p>
                  </a:txBody>
                  <a:tcPr/>
                </a:tc>
                <a:tc>
                  <a:txBody>
                    <a:bodyPr/>
                    <a:lstStyle/>
                    <a:p>
                      <a:pPr algn="ctr"/>
                      <a:r>
                        <a:rPr lang="en-US" dirty="0" smtClean="0">
                          <a:solidFill>
                            <a:schemeClr val="accent2">
                              <a:lumMod val="50000"/>
                            </a:schemeClr>
                          </a:solidFill>
                        </a:rPr>
                        <a:t>80</a:t>
                      </a:r>
                    </a:p>
                  </a:txBody>
                  <a:tcPr/>
                </a:tc>
                <a:tc>
                  <a:txBody>
                    <a:bodyPr/>
                    <a:lstStyle/>
                    <a:p>
                      <a:pPr algn="ctr"/>
                      <a:r>
                        <a:rPr lang="en-US" dirty="0" smtClean="0">
                          <a:solidFill>
                            <a:schemeClr val="accent2">
                              <a:lumMod val="50000"/>
                            </a:schemeClr>
                          </a:solidFill>
                        </a:rPr>
                        <a:t>0</a:t>
                      </a:r>
                    </a:p>
                  </a:txBody>
                  <a:tcPr/>
                </a:tc>
              </a:tr>
              <a:tr h="581083">
                <a:tc>
                  <a:txBody>
                    <a:bodyPr/>
                    <a:lstStyle/>
                    <a:p>
                      <a:r>
                        <a:rPr lang="en-US" sz="1600" dirty="0" smtClean="0">
                          <a:solidFill>
                            <a:schemeClr val="accent2">
                              <a:lumMod val="50000"/>
                            </a:schemeClr>
                          </a:solidFill>
                        </a:rPr>
                        <a:t>Reason:  It’s Good</a:t>
                      </a:r>
                      <a:r>
                        <a:rPr lang="en-US" sz="1600" baseline="0" dirty="0" smtClean="0">
                          <a:solidFill>
                            <a:schemeClr val="accent2">
                              <a:lumMod val="50000"/>
                            </a:schemeClr>
                          </a:solidFill>
                        </a:rPr>
                        <a:t> for the Environment</a:t>
                      </a:r>
                      <a:endParaRPr lang="en-US" sz="1600" dirty="0">
                        <a:solidFill>
                          <a:schemeClr val="accent2">
                            <a:lumMod val="50000"/>
                          </a:schemeClr>
                        </a:solidFill>
                      </a:endParaRPr>
                    </a:p>
                  </a:txBody>
                  <a:tcPr/>
                </a:tc>
                <a:tc>
                  <a:txBody>
                    <a:bodyPr/>
                    <a:lstStyle/>
                    <a:p>
                      <a:pPr algn="ctr"/>
                      <a:r>
                        <a:rPr lang="en-US" dirty="0" smtClean="0">
                          <a:solidFill>
                            <a:schemeClr val="accent2">
                              <a:lumMod val="50000"/>
                            </a:schemeClr>
                          </a:solidFill>
                        </a:rPr>
                        <a:t>23</a:t>
                      </a:r>
                      <a:endParaRPr lang="en-US" dirty="0">
                        <a:solidFill>
                          <a:schemeClr val="accent2">
                            <a:lumMod val="50000"/>
                          </a:schemeClr>
                        </a:solidFill>
                      </a:endParaRPr>
                    </a:p>
                  </a:txBody>
                  <a:tcPr/>
                </a:tc>
                <a:tc>
                  <a:txBody>
                    <a:bodyPr/>
                    <a:lstStyle/>
                    <a:p>
                      <a:pPr algn="ctr"/>
                      <a:r>
                        <a:rPr lang="en-US" dirty="0" smtClean="0">
                          <a:solidFill>
                            <a:schemeClr val="accent2">
                              <a:lumMod val="50000"/>
                            </a:schemeClr>
                          </a:solidFill>
                        </a:rPr>
                        <a:t>100</a:t>
                      </a:r>
                    </a:p>
                  </a:txBody>
                  <a:tcPr/>
                </a:tc>
                <a:tc>
                  <a:txBody>
                    <a:bodyPr/>
                    <a:lstStyle/>
                    <a:p>
                      <a:pPr algn="ctr"/>
                      <a:r>
                        <a:rPr lang="en-US" dirty="0" smtClean="0">
                          <a:solidFill>
                            <a:schemeClr val="accent2">
                              <a:lumMod val="50000"/>
                            </a:schemeClr>
                          </a:solidFill>
                        </a:rPr>
                        <a:t>0</a:t>
                      </a:r>
                    </a:p>
                  </a:txBody>
                  <a:tcPr/>
                </a:tc>
              </a:tr>
              <a:tr h="820352">
                <a:tc>
                  <a:txBody>
                    <a:bodyPr/>
                    <a:lstStyle/>
                    <a:p>
                      <a:r>
                        <a:rPr lang="en-US" sz="1600" dirty="0" smtClean="0">
                          <a:solidFill>
                            <a:schemeClr val="accent2">
                              <a:lumMod val="50000"/>
                            </a:schemeClr>
                          </a:solidFill>
                        </a:rPr>
                        <a:t>Reason</a:t>
                      </a:r>
                      <a:r>
                        <a:rPr lang="en-US" sz="1600" baseline="0" dirty="0" smtClean="0">
                          <a:solidFill>
                            <a:schemeClr val="accent2">
                              <a:lumMod val="50000"/>
                            </a:schemeClr>
                          </a:solidFill>
                        </a:rPr>
                        <a:t>:  I Have Been Encouraged / Required to Do So</a:t>
                      </a:r>
                      <a:endParaRPr lang="en-US" sz="1600" dirty="0">
                        <a:solidFill>
                          <a:schemeClr val="accent2">
                            <a:lumMod val="50000"/>
                          </a:schemeClr>
                        </a:solidFill>
                      </a:endParaRPr>
                    </a:p>
                  </a:txBody>
                  <a:tcPr/>
                </a:tc>
                <a:tc>
                  <a:txBody>
                    <a:bodyPr/>
                    <a:lstStyle/>
                    <a:p>
                      <a:pPr algn="ctr"/>
                      <a:r>
                        <a:rPr lang="en-US" dirty="0" smtClean="0">
                          <a:solidFill>
                            <a:schemeClr val="accent2">
                              <a:lumMod val="50000"/>
                            </a:schemeClr>
                          </a:solidFill>
                        </a:rPr>
                        <a:t>6</a:t>
                      </a:r>
                      <a:endParaRPr lang="en-US" dirty="0">
                        <a:solidFill>
                          <a:schemeClr val="accent2">
                            <a:lumMod val="50000"/>
                          </a:schemeClr>
                        </a:solidFill>
                      </a:endParaRPr>
                    </a:p>
                  </a:txBody>
                  <a:tcPr/>
                </a:tc>
                <a:tc>
                  <a:txBody>
                    <a:bodyPr/>
                    <a:lstStyle/>
                    <a:p>
                      <a:pPr algn="ctr"/>
                      <a:r>
                        <a:rPr lang="en-US" dirty="0" smtClean="0">
                          <a:solidFill>
                            <a:schemeClr val="accent2">
                              <a:lumMod val="50000"/>
                            </a:schemeClr>
                          </a:solidFill>
                        </a:rPr>
                        <a:t>20</a:t>
                      </a:r>
                    </a:p>
                  </a:txBody>
                  <a:tcPr/>
                </a:tc>
                <a:tc>
                  <a:txBody>
                    <a:bodyPr/>
                    <a:lstStyle/>
                    <a:p>
                      <a:pPr algn="ctr"/>
                      <a:r>
                        <a:rPr lang="en-US" dirty="0" smtClean="0">
                          <a:solidFill>
                            <a:schemeClr val="accent2">
                              <a:lumMod val="50000"/>
                            </a:schemeClr>
                          </a:solidFill>
                        </a:rPr>
                        <a:t>0</a:t>
                      </a:r>
                    </a:p>
                  </a:txBody>
                  <a:tcPr/>
                </a:tc>
              </a:tr>
              <a:tr h="820352">
                <a:tc>
                  <a:txBody>
                    <a:bodyPr/>
                    <a:lstStyle/>
                    <a:p>
                      <a:r>
                        <a:rPr lang="en-US" sz="1600" dirty="0" smtClean="0">
                          <a:solidFill>
                            <a:schemeClr val="accent2">
                              <a:lumMod val="50000"/>
                            </a:schemeClr>
                          </a:solidFill>
                        </a:rPr>
                        <a:t>Reason:  It’s Good for Long-run</a:t>
                      </a:r>
                      <a:r>
                        <a:rPr lang="en-US" sz="1600" baseline="0" dirty="0" smtClean="0">
                          <a:solidFill>
                            <a:schemeClr val="accent2">
                              <a:lumMod val="50000"/>
                            </a:schemeClr>
                          </a:solidFill>
                        </a:rPr>
                        <a:t> Land Productivity</a:t>
                      </a:r>
                      <a:endParaRPr lang="en-US" sz="1600" dirty="0">
                        <a:solidFill>
                          <a:schemeClr val="accent2">
                            <a:lumMod val="50000"/>
                          </a:schemeClr>
                        </a:solidFill>
                      </a:endParaRPr>
                    </a:p>
                  </a:txBody>
                  <a:tcPr/>
                </a:tc>
                <a:tc>
                  <a:txBody>
                    <a:bodyPr/>
                    <a:lstStyle/>
                    <a:p>
                      <a:pPr algn="ctr"/>
                      <a:r>
                        <a:rPr lang="en-US" dirty="0" smtClean="0">
                          <a:solidFill>
                            <a:schemeClr val="accent2">
                              <a:lumMod val="50000"/>
                            </a:schemeClr>
                          </a:solidFill>
                        </a:rPr>
                        <a:t>27</a:t>
                      </a:r>
                      <a:endParaRPr lang="en-US" dirty="0">
                        <a:solidFill>
                          <a:schemeClr val="accent2">
                            <a:lumMod val="50000"/>
                          </a:schemeClr>
                        </a:solidFill>
                      </a:endParaRPr>
                    </a:p>
                  </a:txBody>
                  <a:tcPr/>
                </a:tc>
                <a:tc>
                  <a:txBody>
                    <a:bodyPr/>
                    <a:lstStyle/>
                    <a:p>
                      <a:pPr algn="ctr"/>
                      <a:r>
                        <a:rPr lang="en-US" dirty="0" smtClean="0">
                          <a:solidFill>
                            <a:schemeClr val="accent2">
                              <a:lumMod val="50000"/>
                            </a:schemeClr>
                          </a:solidFill>
                        </a:rPr>
                        <a:t>61</a:t>
                      </a:r>
                    </a:p>
                  </a:txBody>
                  <a:tcPr/>
                </a:tc>
                <a:tc>
                  <a:txBody>
                    <a:bodyPr/>
                    <a:lstStyle/>
                    <a:p>
                      <a:pPr algn="ctr"/>
                      <a:r>
                        <a:rPr lang="en-US" dirty="0" smtClean="0">
                          <a:solidFill>
                            <a:schemeClr val="accent2">
                              <a:lumMod val="50000"/>
                            </a:schemeClr>
                          </a:solidFill>
                        </a:rPr>
                        <a:t>0</a:t>
                      </a:r>
                    </a:p>
                  </a:txBody>
                  <a:tcPr/>
                </a:tc>
              </a:tr>
              <a:tr h="1059621">
                <a:tc>
                  <a:txBody>
                    <a:bodyPr/>
                    <a:lstStyle/>
                    <a:p>
                      <a:r>
                        <a:rPr lang="en-US" sz="1600" dirty="0" smtClean="0">
                          <a:solidFill>
                            <a:schemeClr val="accent2">
                              <a:lumMod val="50000"/>
                            </a:schemeClr>
                          </a:solidFill>
                        </a:rPr>
                        <a:t>Reason:  It Was</a:t>
                      </a:r>
                      <a:r>
                        <a:rPr lang="en-US" sz="1600" baseline="0" dirty="0" smtClean="0">
                          <a:solidFill>
                            <a:schemeClr val="accent2">
                              <a:lumMod val="50000"/>
                            </a:schemeClr>
                          </a:solidFill>
                        </a:rPr>
                        <a:t> Established by the Landowner or Another Tenant</a:t>
                      </a:r>
                      <a:endParaRPr lang="en-US" sz="1600" dirty="0">
                        <a:solidFill>
                          <a:schemeClr val="accent2">
                            <a:lumMod val="50000"/>
                          </a:schemeClr>
                        </a:solidFill>
                      </a:endParaRPr>
                    </a:p>
                  </a:txBody>
                  <a:tcPr/>
                </a:tc>
                <a:tc>
                  <a:txBody>
                    <a:bodyPr/>
                    <a:lstStyle/>
                    <a:p>
                      <a:pPr algn="ctr"/>
                      <a:r>
                        <a:rPr lang="en-US" dirty="0" smtClean="0">
                          <a:solidFill>
                            <a:schemeClr val="accent2">
                              <a:lumMod val="50000"/>
                            </a:schemeClr>
                          </a:solidFill>
                        </a:rPr>
                        <a:t>2</a:t>
                      </a:r>
                      <a:endParaRPr lang="en-US" dirty="0">
                        <a:solidFill>
                          <a:schemeClr val="accent2">
                            <a:lumMod val="50000"/>
                          </a:schemeClr>
                        </a:solidFill>
                      </a:endParaRPr>
                    </a:p>
                  </a:txBody>
                  <a:tcPr/>
                </a:tc>
                <a:tc>
                  <a:txBody>
                    <a:bodyPr/>
                    <a:lstStyle/>
                    <a:p>
                      <a:pPr algn="ctr"/>
                      <a:r>
                        <a:rPr lang="en-US" dirty="0" smtClean="0">
                          <a:solidFill>
                            <a:schemeClr val="accent2">
                              <a:lumMod val="50000"/>
                            </a:schemeClr>
                          </a:solidFill>
                        </a:rPr>
                        <a:t>20</a:t>
                      </a:r>
                    </a:p>
                  </a:txBody>
                  <a:tcPr/>
                </a:tc>
                <a:tc>
                  <a:txBody>
                    <a:bodyPr/>
                    <a:lstStyle/>
                    <a:p>
                      <a:pPr algn="ctr"/>
                      <a:r>
                        <a:rPr lang="en-US" dirty="0" smtClean="0">
                          <a:solidFill>
                            <a:schemeClr val="accent2">
                              <a:lumMod val="50000"/>
                            </a:schemeClr>
                          </a:solidFill>
                        </a:rPr>
                        <a:t>0</a:t>
                      </a:r>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228600" y="1981200"/>
          <a:ext cx="8610600" cy="4701419"/>
        </p:xfrm>
        <a:graphic>
          <a:graphicData uri="http://schemas.openxmlformats.org/drawingml/2006/table">
            <a:tbl>
              <a:tblPr/>
              <a:tblGrid>
                <a:gridCol w="2895600"/>
                <a:gridCol w="1162847"/>
                <a:gridCol w="3409153"/>
                <a:gridCol w="1143000"/>
              </a:tblGrid>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chemeClr val="accent2">
                              <a:lumMod val="50000"/>
                            </a:schemeClr>
                          </a:solidFill>
                          <a:effectLst/>
                          <a:uLnTx/>
                          <a:uFillTx/>
                          <a:latin typeface="Times New Roman"/>
                          <a:ea typeface="+mn-ea"/>
                          <a:cs typeface="Times New Roman"/>
                        </a:rPr>
                        <a:t>BMP</a:t>
                      </a:r>
                      <a:endParaRPr kumimoji="0" lang="en-US" sz="1800" b="1" i="0" u="none" strike="noStrike" kern="1200" cap="none" spc="0" normalizeH="0" baseline="0" noProof="0" dirty="0">
                        <a:ln>
                          <a:noFill/>
                        </a:ln>
                        <a:solidFill>
                          <a:schemeClr val="accent2">
                            <a:lumMod val="50000"/>
                          </a:schemeClr>
                        </a:solidFill>
                        <a:effectLst/>
                        <a:uLnTx/>
                        <a:uFillTx/>
                        <a:latin typeface="Times New Roman"/>
                        <a:ea typeface="+mn-ea"/>
                        <a:cs typeface="Times New Roman"/>
                      </a:endParaRPr>
                    </a:p>
                  </a:txBody>
                  <a:tcPr marL="63107" marR="63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solidFill>
                            <a:schemeClr val="accent2">
                              <a:lumMod val="50000"/>
                            </a:schemeClr>
                          </a:solidFill>
                          <a:latin typeface="Times New Roman"/>
                          <a:ea typeface="Calibri"/>
                          <a:cs typeface="Times New Roman"/>
                        </a:rPr>
                        <a:t>Percentage</a:t>
                      </a:r>
                      <a:endParaRPr lang="en-US" sz="1600" b="1" dirty="0">
                        <a:solidFill>
                          <a:schemeClr val="accent2">
                            <a:lumMod val="50000"/>
                          </a:schemeClr>
                        </a:solidFill>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b="1" dirty="0" smtClean="0">
                          <a:solidFill>
                            <a:schemeClr val="accent2">
                              <a:lumMod val="50000"/>
                            </a:schemeClr>
                          </a:solidFill>
                          <a:latin typeface="Times New Roman"/>
                          <a:ea typeface="Calibri"/>
                          <a:cs typeface="Times New Roman"/>
                        </a:rPr>
                        <a:t>BMP</a:t>
                      </a:r>
                      <a:endParaRPr lang="en-US" sz="1600" dirty="0">
                        <a:solidFill>
                          <a:schemeClr val="accent2">
                            <a:lumMod val="50000"/>
                          </a:schemeClr>
                        </a:solidFill>
                        <a:latin typeface="Times New Roman"/>
                        <a:ea typeface="Calibri"/>
                        <a:cs typeface="Times New Roman"/>
                      </a:endParaRPr>
                    </a:p>
                  </a:txBody>
                  <a:tcPr marL="63107" marR="63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solidFill>
                            <a:schemeClr val="accent2">
                              <a:lumMod val="50000"/>
                            </a:schemeClr>
                          </a:solidFill>
                          <a:latin typeface="Times New Roman"/>
                          <a:ea typeface="Calibri"/>
                          <a:cs typeface="Times New Roman"/>
                        </a:rPr>
                        <a:t>Percentage</a:t>
                      </a:r>
                      <a:endParaRPr lang="en-US" sz="1600" b="1" dirty="0">
                        <a:solidFill>
                          <a:schemeClr val="accent2">
                            <a:lumMod val="50000"/>
                          </a:schemeClr>
                        </a:solidFill>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nSpc>
                          <a:spcPct val="115000"/>
                        </a:lnSpc>
                        <a:spcBef>
                          <a:spcPts val="0"/>
                        </a:spcBef>
                        <a:spcAft>
                          <a:spcPts val="1000"/>
                        </a:spcAft>
                      </a:pPr>
                      <a:r>
                        <a:rPr lang="en-US" sz="1600" dirty="0">
                          <a:solidFill>
                            <a:schemeClr val="accent2">
                              <a:lumMod val="50000"/>
                            </a:schemeClr>
                          </a:solidFill>
                          <a:latin typeface="Times New Roman"/>
                          <a:ea typeface="Calibri"/>
                          <a:cs typeface="Times New Roman"/>
                        </a:rPr>
                        <a:t>Conservation Cover</a:t>
                      </a:r>
                    </a:p>
                  </a:txBody>
                  <a:tcPr marL="63107" marR="63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0" dirty="0">
                          <a:solidFill>
                            <a:schemeClr val="accent2">
                              <a:lumMod val="50000"/>
                            </a:schemeClr>
                          </a:solidFill>
                          <a:effectLst/>
                          <a:latin typeface="Times New Roman"/>
                          <a:ea typeface="Calibri"/>
                          <a:cs typeface="Times New Roman"/>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dirty="0">
                          <a:solidFill>
                            <a:schemeClr val="accent2">
                              <a:lumMod val="50000"/>
                            </a:schemeClr>
                          </a:solidFill>
                          <a:latin typeface="Times New Roman"/>
                          <a:ea typeface="Calibri"/>
                          <a:cs typeface="Times New Roman"/>
                        </a:rPr>
                        <a:t>Irrigation Regulating Reservoir</a:t>
                      </a:r>
                    </a:p>
                  </a:txBody>
                  <a:tcPr marL="63107" marR="63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accent2">
                              <a:lumMod val="50000"/>
                            </a:schemeClr>
                          </a:solidFill>
                          <a:latin typeface="Times New Roman"/>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nSpc>
                          <a:spcPct val="115000"/>
                        </a:lnSpc>
                        <a:spcBef>
                          <a:spcPts val="0"/>
                        </a:spcBef>
                        <a:spcAft>
                          <a:spcPts val="1000"/>
                        </a:spcAft>
                      </a:pPr>
                      <a:r>
                        <a:rPr lang="en-US" sz="1600" b="0" dirty="0">
                          <a:solidFill>
                            <a:schemeClr val="accent2">
                              <a:lumMod val="50000"/>
                            </a:schemeClr>
                          </a:solidFill>
                          <a:latin typeface="Times New Roman"/>
                          <a:ea typeface="Calibri"/>
                          <a:cs typeface="Times New Roman"/>
                        </a:rPr>
                        <a:t>Critical Area Planting</a:t>
                      </a:r>
                    </a:p>
                  </a:txBody>
                  <a:tcPr marL="63107" marR="63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0" dirty="0">
                          <a:solidFill>
                            <a:schemeClr val="accent2">
                              <a:lumMod val="50000"/>
                            </a:schemeClr>
                          </a:solidFill>
                          <a:effectLst/>
                          <a:latin typeface="Times New Roman"/>
                          <a:ea typeface="Calibri"/>
                          <a:cs typeface="Times New Roman"/>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0" dirty="0">
                          <a:solidFill>
                            <a:schemeClr val="accent2">
                              <a:lumMod val="50000"/>
                            </a:schemeClr>
                          </a:solidFill>
                          <a:latin typeface="Times New Roman"/>
                          <a:ea typeface="Calibri"/>
                          <a:cs typeface="Times New Roman"/>
                        </a:rPr>
                        <a:t>Irrigation System </a:t>
                      </a:r>
                      <a:r>
                        <a:rPr lang="en-US" sz="1600" b="0" dirty="0" smtClean="0">
                          <a:solidFill>
                            <a:schemeClr val="accent2">
                              <a:lumMod val="50000"/>
                            </a:schemeClr>
                          </a:solidFill>
                          <a:latin typeface="Times New Roman"/>
                          <a:ea typeface="Calibri"/>
                          <a:cs typeface="Times New Roman"/>
                        </a:rPr>
                        <a:t>with </a:t>
                      </a:r>
                      <a:r>
                        <a:rPr lang="en-US" sz="1600" b="0" dirty="0" err="1" smtClean="0">
                          <a:solidFill>
                            <a:schemeClr val="accent2">
                              <a:lumMod val="50000"/>
                            </a:schemeClr>
                          </a:solidFill>
                          <a:latin typeface="Times New Roman"/>
                          <a:ea typeface="Calibri"/>
                          <a:cs typeface="Times New Roman"/>
                        </a:rPr>
                        <a:t>Tailwater</a:t>
                      </a:r>
                      <a:r>
                        <a:rPr lang="en-US" sz="1600" b="0" dirty="0" smtClean="0">
                          <a:solidFill>
                            <a:schemeClr val="accent2">
                              <a:lumMod val="50000"/>
                            </a:schemeClr>
                          </a:solidFill>
                          <a:latin typeface="Times New Roman"/>
                          <a:ea typeface="Calibri"/>
                          <a:cs typeface="Times New Roman"/>
                        </a:rPr>
                        <a:t> </a:t>
                      </a:r>
                      <a:r>
                        <a:rPr lang="en-US" sz="1600" b="0" dirty="0">
                          <a:solidFill>
                            <a:schemeClr val="accent2">
                              <a:lumMod val="50000"/>
                            </a:schemeClr>
                          </a:solidFill>
                          <a:latin typeface="Times New Roman"/>
                          <a:ea typeface="Calibri"/>
                          <a:cs typeface="Times New Roman"/>
                        </a:rPr>
                        <a:t>Recovery</a:t>
                      </a:r>
                    </a:p>
                  </a:txBody>
                  <a:tcPr marL="63107" marR="63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0" dirty="0">
                          <a:solidFill>
                            <a:schemeClr val="accent2">
                              <a:lumMod val="50000"/>
                            </a:schemeClr>
                          </a:solidFill>
                          <a:effectLst/>
                          <a:latin typeface="Times New Roman"/>
                          <a:ea typeface="Calibri"/>
                          <a:cs typeface="Times New Roman"/>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nSpc>
                          <a:spcPct val="115000"/>
                        </a:lnSpc>
                        <a:spcBef>
                          <a:spcPts val="0"/>
                        </a:spcBef>
                        <a:spcAft>
                          <a:spcPts val="1000"/>
                        </a:spcAft>
                      </a:pPr>
                      <a:r>
                        <a:rPr lang="en-US" sz="1600" b="0" dirty="0">
                          <a:solidFill>
                            <a:schemeClr val="accent2">
                              <a:lumMod val="50000"/>
                            </a:schemeClr>
                          </a:solidFill>
                          <a:effectLst/>
                          <a:latin typeface="Times New Roman"/>
                          <a:ea typeface="Calibri"/>
                          <a:cs typeface="Times New Roman"/>
                        </a:rPr>
                        <a:t>Field Border</a:t>
                      </a:r>
                    </a:p>
                  </a:txBody>
                  <a:tcPr marL="63107" marR="63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0" dirty="0" smtClean="0">
                          <a:solidFill>
                            <a:schemeClr val="accent2">
                              <a:lumMod val="50000"/>
                            </a:schemeClr>
                          </a:solidFill>
                          <a:effectLst/>
                          <a:latin typeface="Times New Roman"/>
                          <a:ea typeface="Calibri"/>
                          <a:cs typeface="Times New Roman"/>
                        </a:rPr>
                        <a:t>0</a:t>
                      </a:r>
                      <a:endParaRPr lang="en-US" sz="1600" b="0" dirty="0">
                        <a:solidFill>
                          <a:schemeClr val="accent2">
                            <a:lumMod val="50000"/>
                          </a:schemeClr>
                        </a:solidFill>
                        <a:effectLst/>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0" dirty="0">
                          <a:solidFill>
                            <a:schemeClr val="accent2">
                              <a:lumMod val="50000"/>
                            </a:schemeClr>
                          </a:solidFill>
                          <a:effectLst/>
                          <a:latin typeface="Times New Roman"/>
                          <a:ea typeface="Calibri"/>
                          <a:cs typeface="Times New Roman"/>
                        </a:rPr>
                        <a:t>Irrigation Water Conveyance </a:t>
                      </a:r>
                      <a:r>
                        <a:rPr lang="en-US" sz="1600" b="0" dirty="0" smtClean="0">
                          <a:solidFill>
                            <a:schemeClr val="accent2">
                              <a:lumMod val="50000"/>
                            </a:schemeClr>
                          </a:solidFill>
                          <a:effectLst/>
                          <a:latin typeface="Times New Roman"/>
                          <a:ea typeface="Calibri"/>
                          <a:cs typeface="Times New Roman"/>
                        </a:rPr>
                        <a:t>via Pipeline</a:t>
                      </a:r>
                      <a:endParaRPr lang="en-US" sz="1600" b="0" dirty="0">
                        <a:solidFill>
                          <a:schemeClr val="accent2">
                            <a:lumMod val="50000"/>
                          </a:schemeClr>
                        </a:solidFill>
                        <a:effectLst/>
                        <a:latin typeface="Times New Roman"/>
                        <a:ea typeface="Calibri"/>
                        <a:cs typeface="Times New Roman"/>
                      </a:endParaRPr>
                    </a:p>
                  </a:txBody>
                  <a:tcPr marL="63107" marR="63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0" dirty="0">
                          <a:solidFill>
                            <a:schemeClr val="accent2">
                              <a:lumMod val="50000"/>
                            </a:schemeClr>
                          </a:solidFill>
                          <a:effectLst/>
                          <a:latin typeface="Times New Roman"/>
                          <a:ea typeface="Calibri"/>
                          <a:cs typeface="Times New Roman"/>
                        </a:rPr>
                        <a:t>37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nSpc>
                          <a:spcPct val="115000"/>
                        </a:lnSpc>
                        <a:spcBef>
                          <a:spcPts val="0"/>
                        </a:spcBef>
                        <a:spcAft>
                          <a:spcPts val="0"/>
                        </a:spcAft>
                      </a:pPr>
                      <a:r>
                        <a:rPr lang="en-US" sz="1600" b="0" dirty="0">
                          <a:solidFill>
                            <a:schemeClr val="accent2">
                              <a:lumMod val="50000"/>
                            </a:schemeClr>
                          </a:solidFill>
                          <a:effectLst/>
                          <a:latin typeface="Times New Roman"/>
                          <a:ea typeface="Calibri"/>
                          <a:cs typeface="Times New Roman"/>
                        </a:rPr>
                        <a:t>Grade </a:t>
                      </a:r>
                      <a:r>
                        <a:rPr lang="en-US" sz="1600" b="0" dirty="0" smtClean="0">
                          <a:solidFill>
                            <a:schemeClr val="accent2">
                              <a:lumMod val="50000"/>
                            </a:schemeClr>
                          </a:solidFill>
                          <a:effectLst/>
                          <a:latin typeface="Times New Roman"/>
                          <a:ea typeface="Calibri"/>
                          <a:cs typeface="Times New Roman"/>
                        </a:rPr>
                        <a:t>Stabilization </a:t>
                      </a:r>
                      <a:r>
                        <a:rPr lang="en-US" sz="1600" b="0" dirty="0">
                          <a:solidFill>
                            <a:schemeClr val="accent2">
                              <a:lumMod val="50000"/>
                            </a:schemeClr>
                          </a:solidFill>
                          <a:effectLst/>
                          <a:latin typeface="Times New Roman"/>
                          <a:ea typeface="Calibri"/>
                          <a:cs typeface="Times New Roman"/>
                        </a:rPr>
                        <a:t>Structure</a:t>
                      </a:r>
                    </a:p>
                  </a:txBody>
                  <a:tcPr marL="63107" marR="63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0" dirty="0">
                          <a:solidFill>
                            <a:schemeClr val="accent2">
                              <a:lumMod val="50000"/>
                            </a:schemeClr>
                          </a:solidFill>
                          <a:effectLst/>
                          <a:latin typeface="Times New Roman"/>
                          <a:ea typeface="Calibri"/>
                          <a:cs typeface="Times New Roman"/>
                        </a:rPr>
                        <a:t>45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b="0" dirty="0">
                          <a:solidFill>
                            <a:schemeClr val="accent2">
                              <a:lumMod val="50000"/>
                            </a:schemeClr>
                          </a:solidFill>
                          <a:latin typeface="Times New Roman"/>
                          <a:ea typeface="Calibri"/>
                          <a:cs typeface="Times New Roman"/>
                        </a:rPr>
                        <a:t>Nutrient Management</a:t>
                      </a:r>
                    </a:p>
                  </a:txBody>
                  <a:tcPr marL="63107" marR="63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0" dirty="0">
                          <a:solidFill>
                            <a:schemeClr val="accent2">
                              <a:lumMod val="50000"/>
                            </a:schemeClr>
                          </a:solidFill>
                          <a:latin typeface="Times New Roman"/>
                          <a:ea typeface="Calibri"/>
                          <a:cs typeface="Times New Roman"/>
                        </a:rPr>
                        <a:t>18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nSpc>
                          <a:spcPct val="115000"/>
                        </a:lnSpc>
                        <a:spcBef>
                          <a:spcPts val="0"/>
                        </a:spcBef>
                        <a:spcAft>
                          <a:spcPts val="1000"/>
                        </a:spcAft>
                      </a:pPr>
                      <a:r>
                        <a:rPr lang="en-US" sz="1600" b="0" dirty="0">
                          <a:solidFill>
                            <a:schemeClr val="accent2">
                              <a:lumMod val="50000"/>
                            </a:schemeClr>
                          </a:solidFill>
                          <a:effectLst/>
                          <a:latin typeface="Times New Roman"/>
                          <a:ea typeface="Calibri"/>
                          <a:cs typeface="Times New Roman"/>
                        </a:rPr>
                        <a:t>Filter </a:t>
                      </a:r>
                      <a:r>
                        <a:rPr lang="en-US" sz="1600" b="0" dirty="0" smtClean="0">
                          <a:solidFill>
                            <a:schemeClr val="accent2">
                              <a:lumMod val="50000"/>
                            </a:schemeClr>
                          </a:solidFill>
                          <a:effectLst/>
                          <a:latin typeface="Times New Roman"/>
                          <a:ea typeface="Calibri"/>
                          <a:cs typeface="Times New Roman"/>
                        </a:rPr>
                        <a:t>Strips</a:t>
                      </a:r>
                      <a:endParaRPr lang="en-US" sz="1600" b="0" dirty="0">
                        <a:solidFill>
                          <a:schemeClr val="accent2">
                            <a:lumMod val="50000"/>
                          </a:schemeClr>
                        </a:solidFill>
                        <a:effectLst/>
                        <a:latin typeface="Times New Roman"/>
                        <a:ea typeface="Calibri"/>
                        <a:cs typeface="Times New Roman"/>
                      </a:endParaRPr>
                    </a:p>
                  </a:txBody>
                  <a:tcPr marL="63107" marR="63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0" dirty="0">
                          <a:solidFill>
                            <a:schemeClr val="accent2">
                              <a:lumMod val="50000"/>
                            </a:schemeClr>
                          </a:solidFill>
                          <a:effectLst/>
                          <a:latin typeface="Times New Roman"/>
                          <a:ea typeface="Calibri"/>
                          <a:cs typeface="Times New Roman"/>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b="0" dirty="0">
                          <a:solidFill>
                            <a:schemeClr val="accent2">
                              <a:lumMod val="50000"/>
                            </a:schemeClr>
                          </a:solidFill>
                          <a:latin typeface="Times New Roman"/>
                          <a:ea typeface="Calibri"/>
                          <a:cs typeface="Times New Roman"/>
                        </a:rPr>
                        <a:t>Pumping Plant</a:t>
                      </a:r>
                    </a:p>
                  </a:txBody>
                  <a:tcPr marL="63107" marR="63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0" dirty="0">
                          <a:solidFill>
                            <a:schemeClr val="accent2">
                              <a:lumMod val="50000"/>
                            </a:schemeClr>
                          </a:solidFill>
                          <a:latin typeface="Times New Roman"/>
                          <a:ea typeface="Calibri"/>
                          <a:cs typeface="Times New Roman"/>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nSpc>
                          <a:spcPct val="115000"/>
                        </a:lnSpc>
                        <a:spcBef>
                          <a:spcPts val="0"/>
                        </a:spcBef>
                        <a:spcAft>
                          <a:spcPts val="1000"/>
                        </a:spcAft>
                      </a:pPr>
                      <a:r>
                        <a:rPr lang="en-US" sz="1600" b="0" dirty="0">
                          <a:solidFill>
                            <a:schemeClr val="accent2">
                              <a:lumMod val="50000"/>
                            </a:schemeClr>
                          </a:solidFill>
                          <a:effectLst/>
                          <a:latin typeface="Times New Roman"/>
                          <a:ea typeface="Calibri"/>
                          <a:cs typeface="Times New Roman"/>
                        </a:rPr>
                        <a:t>Grassed Waterway</a:t>
                      </a:r>
                    </a:p>
                  </a:txBody>
                  <a:tcPr marL="63107" marR="63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0" dirty="0">
                          <a:solidFill>
                            <a:schemeClr val="accent2">
                              <a:lumMod val="50000"/>
                            </a:schemeClr>
                          </a:solidFill>
                          <a:effectLst/>
                          <a:latin typeface="Times New Roman"/>
                          <a:ea typeface="Calibri"/>
                          <a:cs typeface="Times New Roman"/>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b="0" dirty="0">
                          <a:solidFill>
                            <a:schemeClr val="accent2">
                              <a:lumMod val="50000"/>
                            </a:schemeClr>
                          </a:solidFill>
                          <a:latin typeface="Times New Roman"/>
                          <a:ea typeface="Calibri"/>
                          <a:cs typeface="Times New Roman"/>
                        </a:rPr>
                        <a:t>Range Planting</a:t>
                      </a:r>
                    </a:p>
                  </a:txBody>
                  <a:tcPr marL="63107" marR="63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0" dirty="0">
                          <a:solidFill>
                            <a:schemeClr val="accent2">
                              <a:lumMod val="50000"/>
                            </a:schemeClr>
                          </a:solidFill>
                          <a:latin typeface="Times New Roman"/>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nSpc>
                          <a:spcPct val="115000"/>
                        </a:lnSpc>
                        <a:spcBef>
                          <a:spcPts val="0"/>
                        </a:spcBef>
                        <a:spcAft>
                          <a:spcPts val="0"/>
                        </a:spcAft>
                      </a:pPr>
                      <a:r>
                        <a:rPr lang="en-US" sz="1600" b="0" dirty="0">
                          <a:solidFill>
                            <a:schemeClr val="accent2">
                              <a:lumMod val="50000"/>
                            </a:schemeClr>
                          </a:solidFill>
                          <a:effectLst/>
                          <a:latin typeface="Times New Roman"/>
                          <a:ea typeface="Calibri"/>
                          <a:cs typeface="Times New Roman"/>
                        </a:rPr>
                        <a:t>Irrigation Water Management</a:t>
                      </a:r>
                    </a:p>
                  </a:txBody>
                  <a:tcPr marL="63107" marR="63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0" dirty="0">
                          <a:solidFill>
                            <a:schemeClr val="accent2">
                              <a:lumMod val="50000"/>
                            </a:schemeClr>
                          </a:solidFill>
                          <a:effectLst/>
                          <a:latin typeface="Times New Roman"/>
                          <a:ea typeface="Calibri"/>
                          <a:cs typeface="Times New Roman"/>
                        </a:rPr>
                        <a:t>37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b="0" dirty="0">
                          <a:solidFill>
                            <a:schemeClr val="accent2">
                              <a:lumMod val="50000"/>
                            </a:schemeClr>
                          </a:solidFill>
                          <a:latin typeface="Times New Roman"/>
                          <a:ea typeface="Calibri"/>
                          <a:cs typeface="Times New Roman"/>
                        </a:rPr>
                        <a:t>Riparian Forest Buffer</a:t>
                      </a:r>
                    </a:p>
                  </a:txBody>
                  <a:tcPr marL="63107" marR="63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0" dirty="0">
                          <a:solidFill>
                            <a:schemeClr val="accent2">
                              <a:lumMod val="50000"/>
                            </a:schemeClr>
                          </a:solidFill>
                          <a:latin typeface="Times New Roman"/>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nSpc>
                          <a:spcPct val="115000"/>
                        </a:lnSpc>
                        <a:spcBef>
                          <a:spcPts val="0"/>
                        </a:spcBef>
                        <a:spcAft>
                          <a:spcPts val="0"/>
                        </a:spcAft>
                      </a:pPr>
                      <a:r>
                        <a:rPr lang="en-US" sz="1600" b="0" dirty="0">
                          <a:solidFill>
                            <a:schemeClr val="accent2">
                              <a:lumMod val="50000"/>
                            </a:schemeClr>
                          </a:solidFill>
                          <a:effectLst/>
                          <a:latin typeface="Times New Roman"/>
                          <a:ea typeface="Calibri"/>
                          <a:cs typeface="Times New Roman"/>
                        </a:rPr>
                        <a:t>Irrigation Land Leveling</a:t>
                      </a:r>
                    </a:p>
                  </a:txBody>
                  <a:tcPr marL="63107" marR="63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0" dirty="0">
                          <a:solidFill>
                            <a:schemeClr val="accent2">
                              <a:lumMod val="50000"/>
                            </a:schemeClr>
                          </a:solidFill>
                          <a:effectLst/>
                          <a:latin typeface="Times New Roman"/>
                          <a:ea typeface="Calibri"/>
                          <a:cs typeface="Times New Roman"/>
                        </a:rPr>
                        <a:t>63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0" dirty="0" err="1">
                          <a:solidFill>
                            <a:schemeClr val="accent2">
                              <a:lumMod val="50000"/>
                            </a:schemeClr>
                          </a:solidFill>
                          <a:latin typeface="Times New Roman"/>
                          <a:ea typeface="Calibri"/>
                          <a:cs typeface="Times New Roman"/>
                        </a:rPr>
                        <a:t>Streambank</a:t>
                      </a:r>
                      <a:r>
                        <a:rPr lang="en-US" sz="1600" b="0" dirty="0">
                          <a:solidFill>
                            <a:schemeClr val="accent2">
                              <a:lumMod val="50000"/>
                            </a:schemeClr>
                          </a:solidFill>
                          <a:latin typeface="Times New Roman"/>
                          <a:ea typeface="Calibri"/>
                          <a:cs typeface="Times New Roman"/>
                        </a:rPr>
                        <a:t> &amp; Shoreline Protection</a:t>
                      </a:r>
                    </a:p>
                  </a:txBody>
                  <a:tcPr marL="63107" marR="63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0" dirty="0">
                          <a:solidFill>
                            <a:schemeClr val="accent2">
                              <a:lumMod val="50000"/>
                            </a:schemeClr>
                          </a:solidFill>
                          <a:latin typeface="Times New Roman"/>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nSpc>
                          <a:spcPct val="115000"/>
                        </a:lnSpc>
                        <a:spcBef>
                          <a:spcPts val="0"/>
                        </a:spcBef>
                        <a:spcAft>
                          <a:spcPts val="0"/>
                        </a:spcAft>
                      </a:pPr>
                      <a:r>
                        <a:rPr lang="en-US" sz="1600" b="0" dirty="0">
                          <a:solidFill>
                            <a:schemeClr val="accent2">
                              <a:lumMod val="50000"/>
                            </a:schemeClr>
                          </a:solidFill>
                          <a:effectLst/>
                          <a:latin typeface="Times New Roman"/>
                          <a:ea typeface="Calibri"/>
                          <a:cs typeface="Times New Roman"/>
                        </a:rPr>
                        <a:t>Irrigation Storage Reservoir</a:t>
                      </a:r>
                    </a:p>
                  </a:txBody>
                  <a:tcPr marL="63107" marR="63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0" dirty="0">
                          <a:solidFill>
                            <a:schemeClr val="accent2">
                              <a:lumMod val="50000"/>
                            </a:schemeClr>
                          </a:solidFill>
                          <a:effectLst/>
                          <a:latin typeface="Times New Roman"/>
                          <a:ea typeface="Calibri"/>
                          <a:cs typeface="Times New Roman"/>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b="0" dirty="0">
                          <a:solidFill>
                            <a:schemeClr val="accent2">
                              <a:lumMod val="50000"/>
                            </a:schemeClr>
                          </a:solidFill>
                          <a:latin typeface="Times New Roman"/>
                          <a:ea typeface="Calibri"/>
                          <a:cs typeface="Times New Roman"/>
                        </a:rPr>
                        <a:t>Tree/Shrub Establishment</a:t>
                      </a:r>
                    </a:p>
                  </a:txBody>
                  <a:tcPr marL="63107" marR="63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0" dirty="0">
                          <a:solidFill>
                            <a:schemeClr val="accent2">
                              <a:lumMod val="50000"/>
                            </a:schemeClr>
                          </a:solidFill>
                          <a:latin typeface="Times New Roman"/>
                          <a:ea typeface="Calibri"/>
                          <a:cs typeface="Times New Roman"/>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5555">
                <a:tc gridSpan="3">
                  <a:txBody>
                    <a:bodyPr/>
                    <a:lstStyle/>
                    <a:p>
                      <a:pPr marL="0" marR="0">
                        <a:lnSpc>
                          <a:spcPct val="115000"/>
                        </a:lnSpc>
                        <a:spcBef>
                          <a:spcPts val="0"/>
                        </a:spcBef>
                        <a:spcAft>
                          <a:spcPts val="0"/>
                        </a:spcAft>
                      </a:pPr>
                      <a:r>
                        <a:rPr lang="en-US" sz="1600" dirty="0">
                          <a:solidFill>
                            <a:schemeClr val="accent2">
                              <a:lumMod val="50000"/>
                            </a:schemeClr>
                          </a:solidFill>
                          <a:latin typeface="Times New Roman"/>
                          <a:ea typeface="Calibri"/>
                          <a:cs typeface="Times New Roman"/>
                        </a:rPr>
                        <a:t>Note: total cost-share participation rate 57% (i.e. 38/67)</a:t>
                      </a:r>
                    </a:p>
                  </a:txBody>
                  <a:tcPr marL="63107" marR="63107"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0"/>
                        </a:spcAft>
                      </a:pPr>
                      <a:endParaRPr lang="en-US" sz="1600" dirty="0">
                        <a:solidFill>
                          <a:srgbClr val="00B050"/>
                        </a:solidFill>
                        <a:latin typeface="Times New Roman"/>
                        <a:ea typeface="Calibri"/>
                        <a:cs typeface="Times New Roman"/>
                      </a:endParaRPr>
                    </a:p>
                  </a:txBody>
                  <a:tcPr marL="63107" marR="63107" marT="0" marB="0" anchor="ctr">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
        <p:nvSpPr>
          <p:cNvPr id="7" name="Rectangle 6"/>
          <p:cNvSpPr/>
          <p:nvPr/>
        </p:nvSpPr>
        <p:spPr>
          <a:xfrm>
            <a:off x="304800" y="1066800"/>
            <a:ext cx="6705600" cy="625475"/>
          </a:xfrm>
          <a:prstGeom prst="rect">
            <a:avLst/>
          </a:prstGeom>
        </p:spPr>
        <p:txBody>
          <a:bodyPr>
            <a:spAutoFit/>
          </a:bodyPr>
          <a:lstStyle/>
          <a:p>
            <a:pPr fontAlgn="auto">
              <a:lnSpc>
                <a:spcPct val="115000"/>
              </a:lnSpc>
              <a:spcBef>
                <a:spcPts val="0"/>
              </a:spcBef>
              <a:spcAft>
                <a:spcPts val="0"/>
              </a:spcAft>
              <a:defRPr/>
            </a:pPr>
            <a:r>
              <a:rPr lang="en-US" sz="3200" b="1" dirty="0">
                <a:solidFill>
                  <a:schemeClr val="accent2">
                    <a:lumMod val="75000"/>
                  </a:schemeClr>
                </a:solidFill>
                <a:latin typeface="+mj-lt"/>
                <a:ea typeface="Calibri"/>
                <a:cs typeface="Times New Roman"/>
              </a:rPr>
              <a:t>EQIP Participation by BMP</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533400"/>
          </a:xfrm>
        </p:spPr>
        <p:txBody>
          <a:bodyPr>
            <a:noAutofit/>
          </a:bodyPr>
          <a:lstStyle/>
          <a:p>
            <a:pPr eaLnBrk="1" fontAlgn="auto" hangingPunct="1">
              <a:lnSpc>
                <a:spcPct val="115000"/>
              </a:lnSpc>
              <a:spcBef>
                <a:spcPts val="0"/>
              </a:spcBef>
              <a:spcAft>
                <a:spcPts val="0"/>
              </a:spcAft>
              <a:defRPr/>
            </a:pPr>
            <a:r>
              <a:rPr lang="en-US" sz="3200" b="1" dirty="0" smtClean="0">
                <a:solidFill>
                  <a:schemeClr val="accent2">
                    <a:lumMod val="75000"/>
                  </a:schemeClr>
                </a:solidFill>
                <a:ea typeface="Calibri"/>
              </a:rPr>
              <a:t>Factors Affecting EQIP Participation - </a:t>
            </a:r>
            <a:r>
              <a:rPr lang="en-US" sz="3200" b="1" dirty="0" err="1" smtClean="0">
                <a:solidFill>
                  <a:schemeClr val="accent2">
                    <a:lumMod val="75000"/>
                  </a:schemeClr>
                </a:solidFill>
                <a:ea typeface="Calibri"/>
              </a:rPr>
              <a:t>Probit</a:t>
            </a:r>
            <a:endParaRPr lang="en-US" sz="3200" b="1" dirty="0">
              <a:solidFill>
                <a:schemeClr val="accent2">
                  <a:lumMod val="75000"/>
                </a:schemeClr>
              </a:solidFill>
              <a:ea typeface="Calibri"/>
              <a:cs typeface="Times New Roman"/>
            </a:endParaRPr>
          </a:p>
        </p:txBody>
      </p:sp>
      <p:graphicFrame>
        <p:nvGraphicFramePr>
          <p:cNvPr id="4" name="Table 3"/>
          <p:cNvGraphicFramePr>
            <a:graphicFrameLocks noGrp="1"/>
          </p:cNvGraphicFramePr>
          <p:nvPr/>
        </p:nvGraphicFramePr>
        <p:xfrm>
          <a:off x="304800" y="1905000"/>
          <a:ext cx="8534400" cy="4863146"/>
        </p:xfrm>
        <a:graphic>
          <a:graphicData uri="http://schemas.openxmlformats.org/drawingml/2006/table">
            <a:tbl>
              <a:tblPr/>
              <a:tblGrid>
                <a:gridCol w="2708445"/>
                <a:gridCol w="3192096"/>
                <a:gridCol w="2633859"/>
              </a:tblGrid>
              <a:tr h="304802">
                <a:tc>
                  <a:txBody>
                    <a:bodyPr/>
                    <a:lstStyle/>
                    <a:p>
                      <a:pPr marL="0" marR="0">
                        <a:lnSpc>
                          <a:spcPct val="115000"/>
                        </a:lnSpc>
                        <a:spcBef>
                          <a:spcPts val="0"/>
                        </a:spcBef>
                        <a:spcAft>
                          <a:spcPts val="0"/>
                        </a:spcAft>
                      </a:pPr>
                      <a:r>
                        <a:rPr lang="en-US" sz="1600" b="1" dirty="0">
                          <a:solidFill>
                            <a:schemeClr val="accent2">
                              <a:lumMod val="50000"/>
                            </a:schemeClr>
                          </a:solidFill>
                          <a:latin typeface="Times New Roman"/>
                          <a:ea typeface="Calibri"/>
                          <a:cs typeface="Times New Roman"/>
                        </a:rPr>
                        <a:t>Variables</a:t>
                      </a:r>
                      <a:endParaRPr lang="en-US" sz="1600" dirty="0">
                        <a:solidFill>
                          <a:schemeClr val="accent2">
                            <a:lumMod val="50000"/>
                          </a:schemeClr>
                        </a:solidFill>
                        <a:latin typeface="Times New Roman"/>
                        <a:ea typeface="Calibri"/>
                        <a:cs typeface="Times New Roman"/>
                      </a:endParaRPr>
                    </a:p>
                  </a:txBody>
                  <a:tcPr marL="48090" marR="480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chemeClr val="accent2">
                              <a:lumMod val="50000"/>
                            </a:schemeClr>
                          </a:solidFill>
                          <a:latin typeface="Times New Roman"/>
                          <a:ea typeface="Calibri"/>
                          <a:cs typeface="Times New Roman"/>
                        </a:rPr>
                        <a:t>Coefficient </a:t>
                      </a:r>
                      <a:endParaRPr lang="en-US" sz="1600" dirty="0">
                        <a:solidFill>
                          <a:schemeClr val="accent2">
                            <a:lumMod val="50000"/>
                          </a:schemeClr>
                        </a:solidFill>
                        <a:latin typeface="Times New Roman"/>
                        <a:ea typeface="Calibri"/>
                        <a:cs typeface="Times New Roman"/>
                      </a:endParaRPr>
                    </a:p>
                  </a:txBody>
                  <a:tcPr marL="48090" marR="480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chemeClr val="accent2">
                              <a:lumMod val="50000"/>
                            </a:schemeClr>
                          </a:solidFill>
                          <a:latin typeface="Times New Roman"/>
                          <a:ea typeface="Calibri"/>
                          <a:cs typeface="Times New Roman"/>
                        </a:rPr>
                        <a:t>Marginal  Effect</a:t>
                      </a:r>
                      <a:endParaRPr lang="en-US" sz="1600" dirty="0">
                        <a:solidFill>
                          <a:schemeClr val="accent2">
                            <a:lumMod val="50000"/>
                          </a:schemeClr>
                        </a:solidFill>
                        <a:latin typeface="Times New Roman"/>
                        <a:ea typeface="Calibri"/>
                        <a:cs typeface="Times New Roman"/>
                      </a:endParaRPr>
                    </a:p>
                  </a:txBody>
                  <a:tcPr marL="48090" marR="480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nSpc>
                          <a:spcPct val="115000"/>
                        </a:lnSpc>
                        <a:spcBef>
                          <a:spcPts val="0"/>
                        </a:spcBef>
                        <a:spcAft>
                          <a:spcPts val="0"/>
                        </a:spcAft>
                      </a:pPr>
                      <a:r>
                        <a:rPr lang="en-US" sz="1600" dirty="0">
                          <a:solidFill>
                            <a:schemeClr val="accent2">
                              <a:lumMod val="50000"/>
                            </a:schemeClr>
                          </a:solidFill>
                          <a:latin typeface="Times New Roman"/>
                          <a:ea typeface="Times New Roman"/>
                          <a:cs typeface="Times New Roman"/>
                        </a:rPr>
                        <a:t>Acres </a:t>
                      </a:r>
                      <a:endParaRPr lang="en-US" sz="1600" dirty="0">
                        <a:solidFill>
                          <a:schemeClr val="accent2">
                            <a:lumMod val="50000"/>
                          </a:schemeClr>
                        </a:solidFill>
                        <a:latin typeface="Times New Roman"/>
                        <a:ea typeface="Calibri"/>
                        <a:cs typeface="Times New Roman"/>
                      </a:endParaRPr>
                    </a:p>
                  </a:txBody>
                  <a:tcPr marL="48090" marR="480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chemeClr val="accent2">
                              <a:lumMod val="50000"/>
                            </a:schemeClr>
                          </a:solidFill>
                          <a:latin typeface="Times New Roman"/>
                          <a:ea typeface="Times New Roman"/>
                          <a:cs typeface="Times New Roman"/>
                        </a:rPr>
                        <a:t>0.5241</a:t>
                      </a:r>
                      <a:endParaRPr lang="en-US" sz="1600" dirty="0">
                        <a:solidFill>
                          <a:schemeClr val="accent2">
                            <a:lumMod val="50000"/>
                          </a:schemeClr>
                        </a:solidFill>
                        <a:latin typeface="Times New Roman"/>
                        <a:ea typeface="Calibri"/>
                        <a:cs typeface="Times New Roman"/>
                      </a:endParaRPr>
                    </a:p>
                  </a:txBody>
                  <a:tcPr marL="48090" marR="480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accent2">
                              <a:lumMod val="50000"/>
                            </a:schemeClr>
                          </a:solidFill>
                          <a:latin typeface="Times New Roman"/>
                          <a:ea typeface="Times New Roman"/>
                          <a:cs typeface="Times New Roman"/>
                        </a:rPr>
                        <a:t>0.2085</a:t>
                      </a:r>
                      <a:endParaRPr lang="en-US" sz="1600" dirty="0">
                        <a:solidFill>
                          <a:schemeClr val="accent2">
                            <a:lumMod val="50000"/>
                          </a:schemeClr>
                        </a:solidFill>
                        <a:latin typeface="Times New Roman"/>
                        <a:ea typeface="Calibri"/>
                        <a:cs typeface="Times New Roman"/>
                      </a:endParaRPr>
                    </a:p>
                  </a:txBody>
                  <a:tcPr marL="48090" marR="480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nSpc>
                          <a:spcPct val="115000"/>
                        </a:lnSpc>
                        <a:spcBef>
                          <a:spcPts val="0"/>
                        </a:spcBef>
                        <a:spcAft>
                          <a:spcPts val="0"/>
                        </a:spcAft>
                      </a:pPr>
                      <a:r>
                        <a:rPr lang="en-US" sz="1600" dirty="0">
                          <a:solidFill>
                            <a:schemeClr val="accent2">
                              <a:lumMod val="50000"/>
                            </a:schemeClr>
                          </a:solidFill>
                          <a:latin typeface="Times New Roman"/>
                          <a:ea typeface="Times New Roman"/>
                          <a:cs typeface="Times New Roman"/>
                        </a:rPr>
                        <a:t>Cash </a:t>
                      </a:r>
                      <a:r>
                        <a:rPr lang="en-US" sz="1600" dirty="0" smtClean="0">
                          <a:solidFill>
                            <a:schemeClr val="accent2">
                              <a:lumMod val="50000"/>
                            </a:schemeClr>
                          </a:solidFill>
                          <a:latin typeface="Times New Roman"/>
                          <a:ea typeface="Times New Roman"/>
                          <a:cs typeface="Times New Roman"/>
                        </a:rPr>
                        <a:t>Lease</a:t>
                      </a:r>
                      <a:endParaRPr lang="en-US" sz="1600" dirty="0">
                        <a:solidFill>
                          <a:schemeClr val="accent2">
                            <a:lumMod val="50000"/>
                          </a:schemeClr>
                        </a:solidFill>
                        <a:latin typeface="Times New Roman"/>
                        <a:ea typeface="Calibri"/>
                        <a:cs typeface="Times New Roman"/>
                      </a:endParaRPr>
                    </a:p>
                  </a:txBody>
                  <a:tcPr marL="48090" marR="480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chemeClr val="accent2">
                              <a:lumMod val="50000"/>
                            </a:schemeClr>
                          </a:solidFill>
                          <a:latin typeface="Times New Roman"/>
                          <a:ea typeface="Times New Roman"/>
                          <a:cs typeface="Times New Roman"/>
                        </a:rPr>
                        <a:t>   -1.1535**</a:t>
                      </a:r>
                      <a:endParaRPr lang="en-US" sz="1600" dirty="0">
                        <a:solidFill>
                          <a:schemeClr val="accent2">
                            <a:lumMod val="50000"/>
                          </a:schemeClr>
                        </a:solidFill>
                        <a:latin typeface="Times New Roman"/>
                        <a:ea typeface="Calibri"/>
                        <a:cs typeface="Times New Roman"/>
                      </a:endParaRPr>
                    </a:p>
                  </a:txBody>
                  <a:tcPr marL="48090" marR="480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chemeClr val="accent2">
                              <a:lumMod val="50000"/>
                            </a:schemeClr>
                          </a:solidFill>
                          <a:latin typeface="Times New Roman"/>
                          <a:ea typeface="Times New Roman"/>
                          <a:cs typeface="Times New Roman"/>
                        </a:rPr>
                        <a:t>   -0.4330**</a:t>
                      </a:r>
                      <a:endParaRPr lang="en-US" sz="1600" dirty="0">
                        <a:solidFill>
                          <a:schemeClr val="accent2">
                            <a:lumMod val="50000"/>
                          </a:schemeClr>
                        </a:solidFill>
                        <a:latin typeface="Times New Roman"/>
                        <a:ea typeface="Calibri"/>
                        <a:cs typeface="Times New Roman"/>
                      </a:endParaRPr>
                    </a:p>
                  </a:txBody>
                  <a:tcPr marL="48090" marR="480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nSpc>
                          <a:spcPct val="115000"/>
                        </a:lnSpc>
                        <a:spcBef>
                          <a:spcPts val="0"/>
                        </a:spcBef>
                        <a:spcAft>
                          <a:spcPts val="0"/>
                        </a:spcAft>
                      </a:pPr>
                      <a:r>
                        <a:rPr lang="en-US" sz="1600" dirty="0">
                          <a:solidFill>
                            <a:schemeClr val="accent2">
                              <a:lumMod val="50000"/>
                            </a:schemeClr>
                          </a:solidFill>
                          <a:latin typeface="Times New Roman"/>
                          <a:ea typeface="Times New Roman"/>
                          <a:cs typeface="Times New Roman"/>
                        </a:rPr>
                        <a:t>Share </a:t>
                      </a:r>
                      <a:r>
                        <a:rPr lang="en-US" sz="1600" dirty="0" smtClean="0">
                          <a:solidFill>
                            <a:schemeClr val="accent2">
                              <a:lumMod val="50000"/>
                            </a:schemeClr>
                          </a:solidFill>
                          <a:latin typeface="Times New Roman"/>
                          <a:ea typeface="Times New Roman"/>
                          <a:cs typeface="Times New Roman"/>
                        </a:rPr>
                        <a:t>Lease</a:t>
                      </a:r>
                      <a:endParaRPr lang="en-US" sz="1600" dirty="0">
                        <a:solidFill>
                          <a:schemeClr val="accent2">
                            <a:lumMod val="50000"/>
                          </a:schemeClr>
                        </a:solidFill>
                        <a:latin typeface="Times New Roman"/>
                        <a:ea typeface="Calibri"/>
                        <a:cs typeface="Times New Roman"/>
                      </a:endParaRPr>
                    </a:p>
                  </a:txBody>
                  <a:tcPr marL="48090" marR="480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chemeClr val="accent2">
                              <a:lumMod val="50000"/>
                            </a:schemeClr>
                          </a:solidFill>
                          <a:latin typeface="Times New Roman"/>
                          <a:ea typeface="Times New Roman"/>
                          <a:cs typeface="Times New Roman"/>
                        </a:rPr>
                        <a:t>0.7775</a:t>
                      </a:r>
                      <a:endParaRPr lang="en-US" sz="1600" dirty="0">
                        <a:solidFill>
                          <a:schemeClr val="accent2">
                            <a:lumMod val="50000"/>
                          </a:schemeClr>
                        </a:solidFill>
                        <a:latin typeface="Times New Roman"/>
                        <a:ea typeface="Calibri"/>
                        <a:cs typeface="Times New Roman"/>
                      </a:endParaRPr>
                    </a:p>
                  </a:txBody>
                  <a:tcPr marL="48090" marR="480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accent2">
                              <a:lumMod val="50000"/>
                            </a:schemeClr>
                          </a:solidFill>
                          <a:latin typeface="Times New Roman"/>
                          <a:ea typeface="Times New Roman"/>
                          <a:cs typeface="Times New Roman"/>
                        </a:rPr>
                        <a:t>0.2856</a:t>
                      </a:r>
                      <a:endParaRPr lang="en-US" sz="1600" dirty="0">
                        <a:solidFill>
                          <a:schemeClr val="accent2">
                            <a:lumMod val="50000"/>
                          </a:schemeClr>
                        </a:solidFill>
                        <a:latin typeface="Times New Roman"/>
                        <a:ea typeface="Calibri"/>
                        <a:cs typeface="Times New Roman"/>
                      </a:endParaRPr>
                    </a:p>
                  </a:txBody>
                  <a:tcPr marL="48090" marR="480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nSpc>
                          <a:spcPct val="115000"/>
                        </a:lnSpc>
                        <a:spcBef>
                          <a:spcPts val="0"/>
                        </a:spcBef>
                        <a:spcAft>
                          <a:spcPts val="0"/>
                        </a:spcAft>
                      </a:pPr>
                      <a:r>
                        <a:rPr lang="en-US" sz="1600" dirty="0" smtClean="0">
                          <a:solidFill>
                            <a:schemeClr val="accent2">
                              <a:lumMod val="50000"/>
                            </a:schemeClr>
                          </a:solidFill>
                          <a:latin typeface="Times New Roman"/>
                          <a:ea typeface="Times New Roman"/>
                          <a:cs typeface="Times New Roman"/>
                        </a:rPr>
                        <a:t>Double Crop </a:t>
                      </a:r>
                      <a:endParaRPr lang="en-US" sz="1600" dirty="0">
                        <a:solidFill>
                          <a:schemeClr val="accent2">
                            <a:lumMod val="50000"/>
                          </a:schemeClr>
                        </a:solidFill>
                        <a:latin typeface="Times New Roman"/>
                        <a:ea typeface="Calibri"/>
                        <a:cs typeface="Times New Roman"/>
                      </a:endParaRPr>
                    </a:p>
                  </a:txBody>
                  <a:tcPr marL="48090" marR="480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chemeClr val="accent2">
                              <a:lumMod val="50000"/>
                            </a:schemeClr>
                          </a:solidFill>
                          <a:latin typeface="Times New Roman"/>
                          <a:ea typeface="Times New Roman"/>
                          <a:cs typeface="Times New Roman"/>
                        </a:rPr>
                        <a:t>    1.3635**</a:t>
                      </a:r>
                      <a:endParaRPr lang="en-US" sz="1600" dirty="0">
                        <a:solidFill>
                          <a:schemeClr val="accent2">
                            <a:lumMod val="50000"/>
                          </a:schemeClr>
                        </a:solidFill>
                        <a:latin typeface="Times New Roman"/>
                        <a:ea typeface="Calibri"/>
                        <a:cs typeface="Times New Roman"/>
                      </a:endParaRPr>
                    </a:p>
                  </a:txBody>
                  <a:tcPr marL="48090" marR="480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chemeClr val="accent2">
                              <a:lumMod val="50000"/>
                            </a:schemeClr>
                          </a:solidFill>
                          <a:latin typeface="Times New Roman"/>
                          <a:ea typeface="Times New Roman"/>
                          <a:cs typeface="Times New Roman"/>
                        </a:rPr>
                        <a:t>       0.4624***</a:t>
                      </a:r>
                      <a:endParaRPr lang="en-US" sz="1600" dirty="0">
                        <a:solidFill>
                          <a:schemeClr val="accent2">
                            <a:lumMod val="50000"/>
                          </a:schemeClr>
                        </a:solidFill>
                        <a:latin typeface="Times New Roman"/>
                        <a:ea typeface="Calibri"/>
                        <a:cs typeface="Times New Roman"/>
                      </a:endParaRPr>
                    </a:p>
                  </a:txBody>
                  <a:tcPr marL="48090" marR="480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nSpc>
                          <a:spcPct val="115000"/>
                        </a:lnSpc>
                        <a:spcBef>
                          <a:spcPts val="0"/>
                        </a:spcBef>
                        <a:spcAft>
                          <a:spcPts val="0"/>
                        </a:spcAft>
                      </a:pPr>
                      <a:r>
                        <a:rPr lang="en-US" sz="1600" dirty="0">
                          <a:solidFill>
                            <a:schemeClr val="accent2">
                              <a:lumMod val="50000"/>
                            </a:schemeClr>
                          </a:solidFill>
                          <a:latin typeface="Times New Roman"/>
                          <a:ea typeface="Times New Roman"/>
                          <a:cs typeface="Times New Roman"/>
                        </a:rPr>
                        <a:t>Rotation </a:t>
                      </a:r>
                      <a:endParaRPr lang="en-US" sz="1600" dirty="0">
                        <a:solidFill>
                          <a:schemeClr val="accent2">
                            <a:lumMod val="50000"/>
                          </a:schemeClr>
                        </a:solidFill>
                        <a:latin typeface="Times New Roman"/>
                        <a:ea typeface="Calibri"/>
                        <a:cs typeface="Times New Roman"/>
                      </a:endParaRPr>
                    </a:p>
                  </a:txBody>
                  <a:tcPr marL="48090" marR="480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chemeClr val="accent2">
                              <a:lumMod val="50000"/>
                            </a:schemeClr>
                          </a:solidFill>
                          <a:latin typeface="Times New Roman"/>
                          <a:ea typeface="Times New Roman"/>
                          <a:cs typeface="Times New Roman"/>
                        </a:rPr>
                        <a:t>      2.1736***</a:t>
                      </a:r>
                      <a:endParaRPr lang="en-US" sz="1600" dirty="0">
                        <a:solidFill>
                          <a:schemeClr val="accent2">
                            <a:lumMod val="50000"/>
                          </a:schemeClr>
                        </a:solidFill>
                        <a:latin typeface="Times New Roman"/>
                        <a:ea typeface="Calibri"/>
                        <a:cs typeface="Times New Roman"/>
                      </a:endParaRPr>
                    </a:p>
                  </a:txBody>
                  <a:tcPr marL="48090" marR="480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chemeClr val="accent2">
                              <a:lumMod val="50000"/>
                            </a:schemeClr>
                          </a:solidFill>
                          <a:latin typeface="Times New Roman"/>
                          <a:ea typeface="Times New Roman"/>
                          <a:cs typeface="Times New Roman"/>
                        </a:rPr>
                        <a:t>       0.6545***</a:t>
                      </a:r>
                      <a:endParaRPr lang="en-US" sz="1600" dirty="0">
                        <a:solidFill>
                          <a:schemeClr val="accent2">
                            <a:lumMod val="50000"/>
                          </a:schemeClr>
                        </a:solidFill>
                        <a:latin typeface="Times New Roman"/>
                        <a:ea typeface="Calibri"/>
                        <a:cs typeface="Times New Roman"/>
                      </a:endParaRPr>
                    </a:p>
                  </a:txBody>
                  <a:tcPr marL="48090" marR="480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nSpc>
                          <a:spcPct val="115000"/>
                        </a:lnSpc>
                        <a:spcBef>
                          <a:spcPts val="0"/>
                        </a:spcBef>
                        <a:spcAft>
                          <a:spcPts val="0"/>
                        </a:spcAft>
                      </a:pPr>
                      <a:r>
                        <a:rPr lang="en-US" sz="1600" dirty="0">
                          <a:solidFill>
                            <a:schemeClr val="accent2">
                              <a:lumMod val="50000"/>
                            </a:schemeClr>
                          </a:solidFill>
                          <a:latin typeface="Times New Roman"/>
                          <a:ea typeface="Times New Roman"/>
                          <a:cs typeface="Times New Roman"/>
                        </a:rPr>
                        <a:t>Age </a:t>
                      </a:r>
                      <a:endParaRPr lang="en-US" sz="1600" dirty="0">
                        <a:solidFill>
                          <a:schemeClr val="accent2">
                            <a:lumMod val="50000"/>
                          </a:schemeClr>
                        </a:solidFill>
                        <a:latin typeface="Times New Roman"/>
                        <a:ea typeface="Calibri"/>
                        <a:cs typeface="Times New Roman"/>
                      </a:endParaRPr>
                    </a:p>
                  </a:txBody>
                  <a:tcPr marL="48090" marR="480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chemeClr val="accent2">
                              <a:lumMod val="50000"/>
                            </a:schemeClr>
                          </a:solidFill>
                          <a:latin typeface="Times New Roman"/>
                          <a:ea typeface="Times New Roman"/>
                          <a:cs typeface="Times New Roman"/>
                        </a:rPr>
                        <a:t>0.2686</a:t>
                      </a:r>
                      <a:endParaRPr lang="en-US" sz="1600" dirty="0">
                        <a:solidFill>
                          <a:schemeClr val="accent2">
                            <a:lumMod val="50000"/>
                          </a:schemeClr>
                        </a:solidFill>
                        <a:latin typeface="Times New Roman"/>
                        <a:ea typeface="Calibri"/>
                        <a:cs typeface="Times New Roman"/>
                      </a:endParaRPr>
                    </a:p>
                  </a:txBody>
                  <a:tcPr marL="48090" marR="480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a:lnSpc>
                          <a:spcPct val="115000"/>
                        </a:lnSpc>
                        <a:spcBef>
                          <a:spcPts val="0"/>
                        </a:spcBef>
                        <a:spcAft>
                          <a:spcPts val="0"/>
                        </a:spcAft>
                        <a:tabLst>
                          <a:tab pos="806450" algn="l"/>
                        </a:tabLst>
                      </a:pPr>
                      <a:r>
                        <a:rPr lang="en-US" sz="1600" dirty="0" smtClean="0">
                          <a:solidFill>
                            <a:schemeClr val="accent2">
                              <a:lumMod val="50000"/>
                            </a:schemeClr>
                          </a:solidFill>
                          <a:latin typeface="Times New Roman"/>
                          <a:ea typeface="Times New Roman"/>
                          <a:cs typeface="Times New Roman"/>
                        </a:rPr>
                        <a:t>                    0.1069</a:t>
                      </a:r>
                      <a:endParaRPr lang="en-US" sz="1600" dirty="0">
                        <a:solidFill>
                          <a:schemeClr val="accent2">
                            <a:lumMod val="50000"/>
                          </a:schemeClr>
                        </a:solidFill>
                        <a:latin typeface="Times New Roman"/>
                        <a:ea typeface="Calibri"/>
                        <a:cs typeface="Times New Roman"/>
                      </a:endParaRPr>
                    </a:p>
                  </a:txBody>
                  <a:tcPr marL="48090" marR="480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nSpc>
                          <a:spcPct val="115000"/>
                        </a:lnSpc>
                        <a:spcBef>
                          <a:spcPts val="0"/>
                        </a:spcBef>
                        <a:spcAft>
                          <a:spcPts val="0"/>
                        </a:spcAft>
                      </a:pPr>
                      <a:r>
                        <a:rPr lang="en-US" sz="1600" dirty="0">
                          <a:solidFill>
                            <a:schemeClr val="accent2">
                              <a:lumMod val="50000"/>
                            </a:schemeClr>
                          </a:solidFill>
                          <a:latin typeface="Times New Roman"/>
                          <a:ea typeface="Times New Roman"/>
                          <a:cs typeface="Times New Roman"/>
                        </a:rPr>
                        <a:t>College </a:t>
                      </a:r>
                      <a:endParaRPr lang="en-US" sz="1600" dirty="0">
                        <a:solidFill>
                          <a:schemeClr val="accent2">
                            <a:lumMod val="50000"/>
                          </a:schemeClr>
                        </a:solidFill>
                        <a:latin typeface="Times New Roman"/>
                        <a:ea typeface="Calibri"/>
                        <a:cs typeface="Times New Roman"/>
                      </a:endParaRPr>
                    </a:p>
                  </a:txBody>
                  <a:tcPr marL="48090" marR="480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chemeClr val="accent2">
                              <a:lumMod val="50000"/>
                            </a:schemeClr>
                          </a:solidFill>
                          <a:latin typeface="Times New Roman"/>
                          <a:ea typeface="Times New Roman"/>
                          <a:cs typeface="Times New Roman"/>
                        </a:rPr>
                        <a:t>    1.1022**</a:t>
                      </a:r>
                      <a:endParaRPr lang="en-US" sz="1600" dirty="0">
                        <a:solidFill>
                          <a:schemeClr val="accent2">
                            <a:lumMod val="50000"/>
                          </a:schemeClr>
                        </a:solidFill>
                        <a:latin typeface="Times New Roman"/>
                        <a:ea typeface="Calibri"/>
                        <a:cs typeface="Times New Roman"/>
                      </a:endParaRPr>
                    </a:p>
                  </a:txBody>
                  <a:tcPr marL="48090" marR="480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chemeClr val="accent2">
                              <a:lumMod val="50000"/>
                            </a:schemeClr>
                          </a:solidFill>
                          <a:latin typeface="Times New Roman"/>
                          <a:ea typeface="Times New Roman"/>
                          <a:cs typeface="Times New Roman"/>
                        </a:rPr>
                        <a:t>      0.4038***</a:t>
                      </a:r>
                      <a:endParaRPr lang="en-US" sz="1600" dirty="0">
                        <a:solidFill>
                          <a:schemeClr val="accent2">
                            <a:lumMod val="50000"/>
                          </a:schemeClr>
                        </a:solidFill>
                        <a:latin typeface="Times New Roman"/>
                        <a:ea typeface="Calibri"/>
                        <a:cs typeface="Times New Roman"/>
                      </a:endParaRPr>
                    </a:p>
                  </a:txBody>
                  <a:tcPr marL="48090" marR="480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nSpc>
                          <a:spcPct val="115000"/>
                        </a:lnSpc>
                        <a:spcBef>
                          <a:spcPts val="0"/>
                        </a:spcBef>
                        <a:spcAft>
                          <a:spcPts val="0"/>
                        </a:spcAft>
                      </a:pPr>
                      <a:r>
                        <a:rPr lang="en-US" sz="1600" dirty="0" smtClean="0">
                          <a:solidFill>
                            <a:schemeClr val="accent2">
                              <a:lumMod val="50000"/>
                            </a:schemeClr>
                          </a:solidFill>
                          <a:latin typeface="Times New Roman"/>
                          <a:ea typeface="Times New Roman"/>
                          <a:cs typeface="Times New Roman"/>
                        </a:rPr>
                        <a:t>% Farm Income from Crawfish </a:t>
                      </a:r>
                      <a:endParaRPr lang="en-US" sz="1600" dirty="0">
                        <a:solidFill>
                          <a:schemeClr val="accent2">
                            <a:lumMod val="50000"/>
                          </a:schemeClr>
                        </a:solidFill>
                        <a:latin typeface="Times New Roman"/>
                        <a:ea typeface="Calibri"/>
                        <a:cs typeface="Times New Roman"/>
                      </a:endParaRPr>
                    </a:p>
                  </a:txBody>
                  <a:tcPr marL="48090" marR="480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chemeClr val="accent2">
                              <a:lumMod val="50000"/>
                            </a:schemeClr>
                          </a:solidFill>
                          <a:latin typeface="Times New Roman"/>
                          <a:ea typeface="Times New Roman"/>
                          <a:cs typeface="Times New Roman"/>
                        </a:rPr>
                        <a:t>-0.1163</a:t>
                      </a:r>
                      <a:endParaRPr lang="en-US" sz="1600" dirty="0">
                        <a:solidFill>
                          <a:schemeClr val="accent2">
                            <a:lumMod val="50000"/>
                          </a:schemeClr>
                        </a:solidFill>
                        <a:latin typeface="Times New Roman"/>
                        <a:ea typeface="Calibri"/>
                        <a:cs typeface="Times New Roman"/>
                      </a:endParaRPr>
                    </a:p>
                  </a:txBody>
                  <a:tcPr marL="48090" marR="480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dirty="0" smtClean="0">
                          <a:solidFill>
                            <a:schemeClr val="accent2">
                              <a:lumMod val="50000"/>
                            </a:schemeClr>
                          </a:solidFill>
                          <a:latin typeface="Times New Roman"/>
                          <a:ea typeface="Times New Roman"/>
                          <a:cs typeface="Times New Roman"/>
                        </a:rPr>
                        <a:t>                   -</a:t>
                      </a:r>
                      <a:r>
                        <a:rPr lang="en-US" sz="1600" dirty="0">
                          <a:solidFill>
                            <a:schemeClr val="accent2">
                              <a:lumMod val="50000"/>
                            </a:schemeClr>
                          </a:solidFill>
                          <a:latin typeface="Times New Roman"/>
                          <a:ea typeface="Times New Roman"/>
                          <a:cs typeface="Times New Roman"/>
                        </a:rPr>
                        <a:t>0.0462</a:t>
                      </a:r>
                      <a:endParaRPr lang="en-US" sz="1600" dirty="0">
                        <a:solidFill>
                          <a:schemeClr val="accent2">
                            <a:lumMod val="50000"/>
                          </a:schemeClr>
                        </a:solidFill>
                        <a:latin typeface="Times New Roman"/>
                        <a:ea typeface="Calibri"/>
                        <a:cs typeface="Times New Roman"/>
                      </a:endParaRPr>
                    </a:p>
                  </a:txBody>
                  <a:tcPr marL="48090" marR="480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nSpc>
                          <a:spcPct val="115000"/>
                        </a:lnSpc>
                        <a:spcBef>
                          <a:spcPts val="0"/>
                        </a:spcBef>
                        <a:spcAft>
                          <a:spcPts val="0"/>
                        </a:spcAft>
                      </a:pPr>
                      <a:r>
                        <a:rPr lang="en-US" sz="1600" dirty="0">
                          <a:solidFill>
                            <a:schemeClr val="accent2">
                              <a:lumMod val="50000"/>
                            </a:schemeClr>
                          </a:solidFill>
                          <a:latin typeface="Times New Roman"/>
                          <a:ea typeface="Times New Roman"/>
                          <a:cs typeface="Times New Roman"/>
                        </a:rPr>
                        <a:t>Off-farm </a:t>
                      </a:r>
                      <a:r>
                        <a:rPr lang="en-US" sz="1600" dirty="0" smtClean="0">
                          <a:solidFill>
                            <a:schemeClr val="accent2">
                              <a:lumMod val="50000"/>
                            </a:schemeClr>
                          </a:solidFill>
                          <a:latin typeface="Times New Roman"/>
                          <a:ea typeface="Times New Roman"/>
                          <a:cs typeface="Times New Roman"/>
                        </a:rPr>
                        <a:t>Job </a:t>
                      </a:r>
                      <a:endParaRPr lang="en-US" sz="1600" dirty="0">
                        <a:solidFill>
                          <a:schemeClr val="accent2">
                            <a:lumMod val="50000"/>
                          </a:schemeClr>
                        </a:solidFill>
                        <a:latin typeface="Times New Roman"/>
                        <a:ea typeface="Calibri"/>
                        <a:cs typeface="Times New Roman"/>
                      </a:endParaRPr>
                    </a:p>
                  </a:txBody>
                  <a:tcPr marL="48090" marR="480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chemeClr val="accent2">
                              <a:lumMod val="50000"/>
                            </a:schemeClr>
                          </a:solidFill>
                          <a:latin typeface="Times New Roman"/>
                          <a:ea typeface="Times New Roman"/>
                          <a:cs typeface="Times New Roman"/>
                        </a:rPr>
                        <a:t> 0.3069</a:t>
                      </a:r>
                      <a:endParaRPr lang="en-US" sz="1600" dirty="0">
                        <a:solidFill>
                          <a:schemeClr val="accent2">
                            <a:lumMod val="50000"/>
                          </a:schemeClr>
                        </a:solidFill>
                        <a:latin typeface="Times New Roman"/>
                        <a:ea typeface="Calibri"/>
                        <a:cs typeface="Times New Roman"/>
                      </a:endParaRPr>
                    </a:p>
                  </a:txBody>
                  <a:tcPr marL="48090" marR="480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dirty="0" smtClean="0">
                          <a:solidFill>
                            <a:schemeClr val="accent2">
                              <a:lumMod val="50000"/>
                            </a:schemeClr>
                          </a:solidFill>
                          <a:latin typeface="Times New Roman"/>
                          <a:ea typeface="Times New Roman"/>
                          <a:cs typeface="Times New Roman"/>
                        </a:rPr>
                        <a:t>                    0.1214</a:t>
                      </a:r>
                      <a:endParaRPr lang="en-US" sz="1600" dirty="0">
                        <a:solidFill>
                          <a:schemeClr val="accent2">
                            <a:lumMod val="50000"/>
                          </a:schemeClr>
                        </a:solidFill>
                        <a:latin typeface="Times New Roman"/>
                        <a:ea typeface="Calibri"/>
                        <a:cs typeface="Times New Roman"/>
                      </a:endParaRPr>
                    </a:p>
                  </a:txBody>
                  <a:tcPr marL="48090" marR="480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nSpc>
                          <a:spcPct val="115000"/>
                        </a:lnSpc>
                        <a:spcBef>
                          <a:spcPts val="0"/>
                        </a:spcBef>
                        <a:spcAft>
                          <a:spcPts val="0"/>
                        </a:spcAft>
                      </a:pPr>
                      <a:r>
                        <a:rPr lang="en-US" sz="1600" dirty="0">
                          <a:solidFill>
                            <a:schemeClr val="accent2">
                              <a:lumMod val="50000"/>
                            </a:schemeClr>
                          </a:solidFill>
                          <a:latin typeface="Times New Roman"/>
                          <a:ea typeface="Times New Roman"/>
                          <a:cs typeface="Times New Roman"/>
                        </a:rPr>
                        <a:t>Risk </a:t>
                      </a:r>
                      <a:r>
                        <a:rPr lang="en-US" sz="1600" dirty="0" smtClean="0">
                          <a:solidFill>
                            <a:schemeClr val="accent2">
                              <a:lumMod val="50000"/>
                            </a:schemeClr>
                          </a:solidFill>
                          <a:latin typeface="Times New Roman"/>
                          <a:ea typeface="Times New Roman"/>
                          <a:cs typeface="Times New Roman"/>
                        </a:rPr>
                        <a:t>Averse </a:t>
                      </a:r>
                      <a:endParaRPr lang="en-US" sz="1600" dirty="0">
                        <a:solidFill>
                          <a:schemeClr val="accent2">
                            <a:lumMod val="50000"/>
                          </a:schemeClr>
                        </a:solidFill>
                        <a:latin typeface="Times New Roman"/>
                        <a:ea typeface="Calibri"/>
                        <a:cs typeface="Times New Roman"/>
                      </a:endParaRPr>
                    </a:p>
                  </a:txBody>
                  <a:tcPr marL="48090" marR="480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accent2">
                              <a:lumMod val="50000"/>
                            </a:schemeClr>
                          </a:solidFill>
                          <a:latin typeface="Times New Roman"/>
                          <a:ea typeface="Times New Roman"/>
                          <a:cs typeface="Times New Roman"/>
                        </a:rPr>
                        <a:t>-</a:t>
                      </a:r>
                      <a:r>
                        <a:rPr lang="en-US" sz="1600" dirty="0" smtClean="0">
                          <a:solidFill>
                            <a:schemeClr val="accent2">
                              <a:lumMod val="50000"/>
                            </a:schemeClr>
                          </a:solidFill>
                          <a:latin typeface="Times New Roman"/>
                          <a:ea typeface="Times New Roman"/>
                          <a:cs typeface="Times New Roman"/>
                        </a:rPr>
                        <a:t>0.2148</a:t>
                      </a:r>
                      <a:endParaRPr lang="en-US" sz="1600" dirty="0">
                        <a:solidFill>
                          <a:schemeClr val="accent2">
                            <a:lumMod val="50000"/>
                          </a:schemeClr>
                        </a:solidFill>
                        <a:latin typeface="Times New Roman"/>
                        <a:ea typeface="Calibri"/>
                        <a:cs typeface="Times New Roman"/>
                      </a:endParaRPr>
                    </a:p>
                  </a:txBody>
                  <a:tcPr marL="48090" marR="480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dirty="0" smtClean="0">
                          <a:solidFill>
                            <a:schemeClr val="accent2">
                              <a:lumMod val="50000"/>
                            </a:schemeClr>
                          </a:solidFill>
                          <a:latin typeface="Times New Roman"/>
                          <a:ea typeface="Times New Roman"/>
                          <a:cs typeface="Times New Roman"/>
                        </a:rPr>
                        <a:t>                   -</a:t>
                      </a:r>
                      <a:r>
                        <a:rPr lang="en-US" sz="1600" dirty="0">
                          <a:solidFill>
                            <a:schemeClr val="accent2">
                              <a:lumMod val="50000"/>
                            </a:schemeClr>
                          </a:solidFill>
                          <a:latin typeface="Times New Roman"/>
                          <a:ea typeface="Times New Roman"/>
                          <a:cs typeface="Times New Roman"/>
                        </a:rPr>
                        <a:t>0.0853</a:t>
                      </a:r>
                      <a:endParaRPr lang="en-US" sz="1600" dirty="0">
                        <a:solidFill>
                          <a:schemeClr val="accent2">
                            <a:lumMod val="50000"/>
                          </a:schemeClr>
                        </a:solidFill>
                        <a:latin typeface="Times New Roman"/>
                        <a:ea typeface="Calibri"/>
                        <a:cs typeface="Times New Roman"/>
                      </a:endParaRPr>
                    </a:p>
                  </a:txBody>
                  <a:tcPr marL="48090" marR="480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nSpc>
                          <a:spcPct val="115000"/>
                        </a:lnSpc>
                        <a:spcBef>
                          <a:spcPts val="0"/>
                        </a:spcBef>
                        <a:spcAft>
                          <a:spcPts val="0"/>
                        </a:spcAft>
                      </a:pPr>
                      <a:r>
                        <a:rPr lang="en-US" sz="1600" dirty="0" smtClean="0">
                          <a:solidFill>
                            <a:schemeClr val="accent2">
                              <a:lumMod val="50000"/>
                            </a:schemeClr>
                          </a:solidFill>
                          <a:latin typeface="Times New Roman"/>
                          <a:ea typeface="Times New Roman"/>
                          <a:cs typeface="Times New Roman"/>
                        </a:rPr>
                        <a:t>Early Technology Adopter</a:t>
                      </a:r>
                      <a:endParaRPr lang="en-US" sz="1600" dirty="0">
                        <a:solidFill>
                          <a:schemeClr val="accent2">
                            <a:lumMod val="50000"/>
                          </a:schemeClr>
                        </a:solidFill>
                        <a:latin typeface="Times New Roman"/>
                        <a:ea typeface="Calibri"/>
                        <a:cs typeface="Times New Roman"/>
                      </a:endParaRPr>
                    </a:p>
                  </a:txBody>
                  <a:tcPr marL="48090" marR="480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chemeClr val="accent2">
                              <a:lumMod val="50000"/>
                            </a:schemeClr>
                          </a:solidFill>
                          <a:latin typeface="Times New Roman"/>
                          <a:ea typeface="Times New Roman"/>
                          <a:cs typeface="Times New Roman"/>
                        </a:rPr>
                        <a:t> 0.3753</a:t>
                      </a:r>
                      <a:endParaRPr lang="en-US" sz="1600" dirty="0">
                        <a:solidFill>
                          <a:schemeClr val="accent2">
                            <a:lumMod val="50000"/>
                          </a:schemeClr>
                        </a:solidFill>
                        <a:latin typeface="Times New Roman"/>
                        <a:ea typeface="Calibri"/>
                        <a:cs typeface="Times New Roman"/>
                      </a:endParaRPr>
                    </a:p>
                  </a:txBody>
                  <a:tcPr marL="48090" marR="480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dirty="0" smtClean="0">
                          <a:solidFill>
                            <a:schemeClr val="accent2">
                              <a:lumMod val="50000"/>
                            </a:schemeClr>
                          </a:solidFill>
                          <a:latin typeface="Times New Roman"/>
                          <a:ea typeface="Times New Roman"/>
                          <a:cs typeface="Times New Roman"/>
                        </a:rPr>
                        <a:t>                    0.1474</a:t>
                      </a:r>
                      <a:endParaRPr lang="en-US" sz="1600" dirty="0">
                        <a:solidFill>
                          <a:schemeClr val="accent2">
                            <a:lumMod val="50000"/>
                          </a:schemeClr>
                        </a:solidFill>
                        <a:latin typeface="Times New Roman"/>
                        <a:ea typeface="Calibri"/>
                        <a:cs typeface="Times New Roman"/>
                      </a:endParaRPr>
                    </a:p>
                  </a:txBody>
                  <a:tcPr marL="48090" marR="480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nSpc>
                          <a:spcPct val="115000"/>
                        </a:lnSpc>
                        <a:spcBef>
                          <a:spcPts val="0"/>
                        </a:spcBef>
                        <a:spcAft>
                          <a:spcPts val="0"/>
                        </a:spcAft>
                      </a:pPr>
                      <a:r>
                        <a:rPr lang="en-US" sz="1600" dirty="0">
                          <a:solidFill>
                            <a:schemeClr val="accent2">
                              <a:lumMod val="50000"/>
                            </a:schemeClr>
                          </a:solidFill>
                          <a:latin typeface="Times New Roman"/>
                          <a:ea typeface="Times New Roman"/>
                          <a:cs typeface="Times New Roman"/>
                        </a:rPr>
                        <a:t>Stream </a:t>
                      </a:r>
                      <a:endParaRPr lang="en-US" sz="1600" dirty="0">
                        <a:solidFill>
                          <a:schemeClr val="accent2">
                            <a:lumMod val="50000"/>
                          </a:schemeClr>
                        </a:solidFill>
                        <a:latin typeface="Times New Roman"/>
                        <a:ea typeface="Calibri"/>
                        <a:cs typeface="Times New Roman"/>
                      </a:endParaRPr>
                    </a:p>
                  </a:txBody>
                  <a:tcPr marL="48090" marR="480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chemeClr val="accent2">
                              <a:lumMod val="50000"/>
                            </a:schemeClr>
                          </a:solidFill>
                          <a:latin typeface="Times New Roman"/>
                          <a:ea typeface="Times New Roman"/>
                          <a:cs typeface="Times New Roman"/>
                        </a:rPr>
                        <a:t>       1.1201***</a:t>
                      </a:r>
                      <a:endParaRPr lang="en-US" sz="1600" dirty="0">
                        <a:solidFill>
                          <a:schemeClr val="accent2">
                            <a:lumMod val="50000"/>
                          </a:schemeClr>
                        </a:solidFill>
                        <a:latin typeface="Times New Roman"/>
                        <a:ea typeface="Calibri"/>
                        <a:cs typeface="Times New Roman"/>
                      </a:endParaRPr>
                    </a:p>
                  </a:txBody>
                  <a:tcPr marL="48090" marR="480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chemeClr val="accent2">
                              <a:lumMod val="50000"/>
                            </a:schemeClr>
                          </a:solidFill>
                          <a:latin typeface="Times New Roman"/>
                          <a:ea typeface="Times New Roman"/>
                          <a:cs typeface="Times New Roman"/>
                        </a:rPr>
                        <a:t>       0.4192***</a:t>
                      </a:r>
                      <a:endParaRPr lang="en-US" sz="1600" dirty="0">
                        <a:solidFill>
                          <a:schemeClr val="accent2">
                            <a:lumMod val="50000"/>
                          </a:schemeClr>
                        </a:solidFill>
                        <a:latin typeface="Times New Roman"/>
                        <a:ea typeface="Calibri"/>
                        <a:cs typeface="Times New Roman"/>
                      </a:endParaRPr>
                    </a:p>
                  </a:txBody>
                  <a:tcPr marL="48090" marR="480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nSpc>
                          <a:spcPct val="115000"/>
                        </a:lnSpc>
                        <a:spcBef>
                          <a:spcPts val="0"/>
                        </a:spcBef>
                        <a:spcAft>
                          <a:spcPts val="0"/>
                        </a:spcAft>
                      </a:pPr>
                      <a:r>
                        <a:rPr lang="en-US" sz="1600" dirty="0">
                          <a:solidFill>
                            <a:schemeClr val="accent2">
                              <a:lumMod val="50000"/>
                            </a:schemeClr>
                          </a:solidFill>
                          <a:latin typeface="Times New Roman"/>
                          <a:ea typeface="Times New Roman"/>
                          <a:cs typeface="Times New Roman"/>
                        </a:rPr>
                        <a:t>Constant</a:t>
                      </a:r>
                      <a:endParaRPr lang="en-US" sz="1600" dirty="0">
                        <a:solidFill>
                          <a:schemeClr val="accent2">
                            <a:lumMod val="50000"/>
                          </a:schemeClr>
                        </a:solidFill>
                        <a:latin typeface="Times New Roman"/>
                        <a:ea typeface="Calibri"/>
                        <a:cs typeface="Times New Roman"/>
                      </a:endParaRPr>
                    </a:p>
                  </a:txBody>
                  <a:tcPr marL="48090" marR="480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accent2">
                              <a:lumMod val="50000"/>
                            </a:schemeClr>
                          </a:solidFill>
                          <a:latin typeface="Times New Roman"/>
                          <a:ea typeface="Times New Roman"/>
                          <a:cs typeface="Times New Roman"/>
                        </a:rPr>
                        <a:t>-</a:t>
                      </a:r>
                      <a:r>
                        <a:rPr lang="en-US" sz="1600" dirty="0" smtClean="0">
                          <a:solidFill>
                            <a:schemeClr val="accent2">
                              <a:lumMod val="50000"/>
                            </a:schemeClr>
                          </a:solidFill>
                          <a:latin typeface="Times New Roman"/>
                          <a:ea typeface="Times New Roman"/>
                          <a:cs typeface="Times New Roman"/>
                        </a:rPr>
                        <a:t>2.4421</a:t>
                      </a:r>
                      <a:endParaRPr lang="en-US" sz="1600" dirty="0">
                        <a:solidFill>
                          <a:schemeClr val="accent2">
                            <a:lumMod val="50000"/>
                          </a:schemeClr>
                        </a:solidFill>
                        <a:latin typeface="Times New Roman"/>
                        <a:ea typeface="Calibri"/>
                        <a:cs typeface="Times New Roman"/>
                      </a:endParaRPr>
                    </a:p>
                  </a:txBody>
                  <a:tcPr marL="48090" marR="480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US" sz="1600" dirty="0">
                        <a:solidFill>
                          <a:schemeClr val="accent2">
                            <a:lumMod val="50000"/>
                          </a:schemeClr>
                        </a:solidFill>
                        <a:latin typeface="Times New Roman"/>
                        <a:cs typeface="Times New Roman"/>
                      </a:endParaRPr>
                    </a:p>
                  </a:txBody>
                  <a:tcPr marL="48090" marR="480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798">
                <a:tc>
                  <a:txBody>
                    <a:bodyPr/>
                    <a:lstStyle/>
                    <a:p>
                      <a:pPr marL="0" marR="0">
                        <a:lnSpc>
                          <a:spcPct val="115000"/>
                        </a:lnSpc>
                        <a:spcBef>
                          <a:spcPts val="0"/>
                        </a:spcBef>
                        <a:spcAft>
                          <a:spcPts val="0"/>
                        </a:spcAft>
                      </a:pPr>
                      <a:r>
                        <a:rPr lang="en-US" sz="1600" dirty="0" smtClean="0">
                          <a:solidFill>
                            <a:schemeClr val="accent2">
                              <a:lumMod val="50000"/>
                            </a:schemeClr>
                          </a:solidFill>
                          <a:latin typeface="Times New Roman"/>
                          <a:ea typeface="Calibri"/>
                          <a:cs typeface="Times New Roman"/>
                        </a:rPr>
                        <a:t>Observations</a:t>
                      </a:r>
                      <a:endParaRPr lang="en-US" sz="1600" dirty="0">
                        <a:solidFill>
                          <a:schemeClr val="accent2">
                            <a:lumMod val="50000"/>
                          </a:schemeClr>
                        </a:solidFill>
                        <a:latin typeface="Times New Roman"/>
                        <a:ea typeface="Calibri"/>
                        <a:cs typeface="Times New Roman"/>
                      </a:endParaRPr>
                    </a:p>
                  </a:txBody>
                  <a:tcPr marL="48090" marR="480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accent2">
                              <a:lumMod val="50000"/>
                            </a:schemeClr>
                          </a:solidFill>
                          <a:latin typeface="Times New Roman"/>
                          <a:ea typeface="Calibri"/>
                          <a:cs typeface="Times New Roman"/>
                        </a:rPr>
                        <a:t>67</a:t>
                      </a:r>
                    </a:p>
                  </a:txBody>
                  <a:tcPr marL="48090" marR="480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US" sz="1600" dirty="0">
                        <a:solidFill>
                          <a:schemeClr val="accent2">
                            <a:lumMod val="50000"/>
                          </a:schemeClr>
                        </a:solidFill>
                        <a:latin typeface="Times New Roman"/>
                        <a:cs typeface="Times New Roman"/>
                      </a:endParaRPr>
                    </a:p>
                  </a:txBody>
                  <a:tcPr marL="48090" marR="480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1146">
                <a:tc>
                  <a:txBody>
                    <a:bodyPr/>
                    <a:lstStyle/>
                    <a:p>
                      <a:pPr marL="0" marR="0">
                        <a:lnSpc>
                          <a:spcPct val="115000"/>
                        </a:lnSpc>
                        <a:spcBef>
                          <a:spcPts val="0"/>
                        </a:spcBef>
                        <a:spcAft>
                          <a:spcPts val="0"/>
                        </a:spcAft>
                      </a:pPr>
                      <a:r>
                        <a:rPr lang="en-US" sz="1600">
                          <a:solidFill>
                            <a:schemeClr val="accent2">
                              <a:lumMod val="50000"/>
                            </a:schemeClr>
                          </a:solidFill>
                          <a:latin typeface="Times New Roman"/>
                          <a:ea typeface="Calibri"/>
                          <a:cs typeface="Times New Roman"/>
                        </a:rPr>
                        <a:t>Pseudo R-square</a:t>
                      </a:r>
                    </a:p>
                  </a:txBody>
                  <a:tcPr marL="48090" marR="480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accent2">
                              <a:lumMod val="50000"/>
                            </a:schemeClr>
                          </a:solidFill>
                          <a:latin typeface="Times New Roman"/>
                          <a:ea typeface="Calibri"/>
                          <a:cs typeface="Times New Roman"/>
                        </a:rPr>
                        <a:t>0.4929</a:t>
                      </a:r>
                    </a:p>
                  </a:txBody>
                  <a:tcPr marL="48090" marR="480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US" sz="1600" dirty="0">
                        <a:solidFill>
                          <a:schemeClr val="accent2">
                            <a:lumMod val="50000"/>
                          </a:schemeClr>
                        </a:solidFill>
                        <a:latin typeface="Times New Roman"/>
                        <a:cs typeface="Times New Roman"/>
                      </a:endParaRPr>
                    </a:p>
                  </a:txBody>
                  <a:tcPr marL="48090" marR="480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7015</TotalTime>
  <Words>1566</Words>
  <Application>Microsoft Office PowerPoint</Application>
  <PresentationFormat>On-screen Show (4:3)</PresentationFormat>
  <Paragraphs>592</Paragraphs>
  <Slides>18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Constantia</vt:lpstr>
      <vt:lpstr>Wingdings 2</vt:lpstr>
      <vt:lpstr>Times New Roman</vt:lpstr>
      <vt:lpstr>Wingdings</vt:lpstr>
      <vt:lpstr>Flow</vt:lpstr>
      <vt:lpstr>Crawfish Farmer Adoption of Best Management Practices and Participation in the Environmental Quality Incentives Program </vt:lpstr>
      <vt:lpstr>Background</vt:lpstr>
      <vt:lpstr>Background</vt:lpstr>
      <vt:lpstr>Objectives</vt:lpstr>
      <vt:lpstr>Data and Methods</vt:lpstr>
      <vt:lpstr>Slide 6</vt:lpstr>
      <vt:lpstr>Reasons for Adopting 18 BMPs</vt:lpstr>
      <vt:lpstr>Slide 8</vt:lpstr>
      <vt:lpstr>Factors Affecting EQIP Participation - Probit</vt:lpstr>
      <vt:lpstr>Slide 10</vt:lpstr>
      <vt:lpstr>Summary and Conclusions</vt:lpstr>
      <vt:lpstr>Slide 12</vt:lpstr>
      <vt:lpstr>THANK YOU</vt:lpstr>
      <vt:lpstr>  Reasons for adopting BMP(% of adopters)  </vt:lpstr>
      <vt:lpstr>  Reasons for adopting BMP(% of adopters)  </vt:lpstr>
      <vt:lpstr>Independent Variables, Summary</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Narayan</dc:creator>
  <cp:lastModifiedBy>Narayan</cp:lastModifiedBy>
  <cp:revision>201</cp:revision>
  <dcterms:created xsi:type="dcterms:W3CDTF">2006-08-16T00:00:00Z</dcterms:created>
  <dcterms:modified xsi:type="dcterms:W3CDTF">2010-05-28T00:31:00Z</dcterms:modified>
</cp:coreProperties>
</file>