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Default Extension="pdf" ContentType="application/pdf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notesSlides/notesSlide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1" r:id="rId2"/>
  </p:sldMasterIdLst>
  <p:notesMasterIdLst>
    <p:notesMasterId r:id="rId38"/>
  </p:notesMasterIdLst>
  <p:sldIdLst>
    <p:sldId id="372" r:id="rId3"/>
    <p:sldId id="383" r:id="rId4"/>
    <p:sldId id="375" r:id="rId5"/>
    <p:sldId id="376" r:id="rId6"/>
    <p:sldId id="377" r:id="rId7"/>
    <p:sldId id="367" r:id="rId8"/>
    <p:sldId id="378" r:id="rId9"/>
    <p:sldId id="363" r:id="rId10"/>
    <p:sldId id="364" r:id="rId11"/>
    <p:sldId id="366" r:id="rId12"/>
    <p:sldId id="322" r:id="rId13"/>
    <p:sldId id="263" r:id="rId14"/>
    <p:sldId id="265" r:id="rId15"/>
    <p:sldId id="328" r:id="rId16"/>
    <p:sldId id="270" r:id="rId17"/>
    <p:sldId id="271" r:id="rId18"/>
    <p:sldId id="326" r:id="rId19"/>
    <p:sldId id="303" r:id="rId20"/>
    <p:sldId id="304" r:id="rId21"/>
    <p:sldId id="316" r:id="rId22"/>
    <p:sldId id="317" r:id="rId23"/>
    <p:sldId id="315" r:id="rId24"/>
    <p:sldId id="308" r:id="rId25"/>
    <p:sldId id="313" r:id="rId26"/>
    <p:sldId id="314" r:id="rId27"/>
    <p:sldId id="309" r:id="rId28"/>
    <p:sldId id="310" r:id="rId29"/>
    <p:sldId id="354" r:id="rId30"/>
    <p:sldId id="335" r:id="rId31"/>
    <p:sldId id="355" r:id="rId32"/>
    <p:sldId id="358" r:id="rId33"/>
    <p:sldId id="380" r:id="rId34"/>
    <p:sldId id="381" r:id="rId35"/>
    <p:sldId id="382" r:id="rId36"/>
    <p:sldId id="38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7539" autoAdjust="0"/>
    <p:restoredTop sz="57671" autoAdjust="0"/>
  </p:normalViewPr>
  <p:slideViewPr>
    <p:cSldViewPr snapToGrid="0" snapToObjects="1">
      <p:cViewPr varScale="1">
        <p:scale>
          <a:sx n="93" d="100"/>
          <a:sy n="93" d="100"/>
        </p:scale>
        <p:origin x="-2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7" Type="http://schemas.openxmlformats.org/officeDocument/2006/relationships/slide" Target="slides/slide5.xml"/><Relationship Id="rId36" Type="http://schemas.openxmlformats.org/officeDocument/2006/relationships/slide" Target="slides/slide34.xml"/><Relationship Id="rId4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42" Type="http://schemas.openxmlformats.org/officeDocument/2006/relationships/theme" Target="theme/theme1.xml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54A98-799B-B046-B947-D5F03E1B5DED}" type="datetimeFigureOut">
              <a:rPr lang="en-US" smtClean="0"/>
              <a:pPr/>
              <a:t>5/28/10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F05EC-9B34-A040-820F-1D67E5582A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 Cases “known dangerous conditions</a:t>
            </a:r>
            <a:r>
              <a:rPr lang="en-US" smtClean="0"/>
              <a:t>”,” </a:t>
            </a:r>
            <a:r>
              <a:rPr lang="en-US" dirty="0" smtClean="0"/>
              <a:t>foreseeable zone of risk</a:t>
            </a:r>
            <a:r>
              <a:rPr lang="en-US" smtClean="0"/>
              <a:t>”,” </a:t>
            </a:r>
            <a:r>
              <a:rPr lang="en-US" dirty="0" smtClean="0"/>
              <a:t>substantial zone </a:t>
            </a:r>
            <a:r>
              <a:rPr lang="en-US" smtClean="0"/>
              <a:t>of risk”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Florida Cases “known dangerous conditions</a:t>
            </a:r>
            <a:r>
              <a:rPr lang="en-US" smtClean="0"/>
              <a:t>”,” </a:t>
            </a:r>
            <a:r>
              <a:rPr lang="en-US" dirty="0" smtClean="0"/>
              <a:t>foreseeable zone of risk</a:t>
            </a:r>
            <a:r>
              <a:rPr lang="en-US" smtClean="0"/>
              <a:t>”,” </a:t>
            </a:r>
            <a:r>
              <a:rPr lang="en-US" dirty="0" smtClean="0"/>
              <a:t>substantial zone </a:t>
            </a:r>
            <a:r>
              <a:rPr lang="en-US" smtClean="0"/>
              <a:t>of risk”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5DFC7-4B8E-6949-A8EA-F68E62BEE065}" type="slidenum">
              <a:rPr lang="en-US"/>
              <a:pPr/>
              <a:t>8</a:t>
            </a:fld>
            <a:endParaRPr lang="en-US"/>
          </a:p>
        </p:txBody>
      </p:sp>
      <p:sp>
        <p:nvSpPr>
          <p:cNvPr id="261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362C8-D90D-BA49-A1A1-67DFAFE0DE5E}" type="slidenum">
              <a:rPr lang="en-US"/>
              <a:pPr/>
              <a:t>14</a:t>
            </a:fld>
            <a:endParaRPr lang="en-US"/>
          </a:p>
        </p:txBody>
      </p:sp>
      <p:sp>
        <p:nvSpPr>
          <p:cNvPr id="282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AMOUNT OF LAND LOSS OBSERVED AND EXPECTED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 THEN TALKS ABOUT THE ADCIRC MODEL AND HOW IT CAN PREDICT STORM SURGE FROM A HURRICANE OF KNOWN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EE178C-1A92-4693-8F60-5772E5F4C929}" type="slidenum">
              <a:rPr lang="en-US" sz="1200">
                <a:latin typeface="Calibri" pitchFamily="34" charset="0"/>
              </a:rPr>
              <a:pPr algn="r"/>
              <a:t>19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THIS SHOWS HOW ACCURATELY THE ADCIRC MODEL HINDCAST THE RITA STORM SURGE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THEN HE SHOWS VARIOUS HYPOTHETICAL LANDFALLS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THEN HE SHOWS MODELING RUNS OF HYPOTHETICAL STORMS, THIS ONE AS IF RITA HAD COME TO TERREBONNE PARISH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THAT WALMART WOULD TAKE BETWEEN 2 AND 3 FEET OF WATER IF A RITA TYPE STORM MADE</a:t>
            </a:r>
            <a:r>
              <a:rPr lang="en-US" baseline="0" dirty="0" smtClean="0"/>
              <a:t> LANDFALL </a:t>
            </a:r>
            <a:r>
              <a:rPr lang="en-US" dirty="0" smtClean="0"/>
              <a:t>ON THIS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LOT OF PEOPLE IN THIS AREA THINK LEVEES</a:t>
            </a:r>
            <a:r>
              <a:rPr lang="en-US" baseline="0" dirty="0" smtClean="0"/>
              <a:t> </a:t>
            </a:r>
            <a:r>
              <a:rPr lang="en-US" dirty="0" smtClean="0"/>
              <a:t>ARE GOING TO SOLVE THEIR PROBLEM</a:t>
            </a:r>
          </a:p>
          <a:p>
            <a:endParaRPr lang="en-US" dirty="0" smtClean="0"/>
          </a:p>
          <a:p>
            <a:r>
              <a:rPr lang="en-US" dirty="0" smtClean="0"/>
              <a:t>THE YELLOW  LINE IS A PROPOSED CORPS LEVEE THAT HAS A HOST OF PROBLEMS BOTH TECHNICAL AND FUNDING.</a:t>
            </a:r>
          </a:p>
          <a:p>
            <a:endParaRPr lang="en-US" dirty="0" smtClean="0"/>
          </a:p>
          <a:p>
            <a:r>
              <a:rPr lang="en-US" dirty="0" smtClean="0"/>
              <a:t>ONE</a:t>
            </a:r>
            <a:r>
              <a:rPr lang="en-US" baseline="0" dirty="0" smtClean="0"/>
              <a:t> OF THE TECHNICAL PROBLEMS IS THAT MUCH OF IT WILL BE BUILT IN OR VERY CLOSE TO OPEN WATER, EXPOSED TO THE FORCES OF THE GULF OF MEXICO.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05EC-9B34-A040-820F-1D67E5582A9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18A506C-F1B6-CA4A-9D9B-2C810BDE55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9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11E1C9-6C67-B647-88D8-B61829699313}" type="datetimeFigureOut">
              <a:rPr lang="en-US" smtClean="0"/>
              <a:pPr/>
              <a:t>5/28/10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4EC28D0-5468-C445-A161-792BCDA5FAA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3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Relationship Id="rId5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12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gi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d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df"/><Relationship Id="rId3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Legal Issues in Sea Level </a:t>
            </a:r>
            <a:r>
              <a:rPr lang="en-US" smtClean="0"/>
              <a:t>Rise Adaptation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3268132"/>
          </a:xfrm>
        </p:spPr>
        <p:txBody>
          <a:bodyPr/>
          <a:lstStyle/>
          <a:p>
            <a:r>
              <a:rPr lang="en-US" dirty="0" smtClean="0"/>
              <a:t>Property Rights/Government Responsibilities</a:t>
            </a:r>
            <a:endParaRPr lang="en-US" dirty="0"/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013" y="5203825"/>
            <a:ext cx="9525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idebook Cover 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96374" y="-1"/>
            <a:ext cx="5235575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0882" name="Picture 2" descr="coastal_lidar"/>
          <p:cNvPicPr>
            <a:picLocks noChangeAspect="1" noChangeArrowheads="1"/>
          </p:cNvPicPr>
          <p:nvPr/>
        </p:nvPicPr>
        <p:blipFill>
          <a:blip r:embed="rId2"/>
          <a:srcRect l="9331" t="1146" r="9953"/>
          <a:stretch>
            <a:fillRect/>
          </a:stretch>
        </p:blipFill>
        <p:spPr bwMode="auto">
          <a:xfrm>
            <a:off x="0" y="0"/>
            <a:ext cx="9134475" cy="667861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4191000"/>
            <a:ext cx="2819400" cy="2362200"/>
            <a:chOff x="2400" y="1152"/>
            <a:chExt cx="1776" cy="1488"/>
          </a:xfrm>
        </p:grpSpPr>
        <p:sp>
          <p:nvSpPr>
            <p:cNvPr id="2810884" name="Freeform 4"/>
            <p:cNvSpPr>
              <a:spLocks/>
            </p:cNvSpPr>
            <p:nvPr/>
          </p:nvSpPr>
          <p:spPr bwMode="auto">
            <a:xfrm>
              <a:off x="2400" y="1152"/>
              <a:ext cx="1776" cy="1488"/>
            </a:xfrm>
            <a:custGeom>
              <a:avLst/>
              <a:gdLst/>
              <a:ahLst/>
              <a:cxnLst>
                <a:cxn ang="0">
                  <a:pos x="0" y="1542"/>
                </a:cxn>
                <a:cxn ang="0">
                  <a:pos x="0" y="0"/>
                </a:cxn>
                <a:cxn ang="0">
                  <a:pos x="1376" y="0"/>
                </a:cxn>
                <a:cxn ang="0">
                  <a:pos x="1376" y="3084"/>
                </a:cxn>
                <a:cxn ang="0">
                  <a:pos x="0" y="3084"/>
                </a:cxn>
                <a:cxn ang="0">
                  <a:pos x="0" y="1542"/>
                </a:cxn>
              </a:cxnLst>
              <a:rect l="0" t="0" r="r" b="b"/>
              <a:pathLst>
                <a:path w="1376" h="3084">
                  <a:moveTo>
                    <a:pt x="0" y="1542"/>
                  </a:moveTo>
                  <a:lnTo>
                    <a:pt x="0" y="0"/>
                  </a:lnTo>
                  <a:lnTo>
                    <a:pt x="1376" y="0"/>
                  </a:lnTo>
                  <a:lnTo>
                    <a:pt x="1376" y="3084"/>
                  </a:lnTo>
                  <a:lnTo>
                    <a:pt x="0" y="3084"/>
                  </a:lnTo>
                  <a:lnTo>
                    <a:pt x="0" y="1542"/>
                  </a:lnTo>
                </a:path>
              </a:pathLst>
            </a:custGeom>
            <a:solidFill>
              <a:srgbClr val="FFFFF7"/>
            </a:solidFill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85" y="1474"/>
              <a:ext cx="631" cy="1131"/>
              <a:chOff x="2585" y="1474"/>
              <a:chExt cx="631" cy="1131"/>
            </a:xfrm>
          </p:grpSpPr>
          <p:sp>
            <p:nvSpPr>
              <p:cNvPr id="2810886" name="Freeform 6"/>
              <p:cNvSpPr>
                <a:spLocks/>
              </p:cNvSpPr>
              <p:nvPr/>
            </p:nvSpPr>
            <p:spPr bwMode="auto">
              <a:xfrm>
                <a:off x="2585" y="1474"/>
                <a:ext cx="239" cy="117"/>
              </a:xfrm>
              <a:custGeom>
                <a:avLst/>
                <a:gdLst/>
                <a:ahLst/>
                <a:cxnLst>
                  <a:cxn ang="0">
                    <a:pos x="129" y="117"/>
                  </a:cxn>
                  <a:cxn ang="0">
                    <a:pos x="141" y="117"/>
                  </a:cxn>
                  <a:cxn ang="0">
                    <a:pos x="147" y="117"/>
                  </a:cxn>
                  <a:cxn ang="0">
                    <a:pos x="160" y="111"/>
                  </a:cxn>
                  <a:cxn ang="0">
                    <a:pos x="166" y="111"/>
                  </a:cxn>
                  <a:cxn ang="0">
                    <a:pos x="178" y="111"/>
                  </a:cxn>
                  <a:cxn ang="0">
                    <a:pos x="184" y="105"/>
                  </a:cxn>
                  <a:cxn ang="0">
                    <a:pos x="196" y="105"/>
                  </a:cxn>
                  <a:cxn ang="0">
                    <a:pos x="202" y="99"/>
                  </a:cxn>
                  <a:cxn ang="0">
                    <a:pos x="215" y="93"/>
                  </a:cxn>
                  <a:cxn ang="0">
                    <a:pos x="221" y="87"/>
                  </a:cxn>
                  <a:cxn ang="0">
                    <a:pos x="233" y="80"/>
                  </a:cxn>
                  <a:cxn ang="0">
                    <a:pos x="239" y="68"/>
                  </a:cxn>
                  <a:cxn ang="0">
                    <a:pos x="239" y="62"/>
                  </a:cxn>
                  <a:cxn ang="0">
                    <a:pos x="239" y="50"/>
                  </a:cxn>
                  <a:cxn ang="0">
                    <a:pos x="233" y="43"/>
                  </a:cxn>
                  <a:cxn ang="0">
                    <a:pos x="227" y="31"/>
                  </a:cxn>
                  <a:cxn ang="0">
                    <a:pos x="221" y="25"/>
                  </a:cxn>
                  <a:cxn ang="0">
                    <a:pos x="209" y="19"/>
                  </a:cxn>
                  <a:cxn ang="0">
                    <a:pos x="202" y="13"/>
                  </a:cxn>
                  <a:cxn ang="0">
                    <a:pos x="190" y="7"/>
                  </a:cxn>
                  <a:cxn ang="0">
                    <a:pos x="184" y="7"/>
                  </a:cxn>
                  <a:cxn ang="0">
                    <a:pos x="172" y="7"/>
                  </a:cxn>
                  <a:cxn ang="0">
                    <a:pos x="166" y="0"/>
                  </a:cxn>
                  <a:cxn ang="0">
                    <a:pos x="153" y="0"/>
                  </a:cxn>
                  <a:cxn ang="0">
                    <a:pos x="147" y="0"/>
                  </a:cxn>
                  <a:cxn ang="0">
                    <a:pos x="135" y="0"/>
                  </a:cxn>
                  <a:cxn ang="0">
                    <a:pos x="129" y="0"/>
                  </a:cxn>
                  <a:cxn ang="0">
                    <a:pos x="117" y="0"/>
                  </a:cxn>
                  <a:cxn ang="0">
                    <a:pos x="110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74" y="0"/>
                  </a:cxn>
                  <a:cxn ang="0">
                    <a:pos x="61" y="7"/>
                  </a:cxn>
                  <a:cxn ang="0">
                    <a:pos x="55" y="7"/>
                  </a:cxn>
                  <a:cxn ang="0">
                    <a:pos x="43" y="13"/>
                  </a:cxn>
                  <a:cxn ang="0">
                    <a:pos x="37" y="13"/>
                  </a:cxn>
                  <a:cxn ang="0">
                    <a:pos x="25" y="19"/>
                  </a:cxn>
                  <a:cxn ang="0">
                    <a:pos x="18" y="25"/>
                  </a:cxn>
                  <a:cxn ang="0">
                    <a:pos x="6" y="37"/>
                  </a:cxn>
                  <a:cxn ang="0">
                    <a:pos x="0" y="43"/>
                  </a:cxn>
                  <a:cxn ang="0">
                    <a:pos x="0" y="56"/>
                  </a:cxn>
                  <a:cxn ang="0">
                    <a:pos x="0" y="62"/>
                  </a:cxn>
                  <a:cxn ang="0">
                    <a:pos x="6" y="74"/>
                  </a:cxn>
                  <a:cxn ang="0">
                    <a:pos x="12" y="80"/>
                  </a:cxn>
                  <a:cxn ang="0">
                    <a:pos x="18" y="93"/>
                  </a:cxn>
                  <a:cxn ang="0">
                    <a:pos x="31" y="99"/>
                  </a:cxn>
                  <a:cxn ang="0">
                    <a:pos x="37" y="99"/>
                  </a:cxn>
                  <a:cxn ang="0">
                    <a:pos x="49" y="105"/>
                  </a:cxn>
                  <a:cxn ang="0">
                    <a:pos x="55" y="105"/>
                  </a:cxn>
                  <a:cxn ang="0">
                    <a:pos x="67" y="111"/>
                  </a:cxn>
                  <a:cxn ang="0">
                    <a:pos x="74" y="111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23" y="117"/>
                  </a:cxn>
                </a:cxnLst>
                <a:rect l="0" t="0" r="r" b="b"/>
                <a:pathLst>
                  <a:path w="239" h="117">
                    <a:moveTo>
                      <a:pt x="123" y="117"/>
                    </a:move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0" y="111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84" y="105"/>
                    </a:lnTo>
                    <a:lnTo>
                      <a:pt x="184" y="105"/>
                    </a:lnTo>
                    <a:lnTo>
                      <a:pt x="184" y="105"/>
                    </a:lnTo>
                    <a:lnTo>
                      <a:pt x="184" y="105"/>
                    </a:lnTo>
                    <a:lnTo>
                      <a:pt x="184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3"/>
                    </a:lnTo>
                    <a:lnTo>
                      <a:pt x="215" y="93"/>
                    </a:lnTo>
                    <a:lnTo>
                      <a:pt x="215" y="93"/>
                    </a:lnTo>
                    <a:lnTo>
                      <a:pt x="215" y="93"/>
                    </a:lnTo>
                    <a:lnTo>
                      <a:pt x="215" y="93"/>
                    </a:lnTo>
                    <a:lnTo>
                      <a:pt x="215" y="93"/>
                    </a:lnTo>
                    <a:lnTo>
                      <a:pt x="221" y="93"/>
                    </a:lnTo>
                    <a:lnTo>
                      <a:pt x="221" y="93"/>
                    </a:lnTo>
                    <a:lnTo>
                      <a:pt x="221" y="87"/>
                    </a:lnTo>
                    <a:lnTo>
                      <a:pt x="221" y="87"/>
                    </a:lnTo>
                    <a:lnTo>
                      <a:pt x="221" y="87"/>
                    </a:lnTo>
                    <a:lnTo>
                      <a:pt x="221" y="87"/>
                    </a:lnTo>
                    <a:lnTo>
                      <a:pt x="227" y="87"/>
                    </a:lnTo>
                    <a:lnTo>
                      <a:pt x="227" y="87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0"/>
                    </a:lnTo>
                    <a:lnTo>
                      <a:pt x="239" y="50"/>
                    </a:lnTo>
                    <a:lnTo>
                      <a:pt x="239" y="50"/>
                    </a:lnTo>
                    <a:lnTo>
                      <a:pt x="239" y="50"/>
                    </a:lnTo>
                    <a:lnTo>
                      <a:pt x="239" y="50"/>
                    </a:lnTo>
                    <a:lnTo>
                      <a:pt x="239" y="43"/>
                    </a:lnTo>
                    <a:lnTo>
                      <a:pt x="239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27" y="37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1" y="31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19"/>
                    </a:lnTo>
                    <a:lnTo>
                      <a:pt x="215" y="19"/>
                    </a:lnTo>
                    <a:lnTo>
                      <a:pt x="215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2" y="19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0" y="13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90" y="7"/>
                    </a:lnTo>
                    <a:lnTo>
                      <a:pt x="184" y="7"/>
                    </a:lnTo>
                    <a:lnTo>
                      <a:pt x="184" y="7"/>
                    </a:lnTo>
                    <a:lnTo>
                      <a:pt x="184" y="7"/>
                    </a:lnTo>
                    <a:lnTo>
                      <a:pt x="184" y="7"/>
                    </a:lnTo>
                    <a:lnTo>
                      <a:pt x="184" y="7"/>
                    </a:lnTo>
                    <a:lnTo>
                      <a:pt x="178" y="7"/>
                    </a:lnTo>
                    <a:lnTo>
                      <a:pt x="178" y="7"/>
                    </a:lnTo>
                    <a:lnTo>
                      <a:pt x="178" y="7"/>
                    </a:lnTo>
                    <a:lnTo>
                      <a:pt x="178" y="7"/>
                    </a:lnTo>
                    <a:lnTo>
                      <a:pt x="178" y="7"/>
                    </a:lnTo>
                    <a:lnTo>
                      <a:pt x="178" y="7"/>
                    </a:lnTo>
                    <a:lnTo>
                      <a:pt x="172" y="7"/>
                    </a:lnTo>
                    <a:lnTo>
                      <a:pt x="172" y="7"/>
                    </a:lnTo>
                    <a:lnTo>
                      <a:pt x="172" y="7"/>
                    </a:lnTo>
                    <a:lnTo>
                      <a:pt x="172" y="7"/>
                    </a:lnTo>
                    <a:lnTo>
                      <a:pt x="172" y="7"/>
                    </a:lnTo>
                    <a:lnTo>
                      <a:pt x="166" y="7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6" y="68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18" y="93"/>
                    </a:lnTo>
                    <a:lnTo>
                      <a:pt x="18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31" y="93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43" y="99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55" y="105"/>
                    </a:lnTo>
                    <a:lnTo>
                      <a:pt x="55" y="105"/>
                    </a:lnTo>
                    <a:lnTo>
                      <a:pt x="55" y="105"/>
                    </a:lnTo>
                    <a:lnTo>
                      <a:pt x="55" y="105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AFF0E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87" name="Line 7"/>
              <p:cNvSpPr>
                <a:spLocks noChangeShapeType="1"/>
              </p:cNvSpPr>
              <p:nvPr/>
            </p:nvSpPr>
            <p:spPr bwMode="auto">
              <a:xfrm>
                <a:off x="2708" y="159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88" name="Freeform 8"/>
              <p:cNvSpPr>
                <a:spLocks/>
              </p:cNvSpPr>
              <p:nvPr/>
            </p:nvSpPr>
            <p:spPr bwMode="auto">
              <a:xfrm>
                <a:off x="2708" y="1474"/>
                <a:ext cx="116" cy="117"/>
              </a:xfrm>
              <a:custGeom>
                <a:avLst/>
                <a:gdLst/>
                <a:ahLst/>
                <a:cxnLst>
                  <a:cxn ang="0">
                    <a:pos x="6" y="117"/>
                  </a:cxn>
                  <a:cxn ang="0">
                    <a:pos x="6" y="117"/>
                  </a:cxn>
                  <a:cxn ang="0">
                    <a:pos x="12" y="117"/>
                  </a:cxn>
                  <a:cxn ang="0">
                    <a:pos x="18" y="117"/>
                  </a:cxn>
                  <a:cxn ang="0">
                    <a:pos x="24" y="117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1"/>
                  </a:cxn>
                  <a:cxn ang="0">
                    <a:pos x="43" y="111"/>
                  </a:cxn>
                  <a:cxn ang="0">
                    <a:pos x="43" y="111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05"/>
                  </a:cxn>
                  <a:cxn ang="0">
                    <a:pos x="61" y="105"/>
                  </a:cxn>
                  <a:cxn ang="0">
                    <a:pos x="67" y="105"/>
                  </a:cxn>
                  <a:cxn ang="0">
                    <a:pos x="73" y="105"/>
                  </a:cxn>
                  <a:cxn ang="0">
                    <a:pos x="79" y="99"/>
                  </a:cxn>
                  <a:cxn ang="0">
                    <a:pos x="79" y="99"/>
                  </a:cxn>
                  <a:cxn ang="0">
                    <a:pos x="86" y="99"/>
                  </a:cxn>
                  <a:cxn ang="0">
                    <a:pos x="92" y="93"/>
                  </a:cxn>
                  <a:cxn ang="0">
                    <a:pos x="98" y="93"/>
                  </a:cxn>
                  <a:cxn ang="0">
                    <a:pos x="98" y="87"/>
                  </a:cxn>
                  <a:cxn ang="0">
                    <a:pos x="104" y="80"/>
                  </a:cxn>
                  <a:cxn ang="0">
                    <a:pos x="110" y="80"/>
                  </a:cxn>
                  <a:cxn ang="0">
                    <a:pos x="110" y="74"/>
                  </a:cxn>
                  <a:cxn ang="0">
                    <a:pos x="116" y="68"/>
                  </a:cxn>
                  <a:cxn ang="0">
                    <a:pos x="116" y="62"/>
                  </a:cxn>
                  <a:cxn ang="0">
                    <a:pos x="116" y="62"/>
                  </a:cxn>
                  <a:cxn ang="0">
                    <a:pos x="116" y="56"/>
                  </a:cxn>
                  <a:cxn ang="0">
                    <a:pos x="116" y="50"/>
                  </a:cxn>
                  <a:cxn ang="0">
                    <a:pos x="116" y="43"/>
                  </a:cxn>
                  <a:cxn ang="0">
                    <a:pos x="110" y="43"/>
                  </a:cxn>
                  <a:cxn ang="0">
                    <a:pos x="110" y="37"/>
                  </a:cxn>
                  <a:cxn ang="0">
                    <a:pos x="104" y="31"/>
                  </a:cxn>
                  <a:cxn ang="0">
                    <a:pos x="98" y="25"/>
                  </a:cxn>
                  <a:cxn ang="0">
                    <a:pos x="98" y="25"/>
                  </a:cxn>
                  <a:cxn ang="0">
                    <a:pos x="92" y="19"/>
                  </a:cxn>
                  <a:cxn ang="0">
                    <a:pos x="86" y="19"/>
                  </a:cxn>
                  <a:cxn ang="0">
                    <a:pos x="79" y="13"/>
                  </a:cxn>
                  <a:cxn ang="0">
                    <a:pos x="79" y="13"/>
                  </a:cxn>
                  <a:cxn ang="0">
                    <a:pos x="73" y="13"/>
                  </a:cxn>
                  <a:cxn ang="0">
                    <a:pos x="67" y="7"/>
                  </a:cxn>
                  <a:cxn ang="0">
                    <a:pos x="61" y="7"/>
                  </a:cxn>
                  <a:cxn ang="0">
                    <a:pos x="55" y="7"/>
                  </a:cxn>
                  <a:cxn ang="0">
                    <a:pos x="55" y="7"/>
                  </a:cxn>
                  <a:cxn ang="0">
                    <a:pos x="49" y="7"/>
                  </a:cxn>
                  <a:cxn ang="0">
                    <a:pos x="43" y="0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17">
                    <a:moveTo>
                      <a:pt x="0" y="117"/>
                    </a:moveTo>
                    <a:lnTo>
                      <a:pt x="0" y="117"/>
                    </a:lnTo>
                    <a:lnTo>
                      <a:pt x="0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1"/>
                    </a:lnTo>
                    <a:lnTo>
                      <a:pt x="37" y="111"/>
                    </a:lnTo>
                    <a:lnTo>
                      <a:pt x="37" y="111"/>
                    </a:lnTo>
                    <a:lnTo>
                      <a:pt x="37" y="111"/>
                    </a:lnTo>
                    <a:lnTo>
                      <a:pt x="37" y="111"/>
                    </a:lnTo>
                    <a:lnTo>
                      <a:pt x="37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05"/>
                    </a:lnTo>
                    <a:lnTo>
                      <a:pt x="61" y="105"/>
                    </a:lnTo>
                    <a:lnTo>
                      <a:pt x="61" y="105"/>
                    </a:lnTo>
                    <a:lnTo>
                      <a:pt x="61" y="105"/>
                    </a:lnTo>
                    <a:lnTo>
                      <a:pt x="61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99"/>
                    </a:lnTo>
                    <a:lnTo>
                      <a:pt x="79" y="99"/>
                    </a:lnTo>
                    <a:lnTo>
                      <a:pt x="79" y="99"/>
                    </a:lnTo>
                    <a:lnTo>
                      <a:pt x="79" y="99"/>
                    </a:lnTo>
                    <a:lnTo>
                      <a:pt x="79" y="99"/>
                    </a:lnTo>
                    <a:lnTo>
                      <a:pt x="79" y="99"/>
                    </a:lnTo>
                    <a:lnTo>
                      <a:pt x="79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3"/>
                    </a:lnTo>
                    <a:lnTo>
                      <a:pt x="92" y="93"/>
                    </a:lnTo>
                    <a:lnTo>
                      <a:pt x="92" y="93"/>
                    </a:lnTo>
                    <a:lnTo>
                      <a:pt x="92" y="93"/>
                    </a:lnTo>
                    <a:lnTo>
                      <a:pt x="92" y="93"/>
                    </a:lnTo>
                    <a:lnTo>
                      <a:pt x="92" y="93"/>
                    </a:lnTo>
                    <a:lnTo>
                      <a:pt x="98" y="93"/>
                    </a:lnTo>
                    <a:lnTo>
                      <a:pt x="98" y="93"/>
                    </a:lnTo>
                    <a:lnTo>
                      <a:pt x="98" y="87"/>
                    </a:lnTo>
                    <a:lnTo>
                      <a:pt x="98" y="87"/>
                    </a:lnTo>
                    <a:lnTo>
                      <a:pt x="98" y="87"/>
                    </a:lnTo>
                    <a:lnTo>
                      <a:pt x="98" y="87"/>
                    </a:lnTo>
                    <a:lnTo>
                      <a:pt x="104" y="87"/>
                    </a:lnTo>
                    <a:lnTo>
                      <a:pt x="104" y="87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0"/>
                    </a:lnTo>
                    <a:lnTo>
                      <a:pt x="116" y="50"/>
                    </a:lnTo>
                    <a:lnTo>
                      <a:pt x="116" y="50"/>
                    </a:lnTo>
                    <a:lnTo>
                      <a:pt x="116" y="50"/>
                    </a:lnTo>
                    <a:lnTo>
                      <a:pt x="116" y="50"/>
                    </a:lnTo>
                    <a:lnTo>
                      <a:pt x="116" y="43"/>
                    </a:lnTo>
                    <a:lnTo>
                      <a:pt x="116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04" y="37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19"/>
                    </a:lnTo>
                    <a:lnTo>
                      <a:pt x="92" y="19"/>
                    </a:lnTo>
                    <a:lnTo>
                      <a:pt x="92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67" y="13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3" y="7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89" name="Line 9"/>
              <p:cNvSpPr>
                <a:spLocks noChangeShapeType="1"/>
              </p:cNvSpPr>
              <p:nvPr/>
            </p:nvSpPr>
            <p:spPr bwMode="auto">
              <a:xfrm flipH="1">
                <a:off x="2702" y="1474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0" name="Freeform 10"/>
              <p:cNvSpPr>
                <a:spLocks/>
              </p:cNvSpPr>
              <p:nvPr/>
            </p:nvSpPr>
            <p:spPr bwMode="auto">
              <a:xfrm>
                <a:off x="2585" y="1474"/>
                <a:ext cx="123" cy="117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74" y="0"/>
                  </a:cxn>
                  <a:cxn ang="0">
                    <a:pos x="67" y="7"/>
                  </a:cxn>
                  <a:cxn ang="0">
                    <a:pos x="67" y="7"/>
                  </a:cxn>
                  <a:cxn ang="0">
                    <a:pos x="61" y="7"/>
                  </a:cxn>
                  <a:cxn ang="0">
                    <a:pos x="55" y="7"/>
                  </a:cxn>
                  <a:cxn ang="0">
                    <a:pos x="49" y="7"/>
                  </a:cxn>
                  <a:cxn ang="0">
                    <a:pos x="49" y="13"/>
                  </a:cxn>
                  <a:cxn ang="0">
                    <a:pos x="43" y="13"/>
                  </a:cxn>
                  <a:cxn ang="0">
                    <a:pos x="37" y="13"/>
                  </a:cxn>
                  <a:cxn ang="0">
                    <a:pos x="31" y="19"/>
                  </a:cxn>
                  <a:cxn ang="0">
                    <a:pos x="31" y="19"/>
                  </a:cxn>
                  <a:cxn ang="0">
                    <a:pos x="25" y="25"/>
                  </a:cxn>
                  <a:cxn ang="0">
                    <a:pos x="18" y="25"/>
                  </a:cxn>
                  <a:cxn ang="0">
                    <a:pos x="12" y="31"/>
                  </a:cxn>
                  <a:cxn ang="0">
                    <a:pos x="12" y="31"/>
                  </a:cxn>
                  <a:cxn ang="0">
                    <a:pos x="6" y="37"/>
                  </a:cxn>
                  <a:cxn ang="0">
                    <a:pos x="6" y="43"/>
                  </a:cxn>
                  <a:cxn ang="0">
                    <a:pos x="0" y="50"/>
                  </a:cxn>
                  <a:cxn ang="0">
                    <a:pos x="0" y="50"/>
                  </a:cxn>
                  <a:cxn ang="0">
                    <a:pos x="0" y="56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6" y="68"/>
                  </a:cxn>
                  <a:cxn ang="0">
                    <a:pos x="6" y="74"/>
                  </a:cxn>
                  <a:cxn ang="0">
                    <a:pos x="12" y="80"/>
                  </a:cxn>
                  <a:cxn ang="0">
                    <a:pos x="12" y="87"/>
                  </a:cxn>
                  <a:cxn ang="0">
                    <a:pos x="18" y="87"/>
                  </a:cxn>
                  <a:cxn ang="0">
                    <a:pos x="25" y="93"/>
                  </a:cxn>
                  <a:cxn ang="0">
                    <a:pos x="25" y="93"/>
                  </a:cxn>
                  <a:cxn ang="0">
                    <a:pos x="31" y="99"/>
                  </a:cxn>
                  <a:cxn ang="0">
                    <a:pos x="37" y="99"/>
                  </a:cxn>
                  <a:cxn ang="0">
                    <a:pos x="43" y="99"/>
                  </a:cxn>
                  <a:cxn ang="0">
                    <a:pos x="43" y="105"/>
                  </a:cxn>
                  <a:cxn ang="0">
                    <a:pos x="49" y="105"/>
                  </a:cxn>
                  <a:cxn ang="0">
                    <a:pos x="55" y="105"/>
                  </a:cxn>
                  <a:cxn ang="0">
                    <a:pos x="61" y="111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74" y="111"/>
                  </a:cxn>
                  <a:cxn ang="0">
                    <a:pos x="80" y="111"/>
                  </a:cxn>
                  <a:cxn ang="0">
                    <a:pos x="80" y="111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98" y="117"/>
                  </a:cxn>
                  <a:cxn ang="0">
                    <a:pos x="98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17" y="117"/>
                  </a:cxn>
                  <a:cxn ang="0">
                    <a:pos x="117" y="117"/>
                  </a:cxn>
                </a:cxnLst>
                <a:rect l="0" t="0" r="r" b="b"/>
                <a:pathLst>
                  <a:path w="123" h="117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7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6" y="68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18" y="93"/>
                    </a:lnTo>
                    <a:lnTo>
                      <a:pt x="18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25" y="93"/>
                    </a:lnTo>
                    <a:lnTo>
                      <a:pt x="31" y="93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37" y="99"/>
                    </a:lnTo>
                    <a:lnTo>
                      <a:pt x="43" y="99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55" y="105"/>
                    </a:lnTo>
                    <a:lnTo>
                      <a:pt x="55" y="105"/>
                    </a:lnTo>
                    <a:lnTo>
                      <a:pt x="55" y="105"/>
                    </a:lnTo>
                    <a:lnTo>
                      <a:pt x="55" y="105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0" y="111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1" name="Rectangle 11"/>
              <p:cNvSpPr>
                <a:spLocks noChangeArrowheads="1"/>
              </p:cNvSpPr>
              <p:nvPr/>
            </p:nvSpPr>
            <p:spPr bwMode="auto">
              <a:xfrm>
                <a:off x="3005" y="1487"/>
                <a:ext cx="16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&lt;  2</a:t>
                </a:r>
                <a:endParaRPr lang="en-US" sz="1200" b="1"/>
              </a:p>
            </p:txBody>
          </p:sp>
          <p:sp>
            <p:nvSpPr>
              <p:cNvPr id="2810892" name="Freeform 12"/>
              <p:cNvSpPr>
                <a:spLocks/>
              </p:cNvSpPr>
              <p:nvPr/>
            </p:nvSpPr>
            <p:spPr bwMode="auto">
              <a:xfrm>
                <a:off x="2585" y="1634"/>
                <a:ext cx="239" cy="117"/>
              </a:xfrm>
              <a:custGeom>
                <a:avLst/>
                <a:gdLst/>
                <a:ahLst/>
                <a:cxnLst>
                  <a:cxn ang="0">
                    <a:pos x="129" y="117"/>
                  </a:cxn>
                  <a:cxn ang="0">
                    <a:pos x="141" y="117"/>
                  </a:cxn>
                  <a:cxn ang="0">
                    <a:pos x="147" y="117"/>
                  </a:cxn>
                  <a:cxn ang="0">
                    <a:pos x="160" y="117"/>
                  </a:cxn>
                  <a:cxn ang="0">
                    <a:pos x="166" y="117"/>
                  </a:cxn>
                  <a:cxn ang="0">
                    <a:pos x="178" y="111"/>
                  </a:cxn>
                  <a:cxn ang="0">
                    <a:pos x="184" y="111"/>
                  </a:cxn>
                  <a:cxn ang="0">
                    <a:pos x="196" y="105"/>
                  </a:cxn>
                  <a:cxn ang="0">
                    <a:pos x="202" y="105"/>
                  </a:cxn>
                  <a:cxn ang="0">
                    <a:pos x="215" y="99"/>
                  </a:cxn>
                  <a:cxn ang="0">
                    <a:pos x="221" y="86"/>
                  </a:cxn>
                  <a:cxn ang="0">
                    <a:pos x="233" y="80"/>
                  </a:cxn>
                  <a:cxn ang="0">
                    <a:pos x="239" y="68"/>
                  </a:cxn>
                  <a:cxn ang="0">
                    <a:pos x="239" y="62"/>
                  </a:cxn>
                  <a:cxn ang="0">
                    <a:pos x="239" y="49"/>
                  </a:cxn>
                  <a:cxn ang="0">
                    <a:pos x="233" y="43"/>
                  </a:cxn>
                  <a:cxn ang="0">
                    <a:pos x="227" y="31"/>
                  </a:cxn>
                  <a:cxn ang="0">
                    <a:pos x="221" y="25"/>
                  </a:cxn>
                  <a:cxn ang="0">
                    <a:pos x="209" y="19"/>
                  </a:cxn>
                  <a:cxn ang="0">
                    <a:pos x="202" y="13"/>
                  </a:cxn>
                  <a:cxn ang="0">
                    <a:pos x="190" y="13"/>
                  </a:cxn>
                  <a:cxn ang="0">
                    <a:pos x="178" y="6"/>
                  </a:cxn>
                  <a:cxn ang="0">
                    <a:pos x="172" y="6"/>
                  </a:cxn>
                  <a:cxn ang="0">
                    <a:pos x="160" y="6"/>
                  </a:cxn>
                  <a:cxn ang="0">
                    <a:pos x="153" y="0"/>
                  </a:cxn>
                  <a:cxn ang="0">
                    <a:pos x="141" y="0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117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49" y="13"/>
                  </a:cxn>
                  <a:cxn ang="0">
                    <a:pos x="43" y="13"/>
                  </a:cxn>
                  <a:cxn ang="0">
                    <a:pos x="31" y="19"/>
                  </a:cxn>
                  <a:cxn ang="0">
                    <a:pos x="25" y="25"/>
                  </a:cxn>
                  <a:cxn ang="0">
                    <a:pos x="12" y="31"/>
                  </a:cxn>
                  <a:cxn ang="0">
                    <a:pos x="6" y="37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8"/>
                  </a:cxn>
                  <a:cxn ang="0">
                    <a:pos x="6" y="74"/>
                  </a:cxn>
                  <a:cxn ang="0">
                    <a:pos x="12" y="86"/>
                  </a:cxn>
                  <a:cxn ang="0">
                    <a:pos x="25" y="92"/>
                  </a:cxn>
                  <a:cxn ang="0">
                    <a:pos x="31" y="99"/>
                  </a:cxn>
                  <a:cxn ang="0">
                    <a:pos x="43" y="105"/>
                  </a:cxn>
                  <a:cxn ang="0">
                    <a:pos x="49" y="105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98" y="117"/>
                  </a:cxn>
                  <a:cxn ang="0">
                    <a:pos x="104" y="117"/>
                  </a:cxn>
                  <a:cxn ang="0">
                    <a:pos x="117" y="117"/>
                  </a:cxn>
                  <a:cxn ang="0">
                    <a:pos x="123" y="117"/>
                  </a:cxn>
                </a:cxnLst>
                <a:rect l="0" t="0" r="r" b="b"/>
                <a:pathLst>
                  <a:path w="239" h="117">
                    <a:moveTo>
                      <a:pt x="123" y="117"/>
                    </a:move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90" y="111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9" y="74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202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6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C8F7B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3" name="Line 13"/>
              <p:cNvSpPr>
                <a:spLocks noChangeShapeType="1"/>
              </p:cNvSpPr>
              <p:nvPr/>
            </p:nvSpPr>
            <p:spPr bwMode="auto">
              <a:xfrm>
                <a:off x="2708" y="175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4" name="Freeform 14"/>
              <p:cNvSpPr>
                <a:spLocks/>
              </p:cNvSpPr>
              <p:nvPr/>
            </p:nvSpPr>
            <p:spPr bwMode="auto">
              <a:xfrm>
                <a:off x="2708" y="1634"/>
                <a:ext cx="116" cy="117"/>
              </a:xfrm>
              <a:custGeom>
                <a:avLst/>
                <a:gdLst/>
                <a:ahLst/>
                <a:cxnLst>
                  <a:cxn ang="0">
                    <a:pos x="6" y="117"/>
                  </a:cxn>
                  <a:cxn ang="0">
                    <a:pos x="6" y="117"/>
                  </a:cxn>
                  <a:cxn ang="0">
                    <a:pos x="12" y="117"/>
                  </a:cxn>
                  <a:cxn ang="0">
                    <a:pos x="18" y="117"/>
                  </a:cxn>
                  <a:cxn ang="0">
                    <a:pos x="24" y="117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7"/>
                  </a:cxn>
                  <a:cxn ang="0">
                    <a:pos x="43" y="117"/>
                  </a:cxn>
                  <a:cxn ang="0">
                    <a:pos x="43" y="111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1" y="111"/>
                  </a:cxn>
                  <a:cxn ang="0">
                    <a:pos x="67" y="105"/>
                  </a:cxn>
                  <a:cxn ang="0">
                    <a:pos x="73" y="105"/>
                  </a:cxn>
                  <a:cxn ang="0">
                    <a:pos x="79" y="105"/>
                  </a:cxn>
                  <a:cxn ang="0">
                    <a:pos x="79" y="99"/>
                  </a:cxn>
                  <a:cxn ang="0">
                    <a:pos x="86" y="99"/>
                  </a:cxn>
                  <a:cxn ang="0">
                    <a:pos x="92" y="92"/>
                  </a:cxn>
                  <a:cxn ang="0">
                    <a:pos x="98" y="92"/>
                  </a:cxn>
                  <a:cxn ang="0">
                    <a:pos x="98" y="86"/>
                  </a:cxn>
                  <a:cxn ang="0">
                    <a:pos x="104" y="86"/>
                  </a:cxn>
                  <a:cxn ang="0">
                    <a:pos x="110" y="80"/>
                  </a:cxn>
                  <a:cxn ang="0">
                    <a:pos x="110" y="74"/>
                  </a:cxn>
                  <a:cxn ang="0">
                    <a:pos x="116" y="68"/>
                  </a:cxn>
                  <a:cxn ang="0">
                    <a:pos x="116" y="68"/>
                  </a:cxn>
                  <a:cxn ang="0">
                    <a:pos x="116" y="62"/>
                  </a:cxn>
                  <a:cxn ang="0">
                    <a:pos x="116" y="56"/>
                  </a:cxn>
                  <a:cxn ang="0">
                    <a:pos x="116" y="49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37"/>
                  </a:cxn>
                  <a:cxn ang="0">
                    <a:pos x="104" y="31"/>
                  </a:cxn>
                  <a:cxn ang="0">
                    <a:pos x="98" y="31"/>
                  </a:cxn>
                  <a:cxn ang="0">
                    <a:pos x="92" y="25"/>
                  </a:cxn>
                  <a:cxn ang="0">
                    <a:pos x="92" y="19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3" y="13"/>
                  </a:cxn>
                  <a:cxn ang="0">
                    <a:pos x="73" y="13"/>
                  </a:cxn>
                  <a:cxn ang="0">
                    <a:pos x="67" y="13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17">
                    <a:moveTo>
                      <a:pt x="0" y="117"/>
                    </a:moveTo>
                    <a:lnTo>
                      <a:pt x="0" y="117"/>
                    </a:lnTo>
                    <a:lnTo>
                      <a:pt x="0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6" y="74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9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73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5" name="Line 15"/>
              <p:cNvSpPr>
                <a:spLocks noChangeShapeType="1"/>
              </p:cNvSpPr>
              <p:nvPr/>
            </p:nvSpPr>
            <p:spPr bwMode="auto">
              <a:xfrm flipH="1">
                <a:off x="2702" y="1634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6" name="Freeform 16"/>
              <p:cNvSpPr>
                <a:spLocks/>
              </p:cNvSpPr>
              <p:nvPr/>
            </p:nvSpPr>
            <p:spPr bwMode="auto">
              <a:xfrm>
                <a:off x="2585" y="1634"/>
                <a:ext cx="123" cy="117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9" y="13"/>
                  </a:cxn>
                  <a:cxn ang="0">
                    <a:pos x="49" y="13"/>
                  </a:cxn>
                  <a:cxn ang="0">
                    <a:pos x="43" y="13"/>
                  </a:cxn>
                  <a:cxn ang="0">
                    <a:pos x="37" y="13"/>
                  </a:cxn>
                  <a:cxn ang="0">
                    <a:pos x="31" y="19"/>
                  </a:cxn>
                  <a:cxn ang="0">
                    <a:pos x="31" y="19"/>
                  </a:cxn>
                  <a:cxn ang="0">
                    <a:pos x="25" y="25"/>
                  </a:cxn>
                  <a:cxn ang="0">
                    <a:pos x="18" y="25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6" y="74"/>
                  </a:cxn>
                  <a:cxn ang="0">
                    <a:pos x="6" y="80"/>
                  </a:cxn>
                  <a:cxn ang="0">
                    <a:pos x="12" y="80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25" y="92"/>
                  </a:cxn>
                  <a:cxn ang="0">
                    <a:pos x="31" y="99"/>
                  </a:cxn>
                  <a:cxn ang="0">
                    <a:pos x="31" y="99"/>
                  </a:cxn>
                  <a:cxn ang="0">
                    <a:pos x="37" y="105"/>
                  </a:cxn>
                  <a:cxn ang="0">
                    <a:pos x="43" y="105"/>
                  </a:cxn>
                  <a:cxn ang="0">
                    <a:pos x="49" y="105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67" y="111"/>
                  </a:cxn>
                  <a:cxn ang="0">
                    <a:pos x="74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98" y="117"/>
                  </a:cxn>
                  <a:cxn ang="0">
                    <a:pos x="104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17" y="117"/>
                  </a:cxn>
                  <a:cxn ang="0">
                    <a:pos x="123" y="117"/>
                  </a:cxn>
                </a:cxnLst>
                <a:rect l="0" t="0" r="r" b="b"/>
                <a:pathLst>
                  <a:path w="123" h="117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7" name="Rectangle 17"/>
              <p:cNvSpPr>
                <a:spLocks noChangeArrowheads="1"/>
              </p:cNvSpPr>
              <p:nvPr/>
            </p:nvSpPr>
            <p:spPr bwMode="auto">
              <a:xfrm>
                <a:off x="2976" y="1646"/>
                <a:ext cx="19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2 - 4</a:t>
                </a:r>
                <a:endParaRPr lang="en-US" sz="1200" b="1"/>
              </a:p>
            </p:txBody>
          </p:sp>
          <p:sp>
            <p:nvSpPr>
              <p:cNvPr id="2810898" name="Freeform 18"/>
              <p:cNvSpPr>
                <a:spLocks/>
              </p:cNvSpPr>
              <p:nvPr/>
            </p:nvSpPr>
            <p:spPr bwMode="auto">
              <a:xfrm>
                <a:off x="2585" y="1794"/>
                <a:ext cx="239" cy="123"/>
              </a:xfrm>
              <a:custGeom>
                <a:avLst/>
                <a:gdLst/>
                <a:ahLst/>
                <a:cxnLst>
                  <a:cxn ang="0">
                    <a:pos x="129" y="123"/>
                  </a:cxn>
                  <a:cxn ang="0">
                    <a:pos x="141" y="123"/>
                  </a:cxn>
                  <a:cxn ang="0">
                    <a:pos x="147" y="117"/>
                  </a:cxn>
                  <a:cxn ang="0">
                    <a:pos x="160" y="117"/>
                  </a:cxn>
                  <a:cxn ang="0">
                    <a:pos x="166" y="117"/>
                  </a:cxn>
                  <a:cxn ang="0">
                    <a:pos x="178" y="117"/>
                  </a:cxn>
                  <a:cxn ang="0">
                    <a:pos x="184" y="111"/>
                  </a:cxn>
                  <a:cxn ang="0">
                    <a:pos x="196" y="111"/>
                  </a:cxn>
                  <a:cxn ang="0">
                    <a:pos x="202" y="104"/>
                  </a:cxn>
                  <a:cxn ang="0">
                    <a:pos x="215" y="98"/>
                  </a:cxn>
                  <a:cxn ang="0">
                    <a:pos x="221" y="92"/>
                  </a:cxn>
                  <a:cxn ang="0">
                    <a:pos x="233" y="80"/>
                  </a:cxn>
                  <a:cxn ang="0">
                    <a:pos x="239" y="74"/>
                  </a:cxn>
                  <a:cxn ang="0">
                    <a:pos x="239" y="61"/>
                  </a:cxn>
                  <a:cxn ang="0">
                    <a:pos x="239" y="55"/>
                  </a:cxn>
                  <a:cxn ang="0">
                    <a:pos x="233" y="43"/>
                  </a:cxn>
                  <a:cxn ang="0">
                    <a:pos x="227" y="37"/>
                  </a:cxn>
                  <a:cxn ang="0">
                    <a:pos x="221" y="31"/>
                  </a:cxn>
                  <a:cxn ang="0">
                    <a:pos x="209" y="25"/>
                  </a:cxn>
                  <a:cxn ang="0">
                    <a:pos x="202" y="18"/>
                  </a:cxn>
                  <a:cxn ang="0">
                    <a:pos x="190" y="12"/>
                  </a:cxn>
                  <a:cxn ang="0">
                    <a:pos x="178" y="12"/>
                  </a:cxn>
                  <a:cxn ang="0">
                    <a:pos x="172" y="6"/>
                  </a:cxn>
                  <a:cxn ang="0">
                    <a:pos x="160" y="6"/>
                  </a:cxn>
                  <a:cxn ang="0">
                    <a:pos x="153" y="6"/>
                  </a:cxn>
                  <a:cxn ang="0">
                    <a:pos x="141" y="0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117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67" y="6"/>
                  </a:cxn>
                  <a:cxn ang="0">
                    <a:pos x="61" y="12"/>
                  </a:cxn>
                  <a:cxn ang="0">
                    <a:pos x="49" y="12"/>
                  </a:cxn>
                  <a:cxn ang="0">
                    <a:pos x="43" y="18"/>
                  </a:cxn>
                  <a:cxn ang="0">
                    <a:pos x="31" y="18"/>
                  </a:cxn>
                  <a:cxn ang="0">
                    <a:pos x="25" y="25"/>
                  </a:cxn>
                  <a:cxn ang="0">
                    <a:pos x="12" y="31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61"/>
                  </a:cxn>
                  <a:cxn ang="0">
                    <a:pos x="0" y="68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25" y="98"/>
                  </a:cxn>
                  <a:cxn ang="0">
                    <a:pos x="31" y="104"/>
                  </a:cxn>
                  <a:cxn ang="0">
                    <a:pos x="43" y="104"/>
                  </a:cxn>
                  <a:cxn ang="0">
                    <a:pos x="49" y="111"/>
                  </a:cxn>
                  <a:cxn ang="0">
                    <a:pos x="61" y="111"/>
                  </a:cxn>
                  <a:cxn ang="0">
                    <a:pos x="67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98" y="123"/>
                  </a:cxn>
                  <a:cxn ang="0">
                    <a:pos x="104" y="123"/>
                  </a:cxn>
                  <a:cxn ang="0">
                    <a:pos x="117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239" h="123">
                    <a:moveTo>
                      <a:pt x="123" y="123"/>
                    </a:move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6" y="111"/>
                    </a:lnTo>
                    <a:lnTo>
                      <a:pt x="196" y="111"/>
                    </a:lnTo>
                    <a:lnTo>
                      <a:pt x="196" y="111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9" y="104"/>
                    </a:lnTo>
                    <a:lnTo>
                      <a:pt x="209" y="104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7" y="92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33" y="86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9"/>
                    </a:lnTo>
                    <a:lnTo>
                      <a:pt x="233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6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close/>
                  </a:path>
                </a:pathLst>
              </a:custGeom>
              <a:solidFill>
                <a:srgbClr val="B0DB7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899" name="Line 19"/>
              <p:cNvSpPr>
                <a:spLocks noChangeShapeType="1"/>
              </p:cNvSpPr>
              <p:nvPr/>
            </p:nvSpPr>
            <p:spPr bwMode="auto">
              <a:xfrm>
                <a:off x="2708" y="1917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0" name="Freeform 20"/>
              <p:cNvSpPr>
                <a:spLocks/>
              </p:cNvSpPr>
              <p:nvPr/>
            </p:nvSpPr>
            <p:spPr bwMode="auto">
              <a:xfrm>
                <a:off x="2708" y="1794"/>
                <a:ext cx="116" cy="123"/>
              </a:xfrm>
              <a:custGeom>
                <a:avLst/>
                <a:gdLst/>
                <a:ahLst/>
                <a:cxnLst>
                  <a:cxn ang="0">
                    <a:pos x="6" y="123"/>
                  </a:cxn>
                  <a:cxn ang="0">
                    <a:pos x="6" y="123"/>
                  </a:cxn>
                  <a:cxn ang="0">
                    <a:pos x="12" y="123"/>
                  </a:cxn>
                  <a:cxn ang="0">
                    <a:pos x="18" y="123"/>
                  </a:cxn>
                  <a:cxn ang="0">
                    <a:pos x="24" y="123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7"/>
                  </a:cxn>
                  <a:cxn ang="0">
                    <a:pos x="43" y="117"/>
                  </a:cxn>
                  <a:cxn ang="0">
                    <a:pos x="43" y="117"/>
                  </a:cxn>
                  <a:cxn ang="0">
                    <a:pos x="49" y="117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73" y="111"/>
                  </a:cxn>
                  <a:cxn ang="0">
                    <a:pos x="79" y="104"/>
                  </a:cxn>
                  <a:cxn ang="0">
                    <a:pos x="79" y="104"/>
                  </a:cxn>
                  <a:cxn ang="0">
                    <a:pos x="86" y="98"/>
                  </a:cxn>
                  <a:cxn ang="0">
                    <a:pos x="92" y="98"/>
                  </a:cxn>
                  <a:cxn ang="0">
                    <a:pos x="98" y="92"/>
                  </a:cxn>
                  <a:cxn ang="0">
                    <a:pos x="98" y="92"/>
                  </a:cxn>
                  <a:cxn ang="0">
                    <a:pos x="104" y="86"/>
                  </a:cxn>
                  <a:cxn ang="0">
                    <a:pos x="110" y="80"/>
                  </a:cxn>
                  <a:cxn ang="0">
                    <a:pos x="110" y="74"/>
                  </a:cxn>
                  <a:cxn ang="0">
                    <a:pos x="116" y="74"/>
                  </a:cxn>
                  <a:cxn ang="0">
                    <a:pos x="116" y="68"/>
                  </a:cxn>
                  <a:cxn ang="0">
                    <a:pos x="116" y="61"/>
                  </a:cxn>
                  <a:cxn ang="0">
                    <a:pos x="116" y="55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37"/>
                  </a:cxn>
                  <a:cxn ang="0">
                    <a:pos x="104" y="37"/>
                  </a:cxn>
                  <a:cxn ang="0">
                    <a:pos x="98" y="31"/>
                  </a:cxn>
                  <a:cxn ang="0">
                    <a:pos x="92" y="25"/>
                  </a:cxn>
                  <a:cxn ang="0">
                    <a:pos x="92" y="25"/>
                  </a:cxn>
                  <a:cxn ang="0">
                    <a:pos x="86" y="18"/>
                  </a:cxn>
                  <a:cxn ang="0">
                    <a:pos x="79" y="18"/>
                  </a:cxn>
                  <a:cxn ang="0">
                    <a:pos x="73" y="18"/>
                  </a:cxn>
                  <a:cxn ang="0">
                    <a:pos x="73" y="12"/>
                  </a:cxn>
                  <a:cxn ang="0">
                    <a:pos x="67" y="12"/>
                  </a:cxn>
                  <a:cxn ang="0">
                    <a:pos x="61" y="12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6"/>
                  </a:cxn>
                  <a:cxn ang="0">
                    <a:pos x="37" y="6"/>
                  </a:cxn>
                  <a:cxn ang="0">
                    <a:pos x="30" y="6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0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55" y="117"/>
                    </a:lnTo>
                    <a:lnTo>
                      <a:pt x="55" y="117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3" y="111"/>
                    </a:lnTo>
                    <a:lnTo>
                      <a:pt x="73" y="111"/>
                    </a:lnTo>
                    <a:lnTo>
                      <a:pt x="73" y="111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104" y="92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10" y="86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3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1" name="Line 21"/>
              <p:cNvSpPr>
                <a:spLocks noChangeShapeType="1"/>
              </p:cNvSpPr>
              <p:nvPr/>
            </p:nvSpPr>
            <p:spPr bwMode="auto">
              <a:xfrm flipH="1">
                <a:off x="2702" y="1794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2" name="Freeform 22"/>
              <p:cNvSpPr>
                <a:spLocks/>
              </p:cNvSpPr>
              <p:nvPr/>
            </p:nvSpPr>
            <p:spPr bwMode="auto">
              <a:xfrm>
                <a:off x="2585" y="1794"/>
                <a:ext cx="123" cy="123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12"/>
                  </a:cxn>
                  <a:cxn ang="0">
                    <a:pos x="55" y="12"/>
                  </a:cxn>
                  <a:cxn ang="0">
                    <a:pos x="49" y="12"/>
                  </a:cxn>
                  <a:cxn ang="0">
                    <a:pos x="49" y="12"/>
                  </a:cxn>
                  <a:cxn ang="0">
                    <a:pos x="43" y="18"/>
                  </a:cxn>
                  <a:cxn ang="0">
                    <a:pos x="37" y="18"/>
                  </a:cxn>
                  <a:cxn ang="0">
                    <a:pos x="31" y="18"/>
                  </a:cxn>
                  <a:cxn ang="0">
                    <a:pos x="31" y="25"/>
                  </a:cxn>
                  <a:cxn ang="0">
                    <a:pos x="25" y="25"/>
                  </a:cxn>
                  <a:cxn ang="0">
                    <a:pos x="18" y="31"/>
                  </a:cxn>
                  <a:cxn ang="0">
                    <a:pos x="12" y="37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6" y="49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0" y="68"/>
                  </a:cxn>
                  <a:cxn ang="0">
                    <a:pos x="0" y="74"/>
                  </a:cxn>
                  <a:cxn ang="0">
                    <a:pos x="6" y="74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12" y="92"/>
                  </a:cxn>
                  <a:cxn ang="0">
                    <a:pos x="18" y="92"/>
                  </a:cxn>
                  <a:cxn ang="0">
                    <a:pos x="25" y="98"/>
                  </a:cxn>
                  <a:cxn ang="0">
                    <a:pos x="31" y="98"/>
                  </a:cxn>
                  <a:cxn ang="0">
                    <a:pos x="31" y="104"/>
                  </a:cxn>
                  <a:cxn ang="0">
                    <a:pos x="37" y="104"/>
                  </a:cxn>
                  <a:cxn ang="0">
                    <a:pos x="43" y="104"/>
                  </a:cxn>
                  <a:cxn ang="0">
                    <a:pos x="49" y="111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7" y="117"/>
                  </a:cxn>
                  <a:cxn ang="0">
                    <a:pos x="67" y="117"/>
                  </a:cxn>
                  <a:cxn ang="0">
                    <a:pos x="74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86" y="117"/>
                  </a:cxn>
                  <a:cxn ang="0">
                    <a:pos x="92" y="123"/>
                  </a:cxn>
                  <a:cxn ang="0">
                    <a:pos x="98" y="123"/>
                  </a:cxn>
                  <a:cxn ang="0">
                    <a:pos x="104" y="123"/>
                  </a:cxn>
                  <a:cxn ang="0">
                    <a:pos x="104" y="123"/>
                  </a:cxn>
                  <a:cxn ang="0">
                    <a:pos x="110" y="123"/>
                  </a:cxn>
                  <a:cxn ang="0">
                    <a:pos x="117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123" h="123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3" name="Rectangle 23"/>
              <p:cNvSpPr>
                <a:spLocks noChangeArrowheads="1"/>
              </p:cNvSpPr>
              <p:nvPr/>
            </p:nvSpPr>
            <p:spPr bwMode="auto">
              <a:xfrm>
                <a:off x="2976" y="1806"/>
                <a:ext cx="19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4 - 6</a:t>
                </a:r>
                <a:endParaRPr lang="en-US" sz="1200" b="1"/>
              </a:p>
            </p:txBody>
          </p:sp>
          <p:sp>
            <p:nvSpPr>
              <p:cNvPr id="2810904" name="Freeform 24"/>
              <p:cNvSpPr>
                <a:spLocks/>
              </p:cNvSpPr>
              <p:nvPr/>
            </p:nvSpPr>
            <p:spPr bwMode="auto">
              <a:xfrm>
                <a:off x="2585" y="1960"/>
                <a:ext cx="239" cy="117"/>
              </a:xfrm>
              <a:custGeom>
                <a:avLst/>
                <a:gdLst/>
                <a:ahLst/>
                <a:cxnLst>
                  <a:cxn ang="0">
                    <a:pos x="129" y="117"/>
                  </a:cxn>
                  <a:cxn ang="0">
                    <a:pos x="141" y="117"/>
                  </a:cxn>
                  <a:cxn ang="0">
                    <a:pos x="147" y="117"/>
                  </a:cxn>
                  <a:cxn ang="0">
                    <a:pos x="160" y="110"/>
                  </a:cxn>
                  <a:cxn ang="0">
                    <a:pos x="166" y="110"/>
                  </a:cxn>
                  <a:cxn ang="0">
                    <a:pos x="178" y="110"/>
                  </a:cxn>
                  <a:cxn ang="0">
                    <a:pos x="184" y="104"/>
                  </a:cxn>
                  <a:cxn ang="0">
                    <a:pos x="196" y="104"/>
                  </a:cxn>
                  <a:cxn ang="0">
                    <a:pos x="202" y="98"/>
                  </a:cxn>
                  <a:cxn ang="0">
                    <a:pos x="215" y="92"/>
                  </a:cxn>
                  <a:cxn ang="0">
                    <a:pos x="221" y="86"/>
                  </a:cxn>
                  <a:cxn ang="0">
                    <a:pos x="233" y="80"/>
                  </a:cxn>
                  <a:cxn ang="0">
                    <a:pos x="239" y="67"/>
                  </a:cxn>
                  <a:cxn ang="0">
                    <a:pos x="239" y="61"/>
                  </a:cxn>
                  <a:cxn ang="0">
                    <a:pos x="239" y="49"/>
                  </a:cxn>
                  <a:cxn ang="0">
                    <a:pos x="233" y="43"/>
                  </a:cxn>
                  <a:cxn ang="0">
                    <a:pos x="227" y="31"/>
                  </a:cxn>
                  <a:cxn ang="0">
                    <a:pos x="221" y="24"/>
                  </a:cxn>
                  <a:cxn ang="0">
                    <a:pos x="209" y="18"/>
                  </a:cxn>
                  <a:cxn ang="0">
                    <a:pos x="202" y="12"/>
                  </a:cxn>
                  <a:cxn ang="0">
                    <a:pos x="190" y="12"/>
                  </a:cxn>
                  <a:cxn ang="0">
                    <a:pos x="184" y="6"/>
                  </a:cxn>
                  <a:cxn ang="0">
                    <a:pos x="172" y="6"/>
                  </a:cxn>
                  <a:cxn ang="0">
                    <a:pos x="166" y="0"/>
                  </a:cxn>
                  <a:cxn ang="0">
                    <a:pos x="153" y="0"/>
                  </a:cxn>
                  <a:cxn ang="0">
                    <a:pos x="147" y="0"/>
                  </a:cxn>
                  <a:cxn ang="0">
                    <a:pos x="135" y="0"/>
                  </a:cxn>
                  <a:cxn ang="0">
                    <a:pos x="129" y="0"/>
                  </a:cxn>
                  <a:cxn ang="0">
                    <a:pos x="117" y="0"/>
                  </a:cxn>
                  <a:cxn ang="0">
                    <a:pos x="110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74" y="0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3" y="12"/>
                  </a:cxn>
                  <a:cxn ang="0">
                    <a:pos x="37" y="18"/>
                  </a:cxn>
                  <a:cxn ang="0">
                    <a:pos x="25" y="18"/>
                  </a:cxn>
                  <a:cxn ang="0">
                    <a:pos x="18" y="31"/>
                  </a:cxn>
                  <a:cxn ang="0">
                    <a:pos x="6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6" y="74"/>
                  </a:cxn>
                  <a:cxn ang="0">
                    <a:pos x="12" y="80"/>
                  </a:cxn>
                  <a:cxn ang="0">
                    <a:pos x="18" y="92"/>
                  </a:cxn>
                  <a:cxn ang="0">
                    <a:pos x="31" y="98"/>
                  </a:cxn>
                  <a:cxn ang="0">
                    <a:pos x="37" y="98"/>
                  </a:cxn>
                  <a:cxn ang="0">
                    <a:pos x="49" y="104"/>
                  </a:cxn>
                  <a:cxn ang="0">
                    <a:pos x="55" y="110"/>
                  </a:cxn>
                  <a:cxn ang="0">
                    <a:pos x="67" y="110"/>
                  </a:cxn>
                  <a:cxn ang="0">
                    <a:pos x="74" y="110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23" y="117"/>
                  </a:cxn>
                </a:cxnLst>
                <a:rect l="0" t="0" r="r" b="b"/>
                <a:pathLst>
                  <a:path w="239" h="117">
                    <a:moveTo>
                      <a:pt x="123" y="117"/>
                    </a:move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0" y="110"/>
                    </a:lnTo>
                    <a:lnTo>
                      <a:pt x="166" y="110"/>
                    </a:lnTo>
                    <a:lnTo>
                      <a:pt x="166" y="110"/>
                    </a:lnTo>
                    <a:lnTo>
                      <a:pt x="166" y="110"/>
                    </a:lnTo>
                    <a:lnTo>
                      <a:pt x="166" y="110"/>
                    </a:lnTo>
                    <a:lnTo>
                      <a:pt x="166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04"/>
                    </a:lnTo>
                    <a:lnTo>
                      <a:pt x="184" y="104"/>
                    </a:lnTo>
                    <a:lnTo>
                      <a:pt x="190" y="104"/>
                    </a:lnTo>
                    <a:lnTo>
                      <a:pt x="190" y="104"/>
                    </a:lnTo>
                    <a:lnTo>
                      <a:pt x="190" y="104"/>
                    </a:lnTo>
                    <a:lnTo>
                      <a:pt x="190" y="104"/>
                    </a:lnTo>
                    <a:lnTo>
                      <a:pt x="190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202" y="104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24"/>
                    </a:lnTo>
                    <a:lnTo>
                      <a:pt x="221" y="24"/>
                    </a:lnTo>
                    <a:lnTo>
                      <a:pt x="221" y="24"/>
                    </a:lnTo>
                    <a:lnTo>
                      <a:pt x="221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18"/>
                    </a:lnTo>
                    <a:lnTo>
                      <a:pt x="215" y="18"/>
                    </a:lnTo>
                    <a:lnTo>
                      <a:pt x="215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31" y="92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55" y="104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0A8A3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5" name="Line 25"/>
              <p:cNvSpPr>
                <a:spLocks noChangeShapeType="1"/>
              </p:cNvSpPr>
              <p:nvPr/>
            </p:nvSpPr>
            <p:spPr bwMode="auto">
              <a:xfrm>
                <a:off x="2708" y="2077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6" name="Freeform 26"/>
              <p:cNvSpPr>
                <a:spLocks/>
              </p:cNvSpPr>
              <p:nvPr/>
            </p:nvSpPr>
            <p:spPr bwMode="auto">
              <a:xfrm>
                <a:off x="2708" y="1960"/>
                <a:ext cx="116" cy="117"/>
              </a:xfrm>
              <a:custGeom>
                <a:avLst/>
                <a:gdLst/>
                <a:ahLst/>
                <a:cxnLst>
                  <a:cxn ang="0">
                    <a:pos x="6" y="117"/>
                  </a:cxn>
                  <a:cxn ang="0">
                    <a:pos x="6" y="117"/>
                  </a:cxn>
                  <a:cxn ang="0">
                    <a:pos x="12" y="117"/>
                  </a:cxn>
                  <a:cxn ang="0">
                    <a:pos x="18" y="117"/>
                  </a:cxn>
                  <a:cxn ang="0">
                    <a:pos x="24" y="117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0"/>
                  </a:cxn>
                  <a:cxn ang="0">
                    <a:pos x="43" y="110"/>
                  </a:cxn>
                  <a:cxn ang="0">
                    <a:pos x="43" y="110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1" y="104"/>
                  </a:cxn>
                  <a:cxn ang="0">
                    <a:pos x="67" y="104"/>
                  </a:cxn>
                  <a:cxn ang="0">
                    <a:pos x="73" y="104"/>
                  </a:cxn>
                  <a:cxn ang="0">
                    <a:pos x="79" y="98"/>
                  </a:cxn>
                  <a:cxn ang="0">
                    <a:pos x="79" y="98"/>
                  </a:cxn>
                  <a:cxn ang="0">
                    <a:pos x="86" y="98"/>
                  </a:cxn>
                  <a:cxn ang="0">
                    <a:pos x="92" y="92"/>
                  </a:cxn>
                  <a:cxn ang="0">
                    <a:pos x="98" y="92"/>
                  </a:cxn>
                  <a:cxn ang="0">
                    <a:pos x="98" y="86"/>
                  </a:cxn>
                  <a:cxn ang="0">
                    <a:pos x="104" y="80"/>
                  </a:cxn>
                  <a:cxn ang="0">
                    <a:pos x="110" y="80"/>
                  </a:cxn>
                  <a:cxn ang="0">
                    <a:pos x="110" y="74"/>
                  </a:cxn>
                  <a:cxn ang="0">
                    <a:pos x="116" y="67"/>
                  </a:cxn>
                  <a:cxn ang="0">
                    <a:pos x="116" y="61"/>
                  </a:cxn>
                  <a:cxn ang="0">
                    <a:pos x="116" y="61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6" y="43"/>
                  </a:cxn>
                  <a:cxn ang="0">
                    <a:pos x="110" y="43"/>
                  </a:cxn>
                  <a:cxn ang="0">
                    <a:pos x="110" y="37"/>
                  </a:cxn>
                  <a:cxn ang="0">
                    <a:pos x="104" y="31"/>
                  </a:cxn>
                  <a:cxn ang="0">
                    <a:pos x="98" y="31"/>
                  </a:cxn>
                  <a:cxn ang="0">
                    <a:pos x="98" y="24"/>
                  </a:cxn>
                  <a:cxn ang="0">
                    <a:pos x="92" y="18"/>
                  </a:cxn>
                  <a:cxn ang="0">
                    <a:pos x="86" y="18"/>
                  </a:cxn>
                  <a:cxn ang="0">
                    <a:pos x="79" y="18"/>
                  </a:cxn>
                  <a:cxn ang="0">
                    <a:pos x="79" y="12"/>
                  </a:cxn>
                  <a:cxn ang="0">
                    <a:pos x="73" y="12"/>
                  </a:cxn>
                  <a:cxn ang="0">
                    <a:pos x="67" y="12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0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17">
                    <a:moveTo>
                      <a:pt x="0" y="117"/>
                    </a:moveTo>
                    <a:lnTo>
                      <a:pt x="0" y="117"/>
                    </a:lnTo>
                    <a:lnTo>
                      <a:pt x="0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04"/>
                    </a:lnTo>
                    <a:lnTo>
                      <a:pt x="61" y="104"/>
                    </a:lnTo>
                    <a:lnTo>
                      <a:pt x="67" y="104"/>
                    </a:lnTo>
                    <a:lnTo>
                      <a:pt x="67" y="104"/>
                    </a:lnTo>
                    <a:lnTo>
                      <a:pt x="67" y="104"/>
                    </a:lnTo>
                    <a:lnTo>
                      <a:pt x="67" y="104"/>
                    </a:lnTo>
                    <a:lnTo>
                      <a:pt x="67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9" y="104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18"/>
                    </a:lnTo>
                    <a:lnTo>
                      <a:pt x="92" y="18"/>
                    </a:lnTo>
                    <a:lnTo>
                      <a:pt x="92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7" name="Line 27"/>
              <p:cNvSpPr>
                <a:spLocks noChangeShapeType="1"/>
              </p:cNvSpPr>
              <p:nvPr/>
            </p:nvSpPr>
            <p:spPr bwMode="auto">
              <a:xfrm flipH="1">
                <a:off x="2702" y="1960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8" name="Freeform 28"/>
              <p:cNvSpPr>
                <a:spLocks/>
              </p:cNvSpPr>
              <p:nvPr/>
            </p:nvSpPr>
            <p:spPr bwMode="auto">
              <a:xfrm>
                <a:off x="2585" y="1960"/>
                <a:ext cx="123" cy="117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74" y="0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7" y="12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25" y="24"/>
                  </a:cxn>
                  <a:cxn ang="0">
                    <a:pos x="18" y="24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6" y="37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0" y="67"/>
                  </a:cxn>
                  <a:cxn ang="0">
                    <a:pos x="6" y="74"/>
                  </a:cxn>
                  <a:cxn ang="0">
                    <a:pos x="6" y="74"/>
                  </a:cxn>
                  <a:cxn ang="0">
                    <a:pos x="12" y="80"/>
                  </a:cxn>
                  <a:cxn ang="0">
                    <a:pos x="12" y="86"/>
                  </a:cxn>
                  <a:cxn ang="0">
                    <a:pos x="18" y="86"/>
                  </a:cxn>
                  <a:cxn ang="0">
                    <a:pos x="25" y="92"/>
                  </a:cxn>
                  <a:cxn ang="0">
                    <a:pos x="25" y="92"/>
                  </a:cxn>
                  <a:cxn ang="0">
                    <a:pos x="31" y="98"/>
                  </a:cxn>
                  <a:cxn ang="0">
                    <a:pos x="37" y="98"/>
                  </a:cxn>
                  <a:cxn ang="0">
                    <a:pos x="43" y="104"/>
                  </a:cxn>
                  <a:cxn ang="0">
                    <a:pos x="43" y="104"/>
                  </a:cxn>
                  <a:cxn ang="0">
                    <a:pos x="49" y="104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1" y="110"/>
                  </a:cxn>
                  <a:cxn ang="0">
                    <a:pos x="67" y="110"/>
                  </a:cxn>
                  <a:cxn ang="0">
                    <a:pos x="74" y="110"/>
                  </a:cxn>
                  <a:cxn ang="0">
                    <a:pos x="80" y="110"/>
                  </a:cxn>
                  <a:cxn ang="0">
                    <a:pos x="80" y="110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98" y="117"/>
                  </a:cxn>
                  <a:cxn ang="0">
                    <a:pos x="98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17" y="117"/>
                  </a:cxn>
                  <a:cxn ang="0">
                    <a:pos x="117" y="117"/>
                  </a:cxn>
                </a:cxnLst>
                <a:rect l="0" t="0" r="r" b="b"/>
                <a:pathLst>
                  <a:path w="123" h="117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5" y="18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31" y="92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55" y="104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74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09" name="Rectangle 29"/>
              <p:cNvSpPr>
                <a:spLocks noChangeArrowheads="1"/>
              </p:cNvSpPr>
              <p:nvPr/>
            </p:nvSpPr>
            <p:spPr bwMode="auto">
              <a:xfrm>
                <a:off x="2974" y="1972"/>
                <a:ext cx="19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6 - 8</a:t>
                </a:r>
                <a:endParaRPr lang="en-US" sz="1200" b="1"/>
              </a:p>
            </p:txBody>
          </p:sp>
          <p:sp>
            <p:nvSpPr>
              <p:cNvPr id="2810910" name="Freeform 30"/>
              <p:cNvSpPr>
                <a:spLocks/>
              </p:cNvSpPr>
              <p:nvPr/>
            </p:nvSpPr>
            <p:spPr bwMode="auto">
              <a:xfrm>
                <a:off x="2585" y="2120"/>
                <a:ext cx="239" cy="116"/>
              </a:xfrm>
              <a:custGeom>
                <a:avLst/>
                <a:gdLst/>
                <a:ahLst/>
                <a:cxnLst>
                  <a:cxn ang="0">
                    <a:pos x="129" y="116"/>
                  </a:cxn>
                  <a:cxn ang="0">
                    <a:pos x="141" y="116"/>
                  </a:cxn>
                  <a:cxn ang="0">
                    <a:pos x="147" y="116"/>
                  </a:cxn>
                  <a:cxn ang="0">
                    <a:pos x="160" y="116"/>
                  </a:cxn>
                  <a:cxn ang="0">
                    <a:pos x="166" y="116"/>
                  </a:cxn>
                  <a:cxn ang="0">
                    <a:pos x="178" y="110"/>
                  </a:cxn>
                  <a:cxn ang="0">
                    <a:pos x="184" y="110"/>
                  </a:cxn>
                  <a:cxn ang="0">
                    <a:pos x="196" y="104"/>
                  </a:cxn>
                  <a:cxn ang="0">
                    <a:pos x="202" y="104"/>
                  </a:cxn>
                  <a:cxn ang="0">
                    <a:pos x="215" y="98"/>
                  </a:cxn>
                  <a:cxn ang="0">
                    <a:pos x="221" y="92"/>
                  </a:cxn>
                  <a:cxn ang="0">
                    <a:pos x="233" y="79"/>
                  </a:cxn>
                  <a:cxn ang="0">
                    <a:pos x="239" y="73"/>
                  </a:cxn>
                  <a:cxn ang="0">
                    <a:pos x="239" y="61"/>
                  </a:cxn>
                  <a:cxn ang="0">
                    <a:pos x="239" y="55"/>
                  </a:cxn>
                  <a:cxn ang="0">
                    <a:pos x="233" y="43"/>
                  </a:cxn>
                  <a:cxn ang="0">
                    <a:pos x="227" y="36"/>
                  </a:cxn>
                  <a:cxn ang="0">
                    <a:pos x="221" y="24"/>
                  </a:cxn>
                  <a:cxn ang="0">
                    <a:pos x="209" y="18"/>
                  </a:cxn>
                  <a:cxn ang="0">
                    <a:pos x="202" y="12"/>
                  </a:cxn>
                  <a:cxn ang="0">
                    <a:pos x="190" y="12"/>
                  </a:cxn>
                  <a:cxn ang="0">
                    <a:pos x="178" y="6"/>
                  </a:cxn>
                  <a:cxn ang="0">
                    <a:pos x="172" y="6"/>
                  </a:cxn>
                  <a:cxn ang="0">
                    <a:pos x="160" y="6"/>
                  </a:cxn>
                  <a:cxn ang="0">
                    <a:pos x="153" y="0"/>
                  </a:cxn>
                  <a:cxn ang="0">
                    <a:pos x="141" y="0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117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6" y="0"/>
                  </a:cxn>
                  <a:cxn ang="0">
                    <a:pos x="80" y="6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1" y="18"/>
                  </a:cxn>
                  <a:cxn ang="0">
                    <a:pos x="25" y="24"/>
                  </a:cxn>
                  <a:cxn ang="0">
                    <a:pos x="12" y="30"/>
                  </a:cxn>
                  <a:cxn ang="0">
                    <a:pos x="6" y="36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7"/>
                  </a:cxn>
                  <a:cxn ang="0">
                    <a:pos x="6" y="73"/>
                  </a:cxn>
                  <a:cxn ang="0">
                    <a:pos x="12" y="86"/>
                  </a:cxn>
                  <a:cxn ang="0">
                    <a:pos x="25" y="92"/>
                  </a:cxn>
                  <a:cxn ang="0">
                    <a:pos x="31" y="98"/>
                  </a:cxn>
                  <a:cxn ang="0">
                    <a:pos x="43" y="104"/>
                  </a:cxn>
                  <a:cxn ang="0">
                    <a:pos x="49" y="110"/>
                  </a:cxn>
                  <a:cxn ang="0">
                    <a:pos x="61" y="110"/>
                  </a:cxn>
                  <a:cxn ang="0">
                    <a:pos x="67" y="110"/>
                  </a:cxn>
                  <a:cxn ang="0">
                    <a:pos x="80" y="116"/>
                  </a:cxn>
                  <a:cxn ang="0">
                    <a:pos x="86" y="116"/>
                  </a:cxn>
                  <a:cxn ang="0">
                    <a:pos x="98" y="116"/>
                  </a:cxn>
                  <a:cxn ang="0">
                    <a:pos x="104" y="116"/>
                  </a:cxn>
                  <a:cxn ang="0">
                    <a:pos x="117" y="116"/>
                  </a:cxn>
                  <a:cxn ang="0">
                    <a:pos x="123" y="116"/>
                  </a:cxn>
                </a:cxnLst>
                <a:rect l="0" t="0" r="r" b="b"/>
                <a:pathLst>
                  <a:path w="239" h="116">
                    <a:moveTo>
                      <a:pt x="123" y="116"/>
                    </a:move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04"/>
                    </a:lnTo>
                    <a:lnTo>
                      <a:pt x="190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79"/>
                    </a:lnTo>
                    <a:lnTo>
                      <a:pt x="233" y="79"/>
                    </a:lnTo>
                    <a:lnTo>
                      <a:pt x="233" y="79"/>
                    </a:lnTo>
                    <a:lnTo>
                      <a:pt x="233" y="79"/>
                    </a:lnTo>
                    <a:lnTo>
                      <a:pt x="233" y="79"/>
                    </a:lnTo>
                    <a:lnTo>
                      <a:pt x="233" y="73"/>
                    </a:lnTo>
                    <a:lnTo>
                      <a:pt x="233" y="73"/>
                    </a:lnTo>
                    <a:lnTo>
                      <a:pt x="233" y="73"/>
                    </a:lnTo>
                    <a:lnTo>
                      <a:pt x="233" y="73"/>
                    </a:lnTo>
                    <a:lnTo>
                      <a:pt x="239" y="73"/>
                    </a:lnTo>
                    <a:lnTo>
                      <a:pt x="239" y="73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6"/>
                    </a:lnTo>
                    <a:lnTo>
                      <a:pt x="233" y="36"/>
                    </a:lnTo>
                    <a:lnTo>
                      <a:pt x="233" y="36"/>
                    </a:lnTo>
                    <a:lnTo>
                      <a:pt x="227" y="36"/>
                    </a:lnTo>
                    <a:lnTo>
                      <a:pt x="227" y="36"/>
                    </a:lnTo>
                    <a:lnTo>
                      <a:pt x="227" y="36"/>
                    </a:lnTo>
                    <a:lnTo>
                      <a:pt x="227" y="30"/>
                    </a:lnTo>
                    <a:lnTo>
                      <a:pt x="227" y="30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1" y="24"/>
                    </a:lnTo>
                    <a:lnTo>
                      <a:pt x="221" y="24"/>
                    </a:lnTo>
                    <a:lnTo>
                      <a:pt x="221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09" y="24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12" y="79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  <a:close/>
                  </a:path>
                </a:pathLst>
              </a:custGeom>
              <a:solidFill>
                <a:srgbClr val="93A1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1" name="Line 31"/>
              <p:cNvSpPr>
                <a:spLocks noChangeShapeType="1"/>
              </p:cNvSpPr>
              <p:nvPr/>
            </p:nvSpPr>
            <p:spPr bwMode="auto">
              <a:xfrm>
                <a:off x="2708" y="2236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2" name="Freeform 32"/>
              <p:cNvSpPr>
                <a:spLocks/>
              </p:cNvSpPr>
              <p:nvPr/>
            </p:nvSpPr>
            <p:spPr bwMode="auto">
              <a:xfrm>
                <a:off x="2708" y="2120"/>
                <a:ext cx="116" cy="116"/>
              </a:xfrm>
              <a:custGeom>
                <a:avLst/>
                <a:gdLst/>
                <a:ahLst/>
                <a:cxnLst>
                  <a:cxn ang="0">
                    <a:pos x="6" y="116"/>
                  </a:cxn>
                  <a:cxn ang="0">
                    <a:pos x="6" y="116"/>
                  </a:cxn>
                  <a:cxn ang="0">
                    <a:pos x="12" y="116"/>
                  </a:cxn>
                  <a:cxn ang="0">
                    <a:pos x="18" y="116"/>
                  </a:cxn>
                  <a:cxn ang="0">
                    <a:pos x="24" y="116"/>
                  </a:cxn>
                  <a:cxn ang="0">
                    <a:pos x="24" y="116"/>
                  </a:cxn>
                  <a:cxn ang="0">
                    <a:pos x="30" y="116"/>
                  </a:cxn>
                  <a:cxn ang="0">
                    <a:pos x="37" y="116"/>
                  </a:cxn>
                  <a:cxn ang="0">
                    <a:pos x="43" y="116"/>
                  </a:cxn>
                  <a:cxn ang="0">
                    <a:pos x="43" y="110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1" y="110"/>
                  </a:cxn>
                  <a:cxn ang="0">
                    <a:pos x="67" y="104"/>
                  </a:cxn>
                  <a:cxn ang="0">
                    <a:pos x="73" y="104"/>
                  </a:cxn>
                  <a:cxn ang="0">
                    <a:pos x="79" y="104"/>
                  </a:cxn>
                  <a:cxn ang="0">
                    <a:pos x="79" y="98"/>
                  </a:cxn>
                  <a:cxn ang="0">
                    <a:pos x="86" y="98"/>
                  </a:cxn>
                  <a:cxn ang="0">
                    <a:pos x="92" y="92"/>
                  </a:cxn>
                  <a:cxn ang="0">
                    <a:pos x="98" y="92"/>
                  </a:cxn>
                  <a:cxn ang="0">
                    <a:pos x="98" y="86"/>
                  </a:cxn>
                  <a:cxn ang="0">
                    <a:pos x="104" y="86"/>
                  </a:cxn>
                  <a:cxn ang="0">
                    <a:pos x="110" y="79"/>
                  </a:cxn>
                  <a:cxn ang="0">
                    <a:pos x="110" y="73"/>
                  </a:cxn>
                  <a:cxn ang="0">
                    <a:pos x="116" y="67"/>
                  </a:cxn>
                  <a:cxn ang="0">
                    <a:pos x="116" y="67"/>
                  </a:cxn>
                  <a:cxn ang="0">
                    <a:pos x="116" y="61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36"/>
                  </a:cxn>
                  <a:cxn ang="0">
                    <a:pos x="104" y="30"/>
                  </a:cxn>
                  <a:cxn ang="0">
                    <a:pos x="98" y="30"/>
                  </a:cxn>
                  <a:cxn ang="0">
                    <a:pos x="92" y="24"/>
                  </a:cxn>
                  <a:cxn ang="0">
                    <a:pos x="92" y="24"/>
                  </a:cxn>
                  <a:cxn ang="0">
                    <a:pos x="86" y="18"/>
                  </a:cxn>
                  <a:cxn ang="0">
                    <a:pos x="79" y="18"/>
                  </a:cxn>
                  <a:cxn ang="0">
                    <a:pos x="73" y="12"/>
                  </a:cxn>
                  <a:cxn ang="0">
                    <a:pos x="73" y="12"/>
                  </a:cxn>
                  <a:cxn ang="0">
                    <a:pos x="67" y="12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6"/>
                  </a:cxn>
                  <a:cxn ang="0">
                    <a:pos x="37" y="6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16">
                    <a:moveTo>
                      <a:pt x="0" y="116"/>
                    </a:moveTo>
                    <a:lnTo>
                      <a:pt x="0" y="116"/>
                    </a:lnTo>
                    <a:lnTo>
                      <a:pt x="0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04"/>
                    </a:lnTo>
                    <a:lnTo>
                      <a:pt x="67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79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10" y="73"/>
                    </a:lnTo>
                    <a:lnTo>
                      <a:pt x="110" y="73"/>
                    </a:lnTo>
                    <a:lnTo>
                      <a:pt x="110" y="73"/>
                    </a:lnTo>
                    <a:lnTo>
                      <a:pt x="110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04" y="36"/>
                    </a:lnTo>
                    <a:lnTo>
                      <a:pt x="104" y="36"/>
                    </a:lnTo>
                    <a:lnTo>
                      <a:pt x="104" y="36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86" y="24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3" name="Line 33"/>
              <p:cNvSpPr>
                <a:spLocks noChangeShapeType="1"/>
              </p:cNvSpPr>
              <p:nvPr/>
            </p:nvSpPr>
            <p:spPr bwMode="auto">
              <a:xfrm flipH="1">
                <a:off x="2702" y="2120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4" name="Freeform 34"/>
              <p:cNvSpPr>
                <a:spLocks/>
              </p:cNvSpPr>
              <p:nvPr/>
            </p:nvSpPr>
            <p:spPr bwMode="auto">
              <a:xfrm>
                <a:off x="2585" y="2120"/>
                <a:ext cx="123" cy="116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9" y="12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7" y="18"/>
                  </a:cxn>
                  <a:cxn ang="0">
                    <a:pos x="31" y="18"/>
                  </a:cxn>
                  <a:cxn ang="0">
                    <a:pos x="31" y="24"/>
                  </a:cxn>
                  <a:cxn ang="0">
                    <a:pos x="25" y="24"/>
                  </a:cxn>
                  <a:cxn ang="0">
                    <a:pos x="18" y="24"/>
                  </a:cxn>
                  <a:cxn ang="0">
                    <a:pos x="12" y="30"/>
                  </a:cxn>
                  <a:cxn ang="0">
                    <a:pos x="12" y="36"/>
                  </a:cxn>
                  <a:cxn ang="0">
                    <a:pos x="6" y="43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7"/>
                  </a:cxn>
                  <a:cxn ang="0">
                    <a:pos x="6" y="73"/>
                  </a:cxn>
                  <a:cxn ang="0">
                    <a:pos x="6" y="79"/>
                  </a:cxn>
                  <a:cxn ang="0">
                    <a:pos x="12" y="79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25" y="92"/>
                  </a:cxn>
                  <a:cxn ang="0">
                    <a:pos x="31" y="98"/>
                  </a:cxn>
                  <a:cxn ang="0">
                    <a:pos x="31" y="98"/>
                  </a:cxn>
                  <a:cxn ang="0">
                    <a:pos x="37" y="104"/>
                  </a:cxn>
                  <a:cxn ang="0">
                    <a:pos x="43" y="104"/>
                  </a:cxn>
                  <a:cxn ang="0">
                    <a:pos x="49" y="104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7" y="110"/>
                  </a:cxn>
                  <a:cxn ang="0">
                    <a:pos x="67" y="110"/>
                  </a:cxn>
                  <a:cxn ang="0">
                    <a:pos x="74" y="116"/>
                  </a:cxn>
                  <a:cxn ang="0">
                    <a:pos x="80" y="116"/>
                  </a:cxn>
                  <a:cxn ang="0">
                    <a:pos x="86" y="116"/>
                  </a:cxn>
                  <a:cxn ang="0">
                    <a:pos x="86" y="116"/>
                  </a:cxn>
                  <a:cxn ang="0">
                    <a:pos x="92" y="116"/>
                  </a:cxn>
                  <a:cxn ang="0">
                    <a:pos x="98" y="116"/>
                  </a:cxn>
                  <a:cxn ang="0">
                    <a:pos x="104" y="116"/>
                  </a:cxn>
                  <a:cxn ang="0">
                    <a:pos x="104" y="116"/>
                  </a:cxn>
                  <a:cxn ang="0">
                    <a:pos x="110" y="116"/>
                  </a:cxn>
                  <a:cxn ang="0">
                    <a:pos x="117" y="116"/>
                  </a:cxn>
                  <a:cxn ang="0">
                    <a:pos x="123" y="116"/>
                  </a:cxn>
                </a:cxnLst>
                <a:rect l="0" t="0" r="r" b="b"/>
                <a:pathLst>
                  <a:path w="123" h="116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12" y="79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5" name="Rectangle 35"/>
              <p:cNvSpPr>
                <a:spLocks noChangeArrowheads="1"/>
              </p:cNvSpPr>
              <p:nvPr/>
            </p:nvSpPr>
            <p:spPr bwMode="auto">
              <a:xfrm>
                <a:off x="2971" y="2132"/>
                <a:ext cx="24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8 - 10</a:t>
                </a:r>
                <a:endParaRPr lang="en-US" sz="1200" b="1"/>
              </a:p>
            </p:txBody>
          </p:sp>
          <p:sp>
            <p:nvSpPr>
              <p:cNvPr id="2810916" name="Freeform 36"/>
              <p:cNvSpPr>
                <a:spLocks/>
              </p:cNvSpPr>
              <p:nvPr/>
            </p:nvSpPr>
            <p:spPr bwMode="auto">
              <a:xfrm>
                <a:off x="2585" y="2279"/>
                <a:ext cx="239" cy="123"/>
              </a:xfrm>
              <a:custGeom>
                <a:avLst/>
                <a:gdLst/>
                <a:ahLst/>
                <a:cxnLst>
                  <a:cxn ang="0">
                    <a:pos x="129" y="123"/>
                  </a:cxn>
                  <a:cxn ang="0">
                    <a:pos x="141" y="123"/>
                  </a:cxn>
                  <a:cxn ang="0">
                    <a:pos x="147" y="117"/>
                  </a:cxn>
                  <a:cxn ang="0">
                    <a:pos x="160" y="117"/>
                  </a:cxn>
                  <a:cxn ang="0">
                    <a:pos x="166" y="117"/>
                  </a:cxn>
                  <a:cxn ang="0">
                    <a:pos x="178" y="117"/>
                  </a:cxn>
                  <a:cxn ang="0">
                    <a:pos x="184" y="111"/>
                  </a:cxn>
                  <a:cxn ang="0">
                    <a:pos x="196" y="111"/>
                  </a:cxn>
                  <a:cxn ang="0">
                    <a:pos x="202" y="105"/>
                  </a:cxn>
                  <a:cxn ang="0">
                    <a:pos x="215" y="99"/>
                  </a:cxn>
                  <a:cxn ang="0">
                    <a:pos x="221" y="92"/>
                  </a:cxn>
                  <a:cxn ang="0">
                    <a:pos x="233" y="80"/>
                  </a:cxn>
                  <a:cxn ang="0">
                    <a:pos x="239" y="74"/>
                  </a:cxn>
                  <a:cxn ang="0">
                    <a:pos x="239" y="62"/>
                  </a:cxn>
                  <a:cxn ang="0">
                    <a:pos x="239" y="56"/>
                  </a:cxn>
                  <a:cxn ang="0">
                    <a:pos x="233" y="43"/>
                  </a:cxn>
                  <a:cxn ang="0">
                    <a:pos x="227" y="37"/>
                  </a:cxn>
                  <a:cxn ang="0">
                    <a:pos x="221" y="31"/>
                  </a:cxn>
                  <a:cxn ang="0">
                    <a:pos x="209" y="25"/>
                  </a:cxn>
                  <a:cxn ang="0">
                    <a:pos x="202" y="19"/>
                  </a:cxn>
                  <a:cxn ang="0">
                    <a:pos x="190" y="13"/>
                  </a:cxn>
                  <a:cxn ang="0">
                    <a:pos x="178" y="13"/>
                  </a:cxn>
                  <a:cxn ang="0">
                    <a:pos x="172" y="6"/>
                  </a:cxn>
                  <a:cxn ang="0">
                    <a:pos x="160" y="6"/>
                  </a:cxn>
                  <a:cxn ang="0">
                    <a:pos x="153" y="6"/>
                  </a:cxn>
                  <a:cxn ang="0">
                    <a:pos x="141" y="6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117" y="0"/>
                  </a:cxn>
                  <a:cxn ang="0">
                    <a:pos x="104" y="0"/>
                  </a:cxn>
                  <a:cxn ang="0">
                    <a:pos x="98" y="6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67" y="6"/>
                  </a:cxn>
                  <a:cxn ang="0">
                    <a:pos x="61" y="13"/>
                  </a:cxn>
                  <a:cxn ang="0">
                    <a:pos x="49" y="13"/>
                  </a:cxn>
                  <a:cxn ang="0">
                    <a:pos x="43" y="19"/>
                  </a:cxn>
                  <a:cxn ang="0">
                    <a:pos x="31" y="19"/>
                  </a:cxn>
                  <a:cxn ang="0">
                    <a:pos x="25" y="25"/>
                  </a:cxn>
                  <a:cxn ang="0">
                    <a:pos x="12" y="31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25" y="99"/>
                  </a:cxn>
                  <a:cxn ang="0">
                    <a:pos x="31" y="105"/>
                  </a:cxn>
                  <a:cxn ang="0">
                    <a:pos x="43" y="105"/>
                  </a:cxn>
                  <a:cxn ang="0">
                    <a:pos x="49" y="111"/>
                  </a:cxn>
                  <a:cxn ang="0">
                    <a:pos x="61" y="117"/>
                  </a:cxn>
                  <a:cxn ang="0">
                    <a:pos x="67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98" y="123"/>
                  </a:cxn>
                  <a:cxn ang="0">
                    <a:pos x="104" y="123"/>
                  </a:cxn>
                  <a:cxn ang="0">
                    <a:pos x="117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239" h="123">
                    <a:moveTo>
                      <a:pt x="123" y="123"/>
                    </a:move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6" y="111"/>
                    </a:lnTo>
                    <a:lnTo>
                      <a:pt x="196" y="111"/>
                    </a:lnTo>
                    <a:lnTo>
                      <a:pt x="196" y="111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9" y="105"/>
                    </a:lnTo>
                    <a:lnTo>
                      <a:pt x="209" y="105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21" y="99"/>
                    </a:lnTo>
                    <a:lnTo>
                      <a:pt x="221" y="99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7" y="92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33" y="86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9"/>
                    </a:lnTo>
                    <a:lnTo>
                      <a:pt x="233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196" y="19"/>
                    </a:lnTo>
                    <a:lnTo>
                      <a:pt x="196" y="19"/>
                    </a:lnTo>
                    <a:lnTo>
                      <a:pt x="196" y="19"/>
                    </a:lnTo>
                    <a:lnTo>
                      <a:pt x="196" y="19"/>
                    </a:lnTo>
                    <a:lnTo>
                      <a:pt x="196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78" y="13"/>
                    </a:lnTo>
                    <a:lnTo>
                      <a:pt x="178" y="13"/>
                    </a:lnTo>
                    <a:lnTo>
                      <a:pt x="178" y="13"/>
                    </a:lnTo>
                    <a:lnTo>
                      <a:pt x="178" y="13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9"/>
                    </a:lnTo>
                    <a:lnTo>
                      <a:pt x="18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105"/>
                    </a:lnTo>
                    <a:lnTo>
                      <a:pt x="31" y="105"/>
                    </a:lnTo>
                    <a:lnTo>
                      <a:pt x="31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close/>
                  </a:path>
                </a:pathLst>
              </a:custGeom>
              <a:solidFill>
                <a:srgbClr val="E68B0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7" name="Line 37"/>
              <p:cNvSpPr>
                <a:spLocks noChangeShapeType="1"/>
              </p:cNvSpPr>
              <p:nvPr/>
            </p:nvSpPr>
            <p:spPr bwMode="auto">
              <a:xfrm>
                <a:off x="2708" y="2402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8" name="Freeform 38"/>
              <p:cNvSpPr>
                <a:spLocks/>
              </p:cNvSpPr>
              <p:nvPr/>
            </p:nvSpPr>
            <p:spPr bwMode="auto">
              <a:xfrm>
                <a:off x="2708" y="2279"/>
                <a:ext cx="116" cy="123"/>
              </a:xfrm>
              <a:custGeom>
                <a:avLst/>
                <a:gdLst/>
                <a:ahLst/>
                <a:cxnLst>
                  <a:cxn ang="0">
                    <a:pos x="6" y="123"/>
                  </a:cxn>
                  <a:cxn ang="0">
                    <a:pos x="6" y="123"/>
                  </a:cxn>
                  <a:cxn ang="0">
                    <a:pos x="12" y="123"/>
                  </a:cxn>
                  <a:cxn ang="0">
                    <a:pos x="18" y="123"/>
                  </a:cxn>
                  <a:cxn ang="0">
                    <a:pos x="24" y="123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7"/>
                  </a:cxn>
                  <a:cxn ang="0">
                    <a:pos x="43" y="117"/>
                  </a:cxn>
                  <a:cxn ang="0">
                    <a:pos x="43" y="117"/>
                  </a:cxn>
                  <a:cxn ang="0">
                    <a:pos x="49" y="117"/>
                  </a:cxn>
                  <a:cxn ang="0">
                    <a:pos x="55" y="117"/>
                  </a:cxn>
                  <a:cxn ang="0">
                    <a:pos x="61" y="111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73" y="111"/>
                  </a:cxn>
                  <a:cxn ang="0">
                    <a:pos x="79" y="105"/>
                  </a:cxn>
                  <a:cxn ang="0">
                    <a:pos x="79" y="105"/>
                  </a:cxn>
                  <a:cxn ang="0">
                    <a:pos x="86" y="99"/>
                  </a:cxn>
                  <a:cxn ang="0">
                    <a:pos x="92" y="99"/>
                  </a:cxn>
                  <a:cxn ang="0">
                    <a:pos x="98" y="99"/>
                  </a:cxn>
                  <a:cxn ang="0">
                    <a:pos x="98" y="92"/>
                  </a:cxn>
                  <a:cxn ang="0">
                    <a:pos x="104" y="86"/>
                  </a:cxn>
                  <a:cxn ang="0">
                    <a:pos x="110" y="80"/>
                  </a:cxn>
                  <a:cxn ang="0">
                    <a:pos x="110" y="80"/>
                  </a:cxn>
                  <a:cxn ang="0">
                    <a:pos x="116" y="74"/>
                  </a:cxn>
                  <a:cxn ang="0">
                    <a:pos x="116" y="68"/>
                  </a:cxn>
                  <a:cxn ang="0">
                    <a:pos x="116" y="62"/>
                  </a:cxn>
                  <a:cxn ang="0">
                    <a:pos x="116" y="62"/>
                  </a:cxn>
                  <a:cxn ang="0">
                    <a:pos x="116" y="56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43"/>
                  </a:cxn>
                  <a:cxn ang="0">
                    <a:pos x="104" y="37"/>
                  </a:cxn>
                  <a:cxn ang="0">
                    <a:pos x="98" y="31"/>
                  </a:cxn>
                  <a:cxn ang="0">
                    <a:pos x="92" y="25"/>
                  </a:cxn>
                  <a:cxn ang="0">
                    <a:pos x="92" y="25"/>
                  </a:cxn>
                  <a:cxn ang="0">
                    <a:pos x="86" y="25"/>
                  </a:cxn>
                  <a:cxn ang="0">
                    <a:pos x="79" y="19"/>
                  </a:cxn>
                  <a:cxn ang="0">
                    <a:pos x="73" y="19"/>
                  </a:cxn>
                  <a:cxn ang="0">
                    <a:pos x="73" y="13"/>
                  </a:cxn>
                  <a:cxn ang="0">
                    <a:pos x="67" y="13"/>
                  </a:cxn>
                  <a:cxn ang="0">
                    <a:pos x="61" y="13"/>
                  </a:cxn>
                  <a:cxn ang="0">
                    <a:pos x="55" y="13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6"/>
                  </a:cxn>
                  <a:cxn ang="0">
                    <a:pos x="37" y="6"/>
                  </a:cxn>
                  <a:cxn ang="0">
                    <a:pos x="30" y="6"/>
                  </a:cxn>
                  <a:cxn ang="0">
                    <a:pos x="24" y="6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0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55" y="117"/>
                    </a:lnTo>
                    <a:lnTo>
                      <a:pt x="55" y="117"/>
                    </a:lnTo>
                    <a:lnTo>
                      <a:pt x="55" y="117"/>
                    </a:lnTo>
                    <a:lnTo>
                      <a:pt x="55" y="117"/>
                    </a:lnTo>
                    <a:lnTo>
                      <a:pt x="55" y="117"/>
                    </a:lnTo>
                    <a:lnTo>
                      <a:pt x="55" y="117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3" y="111"/>
                    </a:lnTo>
                    <a:lnTo>
                      <a:pt x="73" y="111"/>
                    </a:lnTo>
                    <a:lnTo>
                      <a:pt x="73" y="111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86" y="105"/>
                    </a:lnTo>
                    <a:lnTo>
                      <a:pt x="86" y="105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8" y="99"/>
                    </a:lnTo>
                    <a:lnTo>
                      <a:pt x="98" y="99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104" y="92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10" y="86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3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19" name="Line 39"/>
              <p:cNvSpPr>
                <a:spLocks noChangeShapeType="1"/>
              </p:cNvSpPr>
              <p:nvPr/>
            </p:nvSpPr>
            <p:spPr bwMode="auto">
              <a:xfrm flipH="1">
                <a:off x="2702" y="2279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20" name="Freeform 40"/>
              <p:cNvSpPr>
                <a:spLocks/>
              </p:cNvSpPr>
              <p:nvPr/>
            </p:nvSpPr>
            <p:spPr bwMode="auto">
              <a:xfrm>
                <a:off x="2585" y="2279"/>
                <a:ext cx="123" cy="123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6"/>
                  </a:cxn>
                  <a:cxn ang="0">
                    <a:pos x="98" y="6"/>
                  </a:cxn>
                  <a:cxn ang="0">
                    <a:pos x="92" y="6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13"/>
                  </a:cxn>
                  <a:cxn ang="0">
                    <a:pos x="55" y="13"/>
                  </a:cxn>
                  <a:cxn ang="0">
                    <a:pos x="49" y="13"/>
                  </a:cxn>
                  <a:cxn ang="0">
                    <a:pos x="49" y="13"/>
                  </a:cxn>
                  <a:cxn ang="0">
                    <a:pos x="43" y="19"/>
                  </a:cxn>
                  <a:cxn ang="0">
                    <a:pos x="37" y="19"/>
                  </a:cxn>
                  <a:cxn ang="0">
                    <a:pos x="31" y="19"/>
                  </a:cxn>
                  <a:cxn ang="0">
                    <a:pos x="31" y="25"/>
                  </a:cxn>
                  <a:cxn ang="0">
                    <a:pos x="25" y="25"/>
                  </a:cxn>
                  <a:cxn ang="0">
                    <a:pos x="18" y="31"/>
                  </a:cxn>
                  <a:cxn ang="0">
                    <a:pos x="12" y="37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6" y="49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0" y="74"/>
                  </a:cxn>
                  <a:cxn ang="0">
                    <a:pos x="6" y="74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12" y="92"/>
                  </a:cxn>
                  <a:cxn ang="0">
                    <a:pos x="18" y="92"/>
                  </a:cxn>
                  <a:cxn ang="0">
                    <a:pos x="25" y="99"/>
                  </a:cxn>
                  <a:cxn ang="0">
                    <a:pos x="31" y="99"/>
                  </a:cxn>
                  <a:cxn ang="0">
                    <a:pos x="31" y="105"/>
                  </a:cxn>
                  <a:cxn ang="0">
                    <a:pos x="37" y="105"/>
                  </a:cxn>
                  <a:cxn ang="0">
                    <a:pos x="43" y="105"/>
                  </a:cxn>
                  <a:cxn ang="0">
                    <a:pos x="49" y="111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7"/>
                  </a:cxn>
                  <a:cxn ang="0">
                    <a:pos x="67" y="117"/>
                  </a:cxn>
                  <a:cxn ang="0">
                    <a:pos x="67" y="117"/>
                  </a:cxn>
                  <a:cxn ang="0">
                    <a:pos x="74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86" y="117"/>
                  </a:cxn>
                  <a:cxn ang="0">
                    <a:pos x="92" y="123"/>
                  </a:cxn>
                  <a:cxn ang="0">
                    <a:pos x="98" y="123"/>
                  </a:cxn>
                  <a:cxn ang="0">
                    <a:pos x="104" y="123"/>
                  </a:cxn>
                  <a:cxn ang="0">
                    <a:pos x="104" y="123"/>
                  </a:cxn>
                  <a:cxn ang="0">
                    <a:pos x="110" y="123"/>
                  </a:cxn>
                  <a:cxn ang="0">
                    <a:pos x="117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123" h="123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9"/>
                    </a:lnTo>
                    <a:lnTo>
                      <a:pt x="18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105"/>
                    </a:lnTo>
                    <a:lnTo>
                      <a:pt x="31" y="105"/>
                    </a:lnTo>
                    <a:lnTo>
                      <a:pt x="31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21" name="Rectangle 41"/>
              <p:cNvSpPr>
                <a:spLocks noChangeArrowheads="1"/>
              </p:cNvSpPr>
              <p:nvPr/>
            </p:nvSpPr>
            <p:spPr bwMode="auto">
              <a:xfrm>
                <a:off x="2918" y="2298"/>
                <a:ext cx="29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10 - 12</a:t>
                </a:r>
                <a:endParaRPr lang="en-US" sz="1200" b="1"/>
              </a:p>
            </p:txBody>
          </p:sp>
          <p:sp>
            <p:nvSpPr>
              <p:cNvPr id="2810922" name="Freeform 42"/>
              <p:cNvSpPr>
                <a:spLocks/>
              </p:cNvSpPr>
              <p:nvPr/>
            </p:nvSpPr>
            <p:spPr bwMode="auto">
              <a:xfrm>
                <a:off x="2585" y="2445"/>
                <a:ext cx="239" cy="117"/>
              </a:xfrm>
              <a:custGeom>
                <a:avLst/>
                <a:gdLst/>
                <a:ahLst/>
                <a:cxnLst>
                  <a:cxn ang="0">
                    <a:pos x="129" y="117"/>
                  </a:cxn>
                  <a:cxn ang="0">
                    <a:pos x="141" y="117"/>
                  </a:cxn>
                  <a:cxn ang="0">
                    <a:pos x="147" y="117"/>
                  </a:cxn>
                  <a:cxn ang="0">
                    <a:pos x="160" y="117"/>
                  </a:cxn>
                  <a:cxn ang="0">
                    <a:pos x="166" y="117"/>
                  </a:cxn>
                  <a:cxn ang="0">
                    <a:pos x="178" y="111"/>
                  </a:cxn>
                  <a:cxn ang="0">
                    <a:pos x="184" y="111"/>
                  </a:cxn>
                  <a:cxn ang="0">
                    <a:pos x="196" y="105"/>
                  </a:cxn>
                  <a:cxn ang="0">
                    <a:pos x="202" y="98"/>
                  </a:cxn>
                  <a:cxn ang="0">
                    <a:pos x="215" y="98"/>
                  </a:cxn>
                  <a:cxn ang="0">
                    <a:pos x="221" y="86"/>
                  </a:cxn>
                  <a:cxn ang="0">
                    <a:pos x="233" y="80"/>
                  </a:cxn>
                  <a:cxn ang="0">
                    <a:pos x="239" y="68"/>
                  </a:cxn>
                  <a:cxn ang="0">
                    <a:pos x="239" y="62"/>
                  </a:cxn>
                  <a:cxn ang="0">
                    <a:pos x="239" y="49"/>
                  </a:cxn>
                  <a:cxn ang="0">
                    <a:pos x="233" y="43"/>
                  </a:cxn>
                  <a:cxn ang="0">
                    <a:pos x="227" y="31"/>
                  </a:cxn>
                  <a:cxn ang="0">
                    <a:pos x="221" y="25"/>
                  </a:cxn>
                  <a:cxn ang="0">
                    <a:pos x="209" y="19"/>
                  </a:cxn>
                  <a:cxn ang="0">
                    <a:pos x="202" y="12"/>
                  </a:cxn>
                  <a:cxn ang="0">
                    <a:pos x="190" y="12"/>
                  </a:cxn>
                  <a:cxn ang="0">
                    <a:pos x="178" y="6"/>
                  </a:cxn>
                  <a:cxn ang="0">
                    <a:pos x="172" y="6"/>
                  </a:cxn>
                  <a:cxn ang="0">
                    <a:pos x="160" y="6"/>
                  </a:cxn>
                  <a:cxn ang="0">
                    <a:pos x="153" y="0"/>
                  </a:cxn>
                  <a:cxn ang="0">
                    <a:pos x="141" y="0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117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49" y="6"/>
                  </a:cxn>
                  <a:cxn ang="0">
                    <a:pos x="43" y="12"/>
                  </a:cxn>
                  <a:cxn ang="0">
                    <a:pos x="31" y="19"/>
                  </a:cxn>
                  <a:cxn ang="0">
                    <a:pos x="25" y="25"/>
                  </a:cxn>
                  <a:cxn ang="0">
                    <a:pos x="12" y="31"/>
                  </a:cxn>
                  <a:cxn ang="0">
                    <a:pos x="6" y="37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6" y="74"/>
                  </a:cxn>
                  <a:cxn ang="0">
                    <a:pos x="12" y="86"/>
                  </a:cxn>
                  <a:cxn ang="0">
                    <a:pos x="25" y="92"/>
                  </a:cxn>
                  <a:cxn ang="0">
                    <a:pos x="31" y="98"/>
                  </a:cxn>
                  <a:cxn ang="0">
                    <a:pos x="43" y="105"/>
                  </a:cxn>
                  <a:cxn ang="0">
                    <a:pos x="49" y="105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98" y="117"/>
                  </a:cxn>
                  <a:cxn ang="0">
                    <a:pos x="104" y="117"/>
                  </a:cxn>
                  <a:cxn ang="0">
                    <a:pos x="117" y="117"/>
                  </a:cxn>
                  <a:cxn ang="0">
                    <a:pos x="123" y="117"/>
                  </a:cxn>
                </a:cxnLst>
                <a:rect l="0" t="0" r="r" b="b"/>
                <a:pathLst>
                  <a:path w="239" h="117">
                    <a:moveTo>
                      <a:pt x="123" y="117"/>
                    </a:move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90" y="111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9" y="74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94150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23" name="Line 43"/>
              <p:cNvSpPr>
                <a:spLocks noChangeShapeType="1"/>
              </p:cNvSpPr>
              <p:nvPr/>
            </p:nvSpPr>
            <p:spPr bwMode="auto">
              <a:xfrm>
                <a:off x="2708" y="2562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24" name="Freeform 44"/>
              <p:cNvSpPr>
                <a:spLocks/>
              </p:cNvSpPr>
              <p:nvPr/>
            </p:nvSpPr>
            <p:spPr bwMode="auto">
              <a:xfrm>
                <a:off x="2708" y="2445"/>
                <a:ext cx="116" cy="117"/>
              </a:xfrm>
              <a:custGeom>
                <a:avLst/>
                <a:gdLst/>
                <a:ahLst/>
                <a:cxnLst>
                  <a:cxn ang="0">
                    <a:pos x="6" y="117"/>
                  </a:cxn>
                  <a:cxn ang="0">
                    <a:pos x="6" y="117"/>
                  </a:cxn>
                  <a:cxn ang="0">
                    <a:pos x="12" y="117"/>
                  </a:cxn>
                  <a:cxn ang="0">
                    <a:pos x="18" y="117"/>
                  </a:cxn>
                  <a:cxn ang="0">
                    <a:pos x="24" y="117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7"/>
                  </a:cxn>
                  <a:cxn ang="0">
                    <a:pos x="43" y="117"/>
                  </a:cxn>
                  <a:cxn ang="0">
                    <a:pos x="43" y="111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1" y="111"/>
                  </a:cxn>
                  <a:cxn ang="0">
                    <a:pos x="67" y="105"/>
                  </a:cxn>
                  <a:cxn ang="0">
                    <a:pos x="73" y="105"/>
                  </a:cxn>
                  <a:cxn ang="0">
                    <a:pos x="79" y="105"/>
                  </a:cxn>
                  <a:cxn ang="0">
                    <a:pos x="79" y="98"/>
                  </a:cxn>
                  <a:cxn ang="0">
                    <a:pos x="86" y="98"/>
                  </a:cxn>
                  <a:cxn ang="0">
                    <a:pos x="92" y="92"/>
                  </a:cxn>
                  <a:cxn ang="0">
                    <a:pos x="98" y="92"/>
                  </a:cxn>
                  <a:cxn ang="0">
                    <a:pos x="98" y="86"/>
                  </a:cxn>
                  <a:cxn ang="0">
                    <a:pos x="104" y="80"/>
                  </a:cxn>
                  <a:cxn ang="0">
                    <a:pos x="110" y="80"/>
                  </a:cxn>
                  <a:cxn ang="0">
                    <a:pos x="110" y="74"/>
                  </a:cxn>
                  <a:cxn ang="0">
                    <a:pos x="116" y="68"/>
                  </a:cxn>
                  <a:cxn ang="0">
                    <a:pos x="116" y="62"/>
                  </a:cxn>
                  <a:cxn ang="0">
                    <a:pos x="116" y="62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6" y="43"/>
                  </a:cxn>
                  <a:cxn ang="0">
                    <a:pos x="110" y="43"/>
                  </a:cxn>
                  <a:cxn ang="0">
                    <a:pos x="110" y="37"/>
                  </a:cxn>
                  <a:cxn ang="0">
                    <a:pos x="104" y="31"/>
                  </a:cxn>
                  <a:cxn ang="0">
                    <a:pos x="98" y="25"/>
                  </a:cxn>
                  <a:cxn ang="0">
                    <a:pos x="92" y="25"/>
                  </a:cxn>
                  <a:cxn ang="0">
                    <a:pos x="92" y="19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3" y="12"/>
                  </a:cxn>
                  <a:cxn ang="0">
                    <a:pos x="73" y="12"/>
                  </a:cxn>
                  <a:cxn ang="0">
                    <a:pos x="67" y="12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17">
                    <a:moveTo>
                      <a:pt x="0" y="117"/>
                    </a:moveTo>
                    <a:lnTo>
                      <a:pt x="0" y="117"/>
                    </a:lnTo>
                    <a:lnTo>
                      <a:pt x="0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6" y="74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25" name="Line 45"/>
              <p:cNvSpPr>
                <a:spLocks noChangeShapeType="1"/>
              </p:cNvSpPr>
              <p:nvPr/>
            </p:nvSpPr>
            <p:spPr bwMode="auto">
              <a:xfrm flipH="1">
                <a:off x="2702" y="2445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26" name="Freeform 46"/>
              <p:cNvSpPr>
                <a:spLocks/>
              </p:cNvSpPr>
              <p:nvPr/>
            </p:nvSpPr>
            <p:spPr bwMode="auto">
              <a:xfrm>
                <a:off x="2585" y="2445"/>
                <a:ext cx="123" cy="117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7" y="12"/>
                  </a:cxn>
                  <a:cxn ang="0">
                    <a:pos x="31" y="19"/>
                  </a:cxn>
                  <a:cxn ang="0">
                    <a:pos x="31" y="19"/>
                  </a:cxn>
                  <a:cxn ang="0">
                    <a:pos x="25" y="25"/>
                  </a:cxn>
                  <a:cxn ang="0">
                    <a:pos x="18" y="25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6" y="74"/>
                  </a:cxn>
                  <a:cxn ang="0">
                    <a:pos x="6" y="80"/>
                  </a:cxn>
                  <a:cxn ang="0">
                    <a:pos x="12" y="80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25" y="92"/>
                  </a:cxn>
                  <a:cxn ang="0">
                    <a:pos x="31" y="98"/>
                  </a:cxn>
                  <a:cxn ang="0">
                    <a:pos x="31" y="98"/>
                  </a:cxn>
                  <a:cxn ang="0">
                    <a:pos x="37" y="105"/>
                  </a:cxn>
                  <a:cxn ang="0">
                    <a:pos x="43" y="105"/>
                  </a:cxn>
                  <a:cxn ang="0">
                    <a:pos x="49" y="105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67" y="111"/>
                  </a:cxn>
                  <a:cxn ang="0">
                    <a:pos x="74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98" y="117"/>
                  </a:cxn>
                  <a:cxn ang="0">
                    <a:pos x="104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17" y="117"/>
                  </a:cxn>
                  <a:cxn ang="0">
                    <a:pos x="123" y="117"/>
                  </a:cxn>
                </a:cxnLst>
                <a:rect l="0" t="0" r="r" b="b"/>
                <a:pathLst>
                  <a:path w="123" h="117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27" name="Rectangle 47"/>
              <p:cNvSpPr>
                <a:spLocks noChangeArrowheads="1"/>
              </p:cNvSpPr>
              <p:nvPr/>
            </p:nvSpPr>
            <p:spPr bwMode="auto">
              <a:xfrm>
                <a:off x="2918" y="2457"/>
                <a:ext cx="29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12 - 14</a:t>
                </a:r>
                <a:endParaRPr lang="en-US" sz="1200" b="1"/>
              </a:p>
            </p:txBody>
          </p:sp>
          <p:sp>
            <p:nvSpPr>
              <p:cNvPr id="2810928" name="Line 48"/>
              <p:cNvSpPr>
                <a:spLocks noChangeShapeType="1"/>
              </p:cNvSpPr>
              <p:nvPr/>
            </p:nvSpPr>
            <p:spPr bwMode="auto">
              <a:xfrm flipH="1">
                <a:off x="2702" y="2605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3365" y="1472"/>
              <a:ext cx="763" cy="976"/>
              <a:chOff x="2585" y="2605"/>
              <a:chExt cx="763" cy="976"/>
            </a:xfrm>
          </p:grpSpPr>
          <p:sp>
            <p:nvSpPr>
              <p:cNvPr id="2810930" name="Freeform 50"/>
              <p:cNvSpPr>
                <a:spLocks/>
              </p:cNvSpPr>
              <p:nvPr/>
            </p:nvSpPr>
            <p:spPr bwMode="auto">
              <a:xfrm>
                <a:off x="2585" y="2605"/>
                <a:ext cx="239" cy="123"/>
              </a:xfrm>
              <a:custGeom>
                <a:avLst/>
                <a:gdLst/>
                <a:ahLst/>
                <a:cxnLst>
                  <a:cxn ang="0">
                    <a:pos x="129" y="123"/>
                  </a:cxn>
                  <a:cxn ang="0">
                    <a:pos x="141" y="117"/>
                  </a:cxn>
                  <a:cxn ang="0">
                    <a:pos x="147" y="117"/>
                  </a:cxn>
                  <a:cxn ang="0">
                    <a:pos x="160" y="117"/>
                  </a:cxn>
                  <a:cxn ang="0">
                    <a:pos x="166" y="117"/>
                  </a:cxn>
                  <a:cxn ang="0">
                    <a:pos x="178" y="110"/>
                  </a:cxn>
                  <a:cxn ang="0">
                    <a:pos x="184" y="110"/>
                  </a:cxn>
                  <a:cxn ang="0">
                    <a:pos x="196" y="104"/>
                  </a:cxn>
                  <a:cxn ang="0">
                    <a:pos x="202" y="104"/>
                  </a:cxn>
                  <a:cxn ang="0">
                    <a:pos x="215" y="98"/>
                  </a:cxn>
                  <a:cxn ang="0">
                    <a:pos x="221" y="92"/>
                  </a:cxn>
                  <a:cxn ang="0">
                    <a:pos x="233" y="80"/>
                  </a:cxn>
                  <a:cxn ang="0">
                    <a:pos x="239" y="74"/>
                  </a:cxn>
                  <a:cxn ang="0">
                    <a:pos x="239" y="61"/>
                  </a:cxn>
                  <a:cxn ang="0">
                    <a:pos x="239" y="55"/>
                  </a:cxn>
                  <a:cxn ang="0">
                    <a:pos x="233" y="43"/>
                  </a:cxn>
                  <a:cxn ang="0">
                    <a:pos x="227" y="37"/>
                  </a:cxn>
                  <a:cxn ang="0">
                    <a:pos x="221" y="31"/>
                  </a:cxn>
                  <a:cxn ang="0">
                    <a:pos x="209" y="24"/>
                  </a:cxn>
                  <a:cxn ang="0">
                    <a:pos x="202" y="18"/>
                  </a:cxn>
                  <a:cxn ang="0">
                    <a:pos x="190" y="12"/>
                  </a:cxn>
                  <a:cxn ang="0">
                    <a:pos x="184" y="12"/>
                  </a:cxn>
                  <a:cxn ang="0">
                    <a:pos x="172" y="6"/>
                  </a:cxn>
                  <a:cxn ang="0">
                    <a:pos x="166" y="6"/>
                  </a:cxn>
                  <a:cxn ang="0">
                    <a:pos x="153" y="6"/>
                  </a:cxn>
                  <a:cxn ang="0">
                    <a:pos x="147" y="0"/>
                  </a:cxn>
                  <a:cxn ang="0">
                    <a:pos x="135" y="0"/>
                  </a:cxn>
                  <a:cxn ang="0">
                    <a:pos x="129" y="0"/>
                  </a:cxn>
                  <a:cxn ang="0">
                    <a:pos x="117" y="0"/>
                  </a:cxn>
                  <a:cxn ang="0">
                    <a:pos x="110" y="0"/>
                  </a:cxn>
                  <a:cxn ang="0">
                    <a:pos x="98" y="0"/>
                  </a:cxn>
                  <a:cxn ang="0">
                    <a:pos x="92" y="6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1" y="6"/>
                  </a:cxn>
                  <a:cxn ang="0">
                    <a:pos x="55" y="12"/>
                  </a:cxn>
                  <a:cxn ang="0">
                    <a:pos x="43" y="12"/>
                  </a:cxn>
                  <a:cxn ang="0">
                    <a:pos x="37" y="18"/>
                  </a:cxn>
                  <a:cxn ang="0">
                    <a:pos x="25" y="24"/>
                  </a:cxn>
                  <a:cxn ang="0">
                    <a:pos x="18" y="31"/>
                  </a:cxn>
                  <a:cxn ang="0">
                    <a:pos x="6" y="37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7"/>
                  </a:cxn>
                  <a:cxn ang="0">
                    <a:pos x="6" y="74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31" y="98"/>
                  </a:cxn>
                  <a:cxn ang="0">
                    <a:pos x="37" y="104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7" y="117"/>
                  </a:cxn>
                  <a:cxn ang="0">
                    <a:pos x="74" y="117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104" y="117"/>
                  </a:cxn>
                  <a:cxn ang="0">
                    <a:pos x="110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239" h="123">
                    <a:moveTo>
                      <a:pt x="123" y="123"/>
                    </a:move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9" y="104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9"/>
                    </a:lnTo>
                    <a:lnTo>
                      <a:pt x="233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09" y="24"/>
                    </a:lnTo>
                    <a:lnTo>
                      <a:pt x="209" y="24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196" y="18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close/>
                  </a:path>
                </a:pathLst>
              </a:custGeom>
              <a:solidFill>
                <a:srgbClr val="701E0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1" name="Line 51"/>
              <p:cNvSpPr>
                <a:spLocks noChangeShapeType="1"/>
              </p:cNvSpPr>
              <p:nvPr/>
            </p:nvSpPr>
            <p:spPr bwMode="auto">
              <a:xfrm>
                <a:off x="2708" y="2728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2" name="Freeform 52"/>
              <p:cNvSpPr>
                <a:spLocks/>
              </p:cNvSpPr>
              <p:nvPr/>
            </p:nvSpPr>
            <p:spPr bwMode="auto">
              <a:xfrm>
                <a:off x="2708" y="2605"/>
                <a:ext cx="116" cy="123"/>
              </a:xfrm>
              <a:custGeom>
                <a:avLst/>
                <a:gdLst/>
                <a:ahLst/>
                <a:cxnLst>
                  <a:cxn ang="0">
                    <a:pos x="6" y="123"/>
                  </a:cxn>
                  <a:cxn ang="0">
                    <a:pos x="6" y="123"/>
                  </a:cxn>
                  <a:cxn ang="0">
                    <a:pos x="12" y="117"/>
                  </a:cxn>
                  <a:cxn ang="0">
                    <a:pos x="18" y="117"/>
                  </a:cxn>
                  <a:cxn ang="0">
                    <a:pos x="24" y="117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7"/>
                  </a:cxn>
                  <a:cxn ang="0">
                    <a:pos x="43" y="117"/>
                  </a:cxn>
                  <a:cxn ang="0">
                    <a:pos x="43" y="117"/>
                  </a:cxn>
                  <a:cxn ang="0">
                    <a:pos x="49" y="117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1" y="110"/>
                  </a:cxn>
                  <a:cxn ang="0">
                    <a:pos x="67" y="110"/>
                  </a:cxn>
                  <a:cxn ang="0">
                    <a:pos x="73" y="104"/>
                  </a:cxn>
                  <a:cxn ang="0">
                    <a:pos x="79" y="104"/>
                  </a:cxn>
                  <a:cxn ang="0">
                    <a:pos x="79" y="104"/>
                  </a:cxn>
                  <a:cxn ang="0">
                    <a:pos x="86" y="98"/>
                  </a:cxn>
                  <a:cxn ang="0">
                    <a:pos x="92" y="98"/>
                  </a:cxn>
                  <a:cxn ang="0">
                    <a:pos x="98" y="92"/>
                  </a:cxn>
                  <a:cxn ang="0">
                    <a:pos x="98" y="86"/>
                  </a:cxn>
                  <a:cxn ang="0">
                    <a:pos x="104" y="86"/>
                  </a:cxn>
                  <a:cxn ang="0">
                    <a:pos x="110" y="80"/>
                  </a:cxn>
                  <a:cxn ang="0">
                    <a:pos x="110" y="74"/>
                  </a:cxn>
                  <a:cxn ang="0">
                    <a:pos x="116" y="74"/>
                  </a:cxn>
                  <a:cxn ang="0">
                    <a:pos x="116" y="67"/>
                  </a:cxn>
                  <a:cxn ang="0">
                    <a:pos x="116" y="61"/>
                  </a:cxn>
                  <a:cxn ang="0">
                    <a:pos x="116" y="55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37"/>
                  </a:cxn>
                  <a:cxn ang="0">
                    <a:pos x="104" y="37"/>
                  </a:cxn>
                  <a:cxn ang="0">
                    <a:pos x="98" y="31"/>
                  </a:cxn>
                  <a:cxn ang="0">
                    <a:pos x="98" y="24"/>
                  </a:cxn>
                  <a:cxn ang="0">
                    <a:pos x="92" y="24"/>
                  </a:cxn>
                  <a:cxn ang="0">
                    <a:pos x="86" y="18"/>
                  </a:cxn>
                  <a:cxn ang="0">
                    <a:pos x="79" y="18"/>
                  </a:cxn>
                  <a:cxn ang="0">
                    <a:pos x="79" y="18"/>
                  </a:cxn>
                  <a:cxn ang="0">
                    <a:pos x="73" y="12"/>
                  </a:cxn>
                  <a:cxn ang="0">
                    <a:pos x="67" y="12"/>
                  </a:cxn>
                  <a:cxn ang="0">
                    <a:pos x="61" y="12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6"/>
                  </a:cxn>
                  <a:cxn ang="0">
                    <a:pos x="37" y="6"/>
                  </a:cxn>
                  <a:cxn ang="0">
                    <a:pos x="30" y="6"/>
                  </a:cxn>
                  <a:cxn ang="0">
                    <a:pos x="24" y="6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0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86" y="104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86" y="24"/>
                    </a:lnTo>
                    <a:lnTo>
                      <a:pt x="86" y="24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3" y="18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3" name="Freeform 53"/>
              <p:cNvSpPr>
                <a:spLocks/>
              </p:cNvSpPr>
              <p:nvPr/>
            </p:nvSpPr>
            <p:spPr bwMode="auto">
              <a:xfrm>
                <a:off x="2585" y="2605"/>
                <a:ext cx="123" cy="123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12"/>
                  </a:cxn>
                  <a:cxn ang="0">
                    <a:pos x="55" y="12"/>
                  </a:cxn>
                  <a:cxn ang="0">
                    <a:pos x="49" y="12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7" y="18"/>
                  </a:cxn>
                  <a:cxn ang="0">
                    <a:pos x="31" y="18"/>
                  </a:cxn>
                  <a:cxn ang="0">
                    <a:pos x="31" y="24"/>
                  </a:cxn>
                  <a:cxn ang="0">
                    <a:pos x="25" y="24"/>
                  </a:cxn>
                  <a:cxn ang="0">
                    <a:pos x="18" y="31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6" y="49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6" y="74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25" y="92"/>
                  </a:cxn>
                  <a:cxn ang="0">
                    <a:pos x="25" y="98"/>
                  </a:cxn>
                  <a:cxn ang="0">
                    <a:pos x="31" y="98"/>
                  </a:cxn>
                  <a:cxn ang="0">
                    <a:pos x="37" y="104"/>
                  </a:cxn>
                  <a:cxn ang="0">
                    <a:pos x="43" y="104"/>
                  </a:cxn>
                  <a:cxn ang="0">
                    <a:pos x="43" y="104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1" y="110"/>
                  </a:cxn>
                  <a:cxn ang="0">
                    <a:pos x="67" y="117"/>
                  </a:cxn>
                  <a:cxn ang="0">
                    <a:pos x="74" y="117"/>
                  </a:cxn>
                  <a:cxn ang="0">
                    <a:pos x="80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98" y="117"/>
                  </a:cxn>
                  <a:cxn ang="0">
                    <a:pos x="98" y="117"/>
                  </a:cxn>
                  <a:cxn ang="0">
                    <a:pos x="104" y="123"/>
                  </a:cxn>
                  <a:cxn ang="0">
                    <a:pos x="110" y="123"/>
                  </a:cxn>
                  <a:cxn ang="0">
                    <a:pos x="117" y="123"/>
                  </a:cxn>
                  <a:cxn ang="0">
                    <a:pos x="117" y="123"/>
                  </a:cxn>
                </a:cxnLst>
                <a:rect l="0" t="0" r="r" b="b"/>
                <a:pathLst>
                  <a:path w="123" h="123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4" name="Rectangle 54"/>
              <p:cNvSpPr>
                <a:spLocks noChangeArrowheads="1"/>
              </p:cNvSpPr>
              <p:nvPr/>
            </p:nvSpPr>
            <p:spPr bwMode="auto">
              <a:xfrm>
                <a:off x="2918" y="2617"/>
                <a:ext cx="29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14 - 16</a:t>
                </a:r>
                <a:endParaRPr lang="en-US" sz="1200" b="1"/>
              </a:p>
            </p:txBody>
          </p:sp>
          <p:sp>
            <p:nvSpPr>
              <p:cNvPr id="2810935" name="Freeform 55"/>
              <p:cNvSpPr>
                <a:spLocks/>
              </p:cNvSpPr>
              <p:nvPr/>
            </p:nvSpPr>
            <p:spPr bwMode="auto">
              <a:xfrm>
                <a:off x="2585" y="2765"/>
                <a:ext cx="239" cy="123"/>
              </a:xfrm>
              <a:custGeom>
                <a:avLst/>
                <a:gdLst/>
                <a:ahLst/>
                <a:cxnLst>
                  <a:cxn ang="0">
                    <a:pos x="129" y="123"/>
                  </a:cxn>
                  <a:cxn ang="0">
                    <a:pos x="141" y="123"/>
                  </a:cxn>
                  <a:cxn ang="0">
                    <a:pos x="147" y="123"/>
                  </a:cxn>
                  <a:cxn ang="0">
                    <a:pos x="160" y="116"/>
                  </a:cxn>
                  <a:cxn ang="0">
                    <a:pos x="166" y="116"/>
                  </a:cxn>
                  <a:cxn ang="0">
                    <a:pos x="178" y="116"/>
                  </a:cxn>
                  <a:cxn ang="0">
                    <a:pos x="184" y="110"/>
                  </a:cxn>
                  <a:cxn ang="0">
                    <a:pos x="196" y="110"/>
                  </a:cxn>
                  <a:cxn ang="0">
                    <a:pos x="202" y="104"/>
                  </a:cxn>
                  <a:cxn ang="0">
                    <a:pos x="215" y="98"/>
                  </a:cxn>
                  <a:cxn ang="0">
                    <a:pos x="221" y="92"/>
                  </a:cxn>
                  <a:cxn ang="0">
                    <a:pos x="233" y="86"/>
                  </a:cxn>
                  <a:cxn ang="0">
                    <a:pos x="239" y="73"/>
                  </a:cxn>
                  <a:cxn ang="0">
                    <a:pos x="239" y="67"/>
                  </a:cxn>
                  <a:cxn ang="0">
                    <a:pos x="239" y="55"/>
                  </a:cxn>
                  <a:cxn ang="0">
                    <a:pos x="233" y="49"/>
                  </a:cxn>
                  <a:cxn ang="0">
                    <a:pos x="227" y="37"/>
                  </a:cxn>
                  <a:cxn ang="0">
                    <a:pos x="221" y="30"/>
                  </a:cxn>
                  <a:cxn ang="0">
                    <a:pos x="209" y="24"/>
                  </a:cxn>
                  <a:cxn ang="0">
                    <a:pos x="202" y="18"/>
                  </a:cxn>
                  <a:cxn ang="0">
                    <a:pos x="190" y="12"/>
                  </a:cxn>
                  <a:cxn ang="0">
                    <a:pos x="178" y="12"/>
                  </a:cxn>
                  <a:cxn ang="0">
                    <a:pos x="172" y="6"/>
                  </a:cxn>
                  <a:cxn ang="0">
                    <a:pos x="160" y="6"/>
                  </a:cxn>
                  <a:cxn ang="0">
                    <a:pos x="153" y="6"/>
                  </a:cxn>
                  <a:cxn ang="0">
                    <a:pos x="141" y="6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117" y="0"/>
                  </a:cxn>
                  <a:cxn ang="0">
                    <a:pos x="104" y="0"/>
                  </a:cxn>
                  <a:cxn ang="0">
                    <a:pos x="98" y="6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67" y="6"/>
                  </a:cxn>
                  <a:cxn ang="0">
                    <a:pos x="61" y="12"/>
                  </a:cxn>
                  <a:cxn ang="0">
                    <a:pos x="49" y="12"/>
                  </a:cxn>
                  <a:cxn ang="0">
                    <a:pos x="43" y="18"/>
                  </a:cxn>
                  <a:cxn ang="0">
                    <a:pos x="31" y="18"/>
                  </a:cxn>
                  <a:cxn ang="0">
                    <a:pos x="25" y="24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0" y="73"/>
                  </a:cxn>
                  <a:cxn ang="0">
                    <a:pos x="6" y="80"/>
                  </a:cxn>
                  <a:cxn ang="0">
                    <a:pos x="12" y="92"/>
                  </a:cxn>
                  <a:cxn ang="0">
                    <a:pos x="25" y="98"/>
                  </a:cxn>
                  <a:cxn ang="0">
                    <a:pos x="31" y="104"/>
                  </a:cxn>
                  <a:cxn ang="0">
                    <a:pos x="43" y="110"/>
                  </a:cxn>
                  <a:cxn ang="0">
                    <a:pos x="49" y="110"/>
                  </a:cxn>
                  <a:cxn ang="0">
                    <a:pos x="61" y="116"/>
                  </a:cxn>
                  <a:cxn ang="0">
                    <a:pos x="67" y="116"/>
                  </a:cxn>
                  <a:cxn ang="0">
                    <a:pos x="80" y="116"/>
                  </a:cxn>
                  <a:cxn ang="0">
                    <a:pos x="86" y="123"/>
                  </a:cxn>
                  <a:cxn ang="0">
                    <a:pos x="98" y="123"/>
                  </a:cxn>
                  <a:cxn ang="0">
                    <a:pos x="104" y="123"/>
                  </a:cxn>
                  <a:cxn ang="0">
                    <a:pos x="117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239" h="123">
                    <a:moveTo>
                      <a:pt x="123" y="123"/>
                    </a:move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47" y="123"/>
                    </a:lnTo>
                    <a:lnTo>
                      <a:pt x="153" y="123"/>
                    </a:lnTo>
                    <a:lnTo>
                      <a:pt x="153" y="123"/>
                    </a:lnTo>
                    <a:lnTo>
                      <a:pt x="153" y="123"/>
                    </a:lnTo>
                    <a:lnTo>
                      <a:pt x="153" y="123"/>
                    </a:lnTo>
                    <a:lnTo>
                      <a:pt x="153" y="123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72" y="116"/>
                    </a:lnTo>
                    <a:lnTo>
                      <a:pt x="172" y="116"/>
                    </a:lnTo>
                    <a:lnTo>
                      <a:pt x="172" y="116"/>
                    </a:lnTo>
                    <a:lnTo>
                      <a:pt x="172" y="116"/>
                    </a:lnTo>
                    <a:lnTo>
                      <a:pt x="172" y="116"/>
                    </a:lnTo>
                    <a:lnTo>
                      <a:pt x="178" y="116"/>
                    </a:lnTo>
                    <a:lnTo>
                      <a:pt x="178" y="116"/>
                    </a:lnTo>
                    <a:lnTo>
                      <a:pt x="178" y="116"/>
                    </a:lnTo>
                    <a:lnTo>
                      <a:pt x="178" y="116"/>
                    </a:lnTo>
                    <a:lnTo>
                      <a:pt x="178" y="116"/>
                    </a:lnTo>
                    <a:lnTo>
                      <a:pt x="178" y="116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6" y="110"/>
                    </a:lnTo>
                    <a:lnTo>
                      <a:pt x="196" y="110"/>
                    </a:lnTo>
                    <a:lnTo>
                      <a:pt x="196" y="110"/>
                    </a:lnTo>
                    <a:lnTo>
                      <a:pt x="196" y="110"/>
                    </a:lnTo>
                    <a:lnTo>
                      <a:pt x="196" y="110"/>
                    </a:lnTo>
                    <a:lnTo>
                      <a:pt x="202" y="110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9" y="104"/>
                    </a:lnTo>
                    <a:lnTo>
                      <a:pt x="209" y="104"/>
                    </a:lnTo>
                    <a:lnTo>
                      <a:pt x="209" y="104"/>
                    </a:lnTo>
                    <a:lnTo>
                      <a:pt x="209" y="104"/>
                    </a:lnTo>
                    <a:lnTo>
                      <a:pt x="209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21" y="98"/>
                    </a:lnTo>
                    <a:lnTo>
                      <a:pt x="221" y="98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7" y="92"/>
                    </a:lnTo>
                    <a:lnTo>
                      <a:pt x="227" y="92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33" y="86"/>
                    </a:lnTo>
                    <a:lnTo>
                      <a:pt x="233" y="86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3"/>
                    </a:lnTo>
                    <a:lnTo>
                      <a:pt x="239" y="73"/>
                    </a:lnTo>
                    <a:lnTo>
                      <a:pt x="239" y="73"/>
                    </a:lnTo>
                    <a:lnTo>
                      <a:pt x="239" y="73"/>
                    </a:lnTo>
                    <a:lnTo>
                      <a:pt x="239" y="73"/>
                    </a:lnTo>
                    <a:lnTo>
                      <a:pt x="239" y="73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9"/>
                    </a:lnTo>
                    <a:lnTo>
                      <a:pt x="233" y="49"/>
                    </a:lnTo>
                    <a:lnTo>
                      <a:pt x="233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1" y="37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15" y="30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09" y="24"/>
                    </a:lnTo>
                    <a:lnTo>
                      <a:pt x="209" y="24"/>
                    </a:lnTo>
                    <a:lnTo>
                      <a:pt x="209" y="24"/>
                    </a:lnTo>
                    <a:lnTo>
                      <a:pt x="209" y="24"/>
                    </a:lnTo>
                    <a:lnTo>
                      <a:pt x="209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6" y="18"/>
                    </a:lnTo>
                    <a:lnTo>
                      <a:pt x="190" y="18"/>
                    </a:lnTo>
                    <a:lnTo>
                      <a:pt x="190" y="18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8" y="12"/>
                    </a:lnTo>
                    <a:lnTo>
                      <a:pt x="172" y="12"/>
                    </a:lnTo>
                    <a:lnTo>
                      <a:pt x="172" y="12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8"/>
                    </a:lnTo>
                    <a:lnTo>
                      <a:pt x="49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6" y="73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6"/>
                    </a:lnTo>
                    <a:lnTo>
                      <a:pt x="6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8"/>
                    </a:lnTo>
                    <a:lnTo>
                      <a:pt x="18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close/>
                  </a:path>
                </a:pathLst>
              </a:custGeom>
              <a:solidFill>
                <a:srgbClr val="70391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6" name="Line 56"/>
              <p:cNvSpPr>
                <a:spLocks noChangeShapeType="1"/>
              </p:cNvSpPr>
              <p:nvPr/>
            </p:nvSpPr>
            <p:spPr bwMode="auto">
              <a:xfrm>
                <a:off x="2708" y="2888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7" name="Freeform 57"/>
              <p:cNvSpPr>
                <a:spLocks/>
              </p:cNvSpPr>
              <p:nvPr/>
            </p:nvSpPr>
            <p:spPr bwMode="auto">
              <a:xfrm>
                <a:off x="2708" y="2765"/>
                <a:ext cx="116" cy="123"/>
              </a:xfrm>
              <a:custGeom>
                <a:avLst/>
                <a:gdLst/>
                <a:ahLst/>
                <a:cxnLst>
                  <a:cxn ang="0">
                    <a:pos x="6" y="123"/>
                  </a:cxn>
                  <a:cxn ang="0">
                    <a:pos x="6" y="123"/>
                  </a:cxn>
                  <a:cxn ang="0">
                    <a:pos x="12" y="123"/>
                  </a:cxn>
                  <a:cxn ang="0">
                    <a:pos x="18" y="123"/>
                  </a:cxn>
                  <a:cxn ang="0">
                    <a:pos x="24" y="123"/>
                  </a:cxn>
                  <a:cxn ang="0">
                    <a:pos x="24" y="123"/>
                  </a:cxn>
                  <a:cxn ang="0">
                    <a:pos x="30" y="123"/>
                  </a:cxn>
                  <a:cxn ang="0">
                    <a:pos x="37" y="116"/>
                  </a:cxn>
                  <a:cxn ang="0">
                    <a:pos x="43" y="116"/>
                  </a:cxn>
                  <a:cxn ang="0">
                    <a:pos x="43" y="116"/>
                  </a:cxn>
                  <a:cxn ang="0">
                    <a:pos x="49" y="116"/>
                  </a:cxn>
                  <a:cxn ang="0">
                    <a:pos x="55" y="116"/>
                  </a:cxn>
                  <a:cxn ang="0">
                    <a:pos x="61" y="110"/>
                  </a:cxn>
                  <a:cxn ang="0">
                    <a:pos x="61" y="110"/>
                  </a:cxn>
                  <a:cxn ang="0">
                    <a:pos x="67" y="110"/>
                  </a:cxn>
                  <a:cxn ang="0">
                    <a:pos x="73" y="110"/>
                  </a:cxn>
                  <a:cxn ang="0">
                    <a:pos x="79" y="104"/>
                  </a:cxn>
                  <a:cxn ang="0">
                    <a:pos x="79" y="104"/>
                  </a:cxn>
                  <a:cxn ang="0">
                    <a:pos x="86" y="104"/>
                  </a:cxn>
                  <a:cxn ang="0">
                    <a:pos x="92" y="98"/>
                  </a:cxn>
                  <a:cxn ang="0">
                    <a:pos x="98" y="98"/>
                  </a:cxn>
                  <a:cxn ang="0">
                    <a:pos x="98" y="92"/>
                  </a:cxn>
                  <a:cxn ang="0">
                    <a:pos x="104" y="86"/>
                  </a:cxn>
                  <a:cxn ang="0">
                    <a:pos x="110" y="80"/>
                  </a:cxn>
                  <a:cxn ang="0">
                    <a:pos x="110" y="80"/>
                  </a:cxn>
                  <a:cxn ang="0">
                    <a:pos x="116" y="73"/>
                  </a:cxn>
                  <a:cxn ang="0">
                    <a:pos x="116" y="67"/>
                  </a:cxn>
                  <a:cxn ang="0">
                    <a:pos x="116" y="61"/>
                  </a:cxn>
                  <a:cxn ang="0">
                    <a:pos x="116" y="61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43"/>
                  </a:cxn>
                  <a:cxn ang="0">
                    <a:pos x="104" y="37"/>
                  </a:cxn>
                  <a:cxn ang="0">
                    <a:pos x="98" y="30"/>
                  </a:cxn>
                  <a:cxn ang="0">
                    <a:pos x="92" y="30"/>
                  </a:cxn>
                  <a:cxn ang="0">
                    <a:pos x="92" y="24"/>
                  </a:cxn>
                  <a:cxn ang="0">
                    <a:pos x="86" y="24"/>
                  </a:cxn>
                  <a:cxn ang="0">
                    <a:pos x="79" y="18"/>
                  </a:cxn>
                  <a:cxn ang="0">
                    <a:pos x="73" y="18"/>
                  </a:cxn>
                  <a:cxn ang="0">
                    <a:pos x="73" y="18"/>
                  </a:cxn>
                  <a:cxn ang="0">
                    <a:pos x="67" y="12"/>
                  </a:cxn>
                  <a:cxn ang="0">
                    <a:pos x="61" y="12"/>
                  </a:cxn>
                  <a:cxn ang="0">
                    <a:pos x="55" y="12"/>
                  </a:cxn>
                  <a:cxn ang="0">
                    <a:pos x="55" y="12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6"/>
                  </a:cxn>
                  <a:cxn ang="0">
                    <a:pos x="37" y="6"/>
                  </a:cxn>
                  <a:cxn ang="0">
                    <a:pos x="30" y="6"/>
                  </a:cxn>
                  <a:cxn ang="0">
                    <a:pos x="24" y="6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0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18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24" y="123"/>
                    </a:lnTo>
                    <a:lnTo>
                      <a:pt x="30" y="123"/>
                    </a:lnTo>
                    <a:lnTo>
                      <a:pt x="30" y="123"/>
                    </a:lnTo>
                    <a:lnTo>
                      <a:pt x="30" y="123"/>
                    </a:lnTo>
                    <a:lnTo>
                      <a:pt x="30" y="123"/>
                    </a:lnTo>
                    <a:lnTo>
                      <a:pt x="30" y="123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49" y="116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73" y="110"/>
                    </a:lnTo>
                    <a:lnTo>
                      <a:pt x="73" y="110"/>
                    </a:lnTo>
                    <a:lnTo>
                      <a:pt x="73" y="110"/>
                    </a:lnTo>
                    <a:lnTo>
                      <a:pt x="73" y="110"/>
                    </a:lnTo>
                    <a:lnTo>
                      <a:pt x="73" y="110"/>
                    </a:lnTo>
                    <a:lnTo>
                      <a:pt x="79" y="110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86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8" y="98"/>
                    </a:lnTo>
                    <a:lnTo>
                      <a:pt x="98" y="98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104" y="92"/>
                    </a:lnTo>
                    <a:lnTo>
                      <a:pt x="104" y="92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10" y="86"/>
                    </a:lnTo>
                    <a:lnTo>
                      <a:pt x="110" y="86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98" y="37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2" y="30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86" y="24"/>
                    </a:lnTo>
                    <a:lnTo>
                      <a:pt x="86" y="24"/>
                    </a:lnTo>
                    <a:lnTo>
                      <a:pt x="86" y="24"/>
                    </a:lnTo>
                    <a:lnTo>
                      <a:pt x="86" y="24"/>
                    </a:lnTo>
                    <a:lnTo>
                      <a:pt x="86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67" y="18"/>
                    </a:lnTo>
                    <a:lnTo>
                      <a:pt x="67" y="18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8" name="Line 58"/>
              <p:cNvSpPr>
                <a:spLocks noChangeShapeType="1"/>
              </p:cNvSpPr>
              <p:nvPr/>
            </p:nvSpPr>
            <p:spPr bwMode="auto">
              <a:xfrm flipH="1">
                <a:off x="2702" y="2765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39" name="Freeform 59"/>
              <p:cNvSpPr>
                <a:spLocks/>
              </p:cNvSpPr>
              <p:nvPr/>
            </p:nvSpPr>
            <p:spPr bwMode="auto">
              <a:xfrm>
                <a:off x="2585" y="2765"/>
                <a:ext cx="123" cy="123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6"/>
                  </a:cxn>
                  <a:cxn ang="0">
                    <a:pos x="98" y="6"/>
                  </a:cxn>
                  <a:cxn ang="0">
                    <a:pos x="92" y="6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12"/>
                  </a:cxn>
                  <a:cxn ang="0">
                    <a:pos x="61" y="12"/>
                  </a:cxn>
                  <a:cxn ang="0">
                    <a:pos x="55" y="12"/>
                  </a:cxn>
                  <a:cxn ang="0">
                    <a:pos x="49" y="12"/>
                  </a:cxn>
                  <a:cxn ang="0">
                    <a:pos x="49" y="18"/>
                  </a:cxn>
                  <a:cxn ang="0">
                    <a:pos x="43" y="18"/>
                  </a:cxn>
                  <a:cxn ang="0">
                    <a:pos x="37" y="18"/>
                  </a:cxn>
                  <a:cxn ang="0">
                    <a:pos x="31" y="18"/>
                  </a:cxn>
                  <a:cxn ang="0">
                    <a:pos x="31" y="24"/>
                  </a:cxn>
                  <a:cxn ang="0">
                    <a:pos x="25" y="24"/>
                  </a:cxn>
                  <a:cxn ang="0">
                    <a:pos x="18" y="30"/>
                  </a:cxn>
                  <a:cxn ang="0">
                    <a:pos x="12" y="37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6" y="49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0" y="67"/>
                  </a:cxn>
                  <a:cxn ang="0">
                    <a:pos x="0" y="73"/>
                  </a:cxn>
                  <a:cxn ang="0">
                    <a:pos x="6" y="73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12" y="92"/>
                  </a:cxn>
                  <a:cxn ang="0">
                    <a:pos x="18" y="92"/>
                  </a:cxn>
                  <a:cxn ang="0">
                    <a:pos x="25" y="98"/>
                  </a:cxn>
                  <a:cxn ang="0">
                    <a:pos x="31" y="98"/>
                  </a:cxn>
                  <a:cxn ang="0">
                    <a:pos x="31" y="104"/>
                  </a:cxn>
                  <a:cxn ang="0">
                    <a:pos x="37" y="104"/>
                  </a:cxn>
                  <a:cxn ang="0">
                    <a:pos x="43" y="110"/>
                  </a:cxn>
                  <a:cxn ang="0">
                    <a:pos x="49" y="110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1" y="116"/>
                  </a:cxn>
                  <a:cxn ang="0">
                    <a:pos x="67" y="116"/>
                  </a:cxn>
                  <a:cxn ang="0">
                    <a:pos x="67" y="116"/>
                  </a:cxn>
                  <a:cxn ang="0">
                    <a:pos x="74" y="116"/>
                  </a:cxn>
                  <a:cxn ang="0">
                    <a:pos x="80" y="116"/>
                  </a:cxn>
                  <a:cxn ang="0">
                    <a:pos x="86" y="123"/>
                  </a:cxn>
                  <a:cxn ang="0">
                    <a:pos x="86" y="123"/>
                  </a:cxn>
                  <a:cxn ang="0">
                    <a:pos x="92" y="123"/>
                  </a:cxn>
                  <a:cxn ang="0">
                    <a:pos x="98" y="123"/>
                  </a:cxn>
                  <a:cxn ang="0">
                    <a:pos x="104" y="123"/>
                  </a:cxn>
                  <a:cxn ang="0">
                    <a:pos x="104" y="123"/>
                  </a:cxn>
                  <a:cxn ang="0">
                    <a:pos x="110" y="123"/>
                  </a:cxn>
                  <a:cxn ang="0">
                    <a:pos x="117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123" h="123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8"/>
                    </a:lnTo>
                    <a:lnTo>
                      <a:pt x="49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6" y="73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6"/>
                    </a:lnTo>
                    <a:lnTo>
                      <a:pt x="6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8"/>
                    </a:lnTo>
                    <a:lnTo>
                      <a:pt x="18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67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86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2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98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0" name="Rectangle 60"/>
              <p:cNvSpPr>
                <a:spLocks noChangeArrowheads="1"/>
              </p:cNvSpPr>
              <p:nvPr/>
            </p:nvSpPr>
            <p:spPr bwMode="auto">
              <a:xfrm>
                <a:off x="2918" y="2783"/>
                <a:ext cx="29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16 - 18</a:t>
                </a:r>
                <a:endParaRPr lang="en-US" sz="1200" b="1"/>
              </a:p>
            </p:txBody>
          </p:sp>
          <p:sp>
            <p:nvSpPr>
              <p:cNvPr id="2810941" name="Freeform 61"/>
              <p:cNvSpPr>
                <a:spLocks/>
              </p:cNvSpPr>
              <p:nvPr/>
            </p:nvSpPr>
            <p:spPr bwMode="auto">
              <a:xfrm>
                <a:off x="2585" y="2931"/>
                <a:ext cx="239" cy="116"/>
              </a:xfrm>
              <a:custGeom>
                <a:avLst/>
                <a:gdLst/>
                <a:ahLst/>
                <a:cxnLst>
                  <a:cxn ang="0">
                    <a:pos x="129" y="116"/>
                  </a:cxn>
                  <a:cxn ang="0">
                    <a:pos x="141" y="116"/>
                  </a:cxn>
                  <a:cxn ang="0">
                    <a:pos x="147" y="116"/>
                  </a:cxn>
                  <a:cxn ang="0">
                    <a:pos x="160" y="116"/>
                  </a:cxn>
                  <a:cxn ang="0">
                    <a:pos x="166" y="116"/>
                  </a:cxn>
                  <a:cxn ang="0">
                    <a:pos x="178" y="110"/>
                  </a:cxn>
                  <a:cxn ang="0">
                    <a:pos x="184" y="110"/>
                  </a:cxn>
                  <a:cxn ang="0">
                    <a:pos x="196" y="104"/>
                  </a:cxn>
                  <a:cxn ang="0">
                    <a:pos x="202" y="104"/>
                  </a:cxn>
                  <a:cxn ang="0">
                    <a:pos x="215" y="98"/>
                  </a:cxn>
                  <a:cxn ang="0">
                    <a:pos x="221" y="92"/>
                  </a:cxn>
                  <a:cxn ang="0">
                    <a:pos x="233" y="79"/>
                  </a:cxn>
                  <a:cxn ang="0">
                    <a:pos x="239" y="73"/>
                  </a:cxn>
                  <a:cxn ang="0">
                    <a:pos x="239" y="61"/>
                  </a:cxn>
                  <a:cxn ang="0">
                    <a:pos x="239" y="55"/>
                  </a:cxn>
                  <a:cxn ang="0">
                    <a:pos x="233" y="43"/>
                  </a:cxn>
                  <a:cxn ang="0">
                    <a:pos x="227" y="36"/>
                  </a:cxn>
                  <a:cxn ang="0">
                    <a:pos x="221" y="24"/>
                  </a:cxn>
                  <a:cxn ang="0">
                    <a:pos x="209" y="18"/>
                  </a:cxn>
                  <a:cxn ang="0">
                    <a:pos x="202" y="12"/>
                  </a:cxn>
                  <a:cxn ang="0">
                    <a:pos x="190" y="12"/>
                  </a:cxn>
                  <a:cxn ang="0">
                    <a:pos x="178" y="6"/>
                  </a:cxn>
                  <a:cxn ang="0">
                    <a:pos x="172" y="6"/>
                  </a:cxn>
                  <a:cxn ang="0">
                    <a:pos x="160" y="6"/>
                  </a:cxn>
                  <a:cxn ang="0">
                    <a:pos x="153" y="0"/>
                  </a:cxn>
                  <a:cxn ang="0">
                    <a:pos x="141" y="0"/>
                  </a:cxn>
                  <a:cxn ang="0">
                    <a:pos x="135" y="0"/>
                  </a:cxn>
                  <a:cxn ang="0">
                    <a:pos x="123" y="0"/>
                  </a:cxn>
                  <a:cxn ang="0">
                    <a:pos x="117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1" y="18"/>
                  </a:cxn>
                  <a:cxn ang="0">
                    <a:pos x="25" y="24"/>
                  </a:cxn>
                  <a:cxn ang="0">
                    <a:pos x="12" y="30"/>
                  </a:cxn>
                  <a:cxn ang="0">
                    <a:pos x="6" y="36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7"/>
                  </a:cxn>
                  <a:cxn ang="0">
                    <a:pos x="6" y="73"/>
                  </a:cxn>
                  <a:cxn ang="0">
                    <a:pos x="12" y="86"/>
                  </a:cxn>
                  <a:cxn ang="0">
                    <a:pos x="25" y="92"/>
                  </a:cxn>
                  <a:cxn ang="0">
                    <a:pos x="31" y="98"/>
                  </a:cxn>
                  <a:cxn ang="0">
                    <a:pos x="43" y="104"/>
                  </a:cxn>
                  <a:cxn ang="0">
                    <a:pos x="49" y="110"/>
                  </a:cxn>
                  <a:cxn ang="0">
                    <a:pos x="61" y="110"/>
                  </a:cxn>
                  <a:cxn ang="0">
                    <a:pos x="67" y="110"/>
                  </a:cxn>
                  <a:cxn ang="0">
                    <a:pos x="80" y="116"/>
                  </a:cxn>
                  <a:cxn ang="0">
                    <a:pos x="86" y="116"/>
                  </a:cxn>
                  <a:cxn ang="0">
                    <a:pos x="98" y="116"/>
                  </a:cxn>
                  <a:cxn ang="0">
                    <a:pos x="104" y="116"/>
                  </a:cxn>
                  <a:cxn ang="0">
                    <a:pos x="117" y="116"/>
                  </a:cxn>
                  <a:cxn ang="0">
                    <a:pos x="123" y="116"/>
                  </a:cxn>
                </a:cxnLst>
                <a:rect l="0" t="0" r="r" b="b"/>
                <a:pathLst>
                  <a:path w="239" h="116">
                    <a:moveTo>
                      <a:pt x="123" y="116"/>
                    </a:move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29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35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1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53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0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6"/>
                    </a:lnTo>
                    <a:lnTo>
                      <a:pt x="166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2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78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84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10"/>
                    </a:lnTo>
                    <a:lnTo>
                      <a:pt x="190" y="104"/>
                    </a:lnTo>
                    <a:lnTo>
                      <a:pt x="190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2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15" y="98"/>
                    </a:lnTo>
                    <a:lnTo>
                      <a:pt x="215" y="98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79"/>
                    </a:lnTo>
                    <a:lnTo>
                      <a:pt x="233" y="79"/>
                    </a:lnTo>
                    <a:lnTo>
                      <a:pt x="233" y="79"/>
                    </a:lnTo>
                    <a:lnTo>
                      <a:pt x="233" y="79"/>
                    </a:lnTo>
                    <a:lnTo>
                      <a:pt x="233" y="79"/>
                    </a:lnTo>
                    <a:lnTo>
                      <a:pt x="233" y="73"/>
                    </a:lnTo>
                    <a:lnTo>
                      <a:pt x="233" y="73"/>
                    </a:lnTo>
                    <a:lnTo>
                      <a:pt x="233" y="73"/>
                    </a:lnTo>
                    <a:lnTo>
                      <a:pt x="233" y="73"/>
                    </a:lnTo>
                    <a:lnTo>
                      <a:pt x="239" y="73"/>
                    </a:lnTo>
                    <a:lnTo>
                      <a:pt x="239" y="73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7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61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6"/>
                    </a:lnTo>
                    <a:lnTo>
                      <a:pt x="233" y="36"/>
                    </a:lnTo>
                    <a:lnTo>
                      <a:pt x="233" y="36"/>
                    </a:lnTo>
                    <a:lnTo>
                      <a:pt x="227" y="36"/>
                    </a:lnTo>
                    <a:lnTo>
                      <a:pt x="227" y="36"/>
                    </a:lnTo>
                    <a:lnTo>
                      <a:pt x="227" y="36"/>
                    </a:lnTo>
                    <a:lnTo>
                      <a:pt x="227" y="30"/>
                    </a:lnTo>
                    <a:lnTo>
                      <a:pt x="227" y="30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1" y="30"/>
                    </a:lnTo>
                    <a:lnTo>
                      <a:pt x="221" y="24"/>
                    </a:lnTo>
                    <a:lnTo>
                      <a:pt x="221" y="24"/>
                    </a:lnTo>
                    <a:lnTo>
                      <a:pt x="221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5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9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8"/>
                    </a:lnTo>
                    <a:lnTo>
                      <a:pt x="202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84" y="12"/>
                    </a:lnTo>
                    <a:lnTo>
                      <a:pt x="184" y="12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5" y="18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12" y="79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  <a:close/>
                  </a:path>
                </a:pathLst>
              </a:custGeom>
              <a:solidFill>
                <a:srgbClr val="9C827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2" name="Line 62"/>
              <p:cNvSpPr>
                <a:spLocks noChangeShapeType="1"/>
              </p:cNvSpPr>
              <p:nvPr/>
            </p:nvSpPr>
            <p:spPr bwMode="auto">
              <a:xfrm>
                <a:off x="2708" y="3047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3" name="Freeform 63"/>
              <p:cNvSpPr>
                <a:spLocks/>
              </p:cNvSpPr>
              <p:nvPr/>
            </p:nvSpPr>
            <p:spPr bwMode="auto">
              <a:xfrm>
                <a:off x="2708" y="2931"/>
                <a:ext cx="116" cy="116"/>
              </a:xfrm>
              <a:custGeom>
                <a:avLst/>
                <a:gdLst/>
                <a:ahLst/>
                <a:cxnLst>
                  <a:cxn ang="0">
                    <a:pos x="6" y="116"/>
                  </a:cxn>
                  <a:cxn ang="0">
                    <a:pos x="6" y="116"/>
                  </a:cxn>
                  <a:cxn ang="0">
                    <a:pos x="12" y="116"/>
                  </a:cxn>
                  <a:cxn ang="0">
                    <a:pos x="18" y="116"/>
                  </a:cxn>
                  <a:cxn ang="0">
                    <a:pos x="24" y="116"/>
                  </a:cxn>
                  <a:cxn ang="0">
                    <a:pos x="24" y="116"/>
                  </a:cxn>
                  <a:cxn ang="0">
                    <a:pos x="30" y="116"/>
                  </a:cxn>
                  <a:cxn ang="0">
                    <a:pos x="37" y="116"/>
                  </a:cxn>
                  <a:cxn ang="0">
                    <a:pos x="43" y="116"/>
                  </a:cxn>
                  <a:cxn ang="0">
                    <a:pos x="43" y="110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1" y="110"/>
                  </a:cxn>
                  <a:cxn ang="0">
                    <a:pos x="67" y="104"/>
                  </a:cxn>
                  <a:cxn ang="0">
                    <a:pos x="73" y="104"/>
                  </a:cxn>
                  <a:cxn ang="0">
                    <a:pos x="79" y="104"/>
                  </a:cxn>
                  <a:cxn ang="0">
                    <a:pos x="79" y="98"/>
                  </a:cxn>
                  <a:cxn ang="0">
                    <a:pos x="86" y="98"/>
                  </a:cxn>
                  <a:cxn ang="0">
                    <a:pos x="92" y="92"/>
                  </a:cxn>
                  <a:cxn ang="0">
                    <a:pos x="98" y="92"/>
                  </a:cxn>
                  <a:cxn ang="0">
                    <a:pos x="98" y="86"/>
                  </a:cxn>
                  <a:cxn ang="0">
                    <a:pos x="104" y="86"/>
                  </a:cxn>
                  <a:cxn ang="0">
                    <a:pos x="110" y="79"/>
                  </a:cxn>
                  <a:cxn ang="0">
                    <a:pos x="110" y="73"/>
                  </a:cxn>
                  <a:cxn ang="0">
                    <a:pos x="116" y="67"/>
                  </a:cxn>
                  <a:cxn ang="0">
                    <a:pos x="116" y="67"/>
                  </a:cxn>
                  <a:cxn ang="0">
                    <a:pos x="116" y="61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36"/>
                  </a:cxn>
                  <a:cxn ang="0">
                    <a:pos x="104" y="30"/>
                  </a:cxn>
                  <a:cxn ang="0">
                    <a:pos x="98" y="30"/>
                  </a:cxn>
                  <a:cxn ang="0">
                    <a:pos x="92" y="24"/>
                  </a:cxn>
                  <a:cxn ang="0">
                    <a:pos x="92" y="18"/>
                  </a:cxn>
                  <a:cxn ang="0">
                    <a:pos x="86" y="18"/>
                  </a:cxn>
                  <a:cxn ang="0">
                    <a:pos x="79" y="18"/>
                  </a:cxn>
                  <a:cxn ang="0">
                    <a:pos x="73" y="12"/>
                  </a:cxn>
                  <a:cxn ang="0">
                    <a:pos x="73" y="12"/>
                  </a:cxn>
                  <a:cxn ang="0">
                    <a:pos x="67" y="12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16">
                    <a:moveTo>
                      <a:pt x="0" y="116"/>
                    </a:moveTo>
                    <a:lnTo>
                      <a:pt x="0" y="116"/>
                    </a:lnTo>
                    <a:lnTo>
                      <a:pt x="0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6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0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37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04"/>
                    </a:lnTo>
                    <a:lnTo>
                      <a:pt x="67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3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92" y="98"/>
                    </a:lnTo>
                    <a:lnTo>
                      <a:pt x="92" y="98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79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10" y="73"/>
                    </a:lnTo>
                    <a:lnTo>
                      <a:pt x="110" y="73"/>
                    </a:lnTo>
                    <a:lnTo>
                      <a:pt x="110" y="73"/>
                    </a:lnTo>
                    <a:lnTo>
                      <a:pt x="110" y="73"/>
                    </a:lnTo>
                    <a:lnTo>
                      <a:pt x="116" y="73"/>
                    </a:lnTo>
                    <a:lnTo>
                      <a:pt x="116" y="73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61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04" y="36"/>
                    </a:lnTo>
                    <a:lnTo>
                      <a:pt x="104" y="36"/>
                    </a:lnTo>
                    <a:lnTo>
                      <a:pt x="104" y="36"/>
                    </a:lnTo>
                    <a:lnTo>
                      <a:pt x="104" y="30"/>
                    </a:lnTo>
                    <a:lnTo>
                      <a:pt x="104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30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8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1" y="12"/>
                    </a:lnTo>
                    <a:lnTo>
                      <a:pt x="61" y="12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4" name="Line 64"/>
              <p:cNvSpPr>
                <a:spLocks noChangeShapeType="1"/>
              </p:cNvSpPr>
              <p:nvPr/>
            </p:nvSpPr>
            <p:spPr bwMode="auto">
              <a:xfrm flipH="1">
                <a:off x="2702" y="2931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5" name="Freeform 65"/>
              <p:cNvSpPr>
                <a:spLocks/>
              </p:cNvSpPr>
              <p:nvPr/>
            </p:nvSpPr>
            <p:spPr bwMode="auto">
              <a:xfrm>
                <a:off x="2585" y="2931"/>
                <a:ext cx="123" cy="116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9" y="12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7" y="18"/>
                  </a:cxn>
                  <a:cxn ang="0">
                    <a:pos x="31" y="18"/>
                  </a:cxn>
                  <a:cxn ang="0">
                    <a:pos x="31" y="18"/>
                  </a:cxn>
                  <a:cxn ang="0">
                    <a:pos x="25" y="24"/>
                  </a:cxn>
                  <a:cxn ang="0">
                    <a:pos x="18" y="24"/>
                  </a:cxn>
                  <a:cxn ang="0">
                    <a:pos x="12" y="30"/>
                  </a:cxn>
                  <a:cxn ang="0">
                    <a:pos x="12" y="36"/>
                  </a:cxn>
                  <a:cxn ang="0">
                    <a:pos x="6" y="43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7"/>
                  </a:cxn>
                  <a:cxn ang="0">
                    <a:pos x="6" y="73"/>
                  </a:cxn>
                  <a:cxn ang="0">
                    <a:pos x="6" y="79"/>
                  </a:cxn>
                  <a:cxn ang="0">
                    <a:pos x="12" y="79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25" y="92"/>
                  </a:cxn>
                  <a:cxn ang="0">
                    <a:pos x="31" y="98"/>
                  </a:cxn>
                  <a:cxn ang="0">
                    <a:pos x="31" y="98"/>
                  </a:cxn>
                  <a:cxn ang="0">
                    <a:pos x="37" y="104"/>
                  </a:cxn>
                  <a:cxn ang="0">
                    <a:pos x="43" y="104"/>
                  </a:cxn>
                  <a:cxn ang="0">
                    <a:pos x="49" y="104"/>
                  </a:cxn>
                  <a:cxn ang="0">
                    <a:pos x="49" y="110"/>
                  </a:cxn>
                  <a:cxn ang="0">
                    <a:pos x="55" y="110"/>
                  </a:cxn>
                  <a:cxn ang="0">
                    <a:pos x="61" y="110"/>
                  </a:cxn>
                  <a:cxn ang="0">
                    <a:pos x="67" y="110"/>
                  </a:cxn>
                  <a:cxn ang="0">
                    <a:pos x="67" y="110"/>
                  </a:cxn>
                  <a:cxn ang="0">
                    <a:pos x="74" y="116"/>
                  </a:cxn>
                  <a:cxn ang="0">
                    <a:pos x="80" y="116"/>
                  </a:cxn>
                  <a:cxn ang="0">
                    <a:pos x="86" y="116"/>
                  </a:cxn>
                  <a:cxn ang="0">
                    <a:pos x="86" y="116"/>
                  </a:cxn>
                  <a:cxn ang="0">
                    <a:pos x="92" y="116"/>
                  </a:cxn>
                  <a:cxn ang="0">
                    <a:pos x="98" y="116"/>
                  </a:cxn>
                  <a:cxn ang="0">
                    <a:pos x="104" y="116"/>
                  </a:cxn>
                  <a:cxn ang="0">
                    <a:pos x="104" y="116"/>
                  </a:cxn>
                  <a:cxn ang="0">
                    <a:pos x="110" y="116"/>
                  </a:cxn>
                  <a:cxn ang="0">
                    <a:pos x="117" y="116"/>
                  </a:cxn>
                  <a:cxn ang="0">
                    <a:pos x="123" y="116"/>
                  </a:cxn>
                </a:cxnLst>
                <a:rect l="0" t="0" r="r" b="b"/>
                <a:pathLst>
                  <a:path w="123" h="116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7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25" y="18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3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12" y="79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37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49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55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67" y="110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74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86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2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0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17" y="116"/>
                    </a:lnTo>
                    <a:lnTo>
                      <a:pt x="123" y="116"/>
                    </a:lnTo>
                    <a:lnTo>
                      <a:pt x="123" y="116"/>
                    </a:lnTo>
                    <a:lnTo>
                      <a:pt x="123" y="116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6" name="Rectangle 66"/>
              <p:cNvSpPr>
                <a:spLocks noChangeArrowheads="1"/>
              </p:cNvSpPr>
              <p:nvPr/>
            </p:nvSpPr>
            <p:spPr bwMode="auto">
              <a:xfrm>
                <a:off x="2918" y="2943"/>
                <a:ext cx="29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18 - 20</a:t>
                </a:r>
                <a:endParaRPr lang="en-US" sz="1200" b="1"/>
              </a:p>
            </p:txBody>
          </p:sp>
          <p:sp>
            <p:nvSpPr>
              <p:cNvPr id="2810947" name="Freeform 67"/>
              <p:cNvSpPr>
                <a:spLocks/>
              </p:cNvSpPr>
              <p:nvPr/>
            </p:nvSpPr>
            <p:spPr bwMode="auto">
              <a:xfrm>
                <a:off x="2585" y="3090"/>
                <a:ext cx="239" cy="123"/>
              </a:xfrm>
              <a:custGeom>
                <a:avLst/>
                <a:gdLst/>
                <a:ahLst/>
                <a:cxnLst>
                  <a:cxn ang="0">
                    <a:pos x="129" y="123"/>
                  </a:cxn>
                  <a:cxn ang="0">
                    <a:pos x="141" y="117"/>
                  </a:cxn>
                  <a:cxn ang="0">
                    <a:pos x="147" y="117"/>
                  </a:cxn>
                  <a:cxn ang="0">
                    <a:pos x="160" y="117"/>
                  </a:cxn>
                  <a:cxn ang="0">
                    <a:pos x="166" y="117"/>
                  </a:cxn>
                  <a:cxn ang="0">
                    <a:pos x="178" y="117"/>
                  </a:cxn>
                  <a:cxn ang="0">
                    <a:pos x="184" y="111"/>
                  </a:cxn>
                  <a:cxn ang="0">
                    <a:pos x="196" y="105"/>
                  </a:cxn>
                  <a:cxn ang="0">
                    <a:pos x="202" y="105"/>
                  </a:cxn>
                  <a:cxn ang="0">
                    <a:pos x="215" y="99"/>
                  </a:cxn>
                  <a:cxn ang="0">
                    <a:pos x="221" y="92"/>
                  </a:cxn>
                  <a:cxn ang="0">
                    <a:pos x="233" y="80"/>
                  </a:cxn>
                  <a:cxn ang="0">
                    <a:pos x="239" y="74"/>
                  </a:cxn>
                  <a:cxn ang="0">
                    <a:pos x="239" y="62"/>
                  </a:cxn>
                  <a:cxn ang="0">
                    <a:pos x="239" y="56"/>
                  </a:cxn>
                  <a:cxn ang="0">
                    <a:pos x="233" y="43"/>
                  </a:cxn>
                  <a:cxn ang="0">
                    <a:pos x="227" y="37"/>
                  </a:cxn>
                  <a:cxn ang="0">
                    <a:pos x="221" y="31"/>
                  </a:cxn>
                  <a:cxn ang="0">
                    <a:pos x="209" y="25"/>
                  </a:cxn>
                  <a:cxn ang="0">
                    <a:pos x="202" y="19"/>
                  </a:cxn>
                  <a:cxn ang="0">
                    <a:pos x="190" y="13"/>
                  </a:cxn>
                  <a:cxn ang="0">
                    <a:pos x="184" y="13"/>
                  </a:cxn>
                  <a:cxn ang="0">
                    <a:pos x="172" y="6"/>
                  </a:cxn>
                  <a:cxn ang="0">
                    <a:pos x="166" y="6"/>
                  </a:cxn>
                  <a:cxn ang="0">
                    <a:pos x="153" y="6"/>
                  </a:cxn>
                  <a:cxn ang="0">
                    <a:pos x="147" y="6"/>
                  </a:cxn>
                  <a:cxn ang="0">
                    <a:pos x="135" y="6"/>
                  </a:cxn>
                  <a:cxn ang="0">
                    <a:pos x="129" y="0"/>
                  </a:cxn>
                  <a:cxn ang="0">
                    <a:pos x="117" y="0"/>
                  </a:cxn>
                  <a:cxn ang="0">
                    <a:pos x="110" y="0"/>
                  </a:cxn>
                  <a:cxn ang="0">
                    <a:pos x="98" y="6"/>
                  </a:cxn>
                  <a:cxn ang="0">
                    <a:pos x="92" y="6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1" y="6"/>
                  </a:cxn>
                  <a:cxn ang="0">
                    <a:pos x="55" y="13"/>
                  </a:cxn>
                  <a:cxn ang="0">
                    <a:pos x="43" y="19"/>
                  </a:cxn>
                  <a:cxn ang="0">
                    <a:pos x="37" y="19"/>
                  </a:cxn>
                  <a:cxn ang="0">
                    <a:pos x="25" y="25"/>
                  </a:cxn>
                  <a:cxn ang="0">
                    <a:pos x="18" y="31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31" y="99"/>
                  </a:cxn>
                  <a:cxn ang="0">
                    <a:pos x="37" y="105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7" y="117"/>
                  </a:cxn>
                  <a:cxn ang="0">
                    <a:pos x="74" y="117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104" y="117"/>
                  </a:cxn>
                  <a:cxn ang="0">
                    <a:pos x="110" y="123"/>
                  </a:cxn>
                  <a:cxn ang="0">
                    <a:pos x="123" y="123"/>
                  </a:cxn>
                </a:cxnLst>
                <a:rect l="0" t="0" r="r" b="b"/>
                <a:pathLst>
                  <a:path w="239" h="123">
                    <a:moveTo>
                      <a:pt x="123" y="123"/>
                    </a:move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23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66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2" y="117"/>
                    </a:lnTo>
                    <a:lnTo>
                      <a:pt x="178" y="117"/>
                    </a:lnTo>
                    <a:lnTo>
                      <a:pt x="178" y="117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0" y="111"/>
                    </a:lnTo>
                    <a:lnTo>
                      <a:pt x="196" y="111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9" y="105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09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15" y="99"/>
                    </a:lnTo>
                    <a:lnTo>
                      <a:pt x="221" y="99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7" y="92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74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56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3" y="49"/>
                    </a:lnTo>
                    <a:lnTo>
                      <a:pt x="233" y="49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25"/>
                    </a:lnTo>
                    <a:lnTo>
                      <a:pt x="209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196" y="19"/>
                    </a:lnTo>
                    <a:lnTo>
                      <a:pt x="196" y="19"/>
                    </a:lnTo>
                    <a:lnTo>
                      <a:pt x="196" y="19"/>
                    </a:lnTo>
                    <a:lnTo>
                      <a:pt x="196" y="19"/>
                    </a:lnTo>
                    <a:lnTo>
                      <a:pt x="196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78" y="13"/>
                    </a:lnTo>
                    <a:lnTo>
                      <a:pt x="178" y="13"/>
                    </a:lnTo>
                    <a:lnTo>
                      <a:pt x="178" y="13"/>
                    </a:lnTo>
                    <a:lnTo>
                      <a:pt x="178" y="13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60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53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7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105"/>
                    </a:lnTo>
                    <a:lnTo>
                      <a:pt x="31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  <a:close/>
                  </a:path>
                </a:pathLst>
              </a:custGeom>
              <a:solidFill>
                <a:srgbClr val="C7C7C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8" name="Line 68"/>
              <p:cNvSpPr>
                <a:spLocks noChangeShapeType="1"/>
              </p:cNvSpPr>
              <p:nvPr/>
            </p:nvSpPr>
            <p:spPr bwMode="auto">
              <a:xfrm>
                <a:off x="2708" y="3213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49" name="Freeform 69"/>
              <p:cNvSpPr>
                <a:spLocks/>
              </p:cNvSpPr>
              <p:nvPr/>
            </p:nvSpPr>
            <p:spPr bwMode="auto">
              <a:xfrm>
                <a:off x="2708" y="3090"/>
                <a:ext cx="116" cy="123"/>
              </a:xfrm>
              <a:custGeom>
                <a:avLst/>
                <a:gdLst/>
                <a:ahLst/>
                <a:cxnLst>
                  <a:cxn ang="0">
                    <a:pos x="6" y="123"/>
                  </a:cxn>
                  <a:cxn ang="0">
                    <a:pos x="6" y="123"/>
                  </a:cxn>
                  <a:cxn ang="0">
                    <a:pos x="12" y="117"/>
                  </a:cxn>
                  <a:cxn ang="0">
                    <a:pos x="18" y="117"/>
                  </a:cxn>
                  <a:cxn ang="0">
                    <a:pos x="24" y="117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7"/>
                  </a:cxn>
                  <a:cxn ang="0">
                    <a:pos x="43" y="117"/>
                  </a:cxn>
                  <a:cxn ang="0">
                    <a:pos x="43" y="117"/>
                  </a:cxn>
                  <a:cxn ang="0">
                    <a:pos x="49" y="117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73" y="105"/>
                  </a:cxn>
                  <a:cxn ang="0">
                    <a:pos x="79" y="105"/>
                  </a:cxn>
                  <a:cxn ang="0">
                    <a:pos x="79" y="105"/>
                  </a:cxn>
                  <a:cxn ang="0">
                    <a:pos x="86" y="99"/>
                  </a:cxn>
                  <a:cxn ang="0">
                    <a:pos x="92" y="99"/>
                  </a:cxn>
                  <a:cxn ang="0">
                    <a:pos x="98" y="92"/>
                  </a:cxn>
                  <a:cxn ang="0">
                    <a:pos x="98" y="92"/>
                  </a:cxn>
                  <a:cxn ang="0">
                    <a:pos x="104" y="86"/>
                  </a:cxn>
                  <a:cxn ang="0">
                    <a:pos x="110" y="80"/>
                  </a:cxn>
                  <a:cxn ang="0">
                    <a:pos x="110" y="80"/>
                  </a:cxn>
                  <a:cxn ang="0">
                    <a:pos x="116" y="74"/>
                  </a:cxn>
                  <a:cxn ang="0">
                    <a:pos x="116" y="68"/>
                  </a:cxn>
                  <a:cxn ang="0">
                    <a:pos x="116" y="62"/>
                  </a:cxn>
                  <a:cxn ang="0">
                    <a:pos x="116" y="62"/>
                  </a:cxn>
                  <a:cxn ang="0">
                    <a:pos x="116" y="56"/>
                  </a:cxn>
                  <a:cxn ang="0">
                    <a:pos x="116" y="49"/>
                  </a:cxn>
                  <a:cxn ang="0">
                    <a:pos x="110" y="43"/>
                  </a:cxn>
                  <a:cxn ang="0">
                    <a:pos x="110" y="43"/>
                  </a:cxn>
                  <a:cxn ang="0">
                    <a:pos x="104" y="37"/>
                  </a:cxn>
                  <a:cxn ang="0">
                    <a:pos x="98" y="31"/>
                  </a:cxn>
                  <a:cxn ang="0">
                    <a:pos x="98" y="25"/>
                  </a:cxn>
                  <a:cxn ang="0">
                    <a:pos x="92" y="25"/>
                  </a:cxn>
                  <a:cxn ang="0">
                    <a:pos x="86" y="25"/>
                  </a:cxn>
                  <a:cxn ang="0">
                    <a:pos x="79" y="19"/>
                  </a:cxn>
                  <a:cxn ang="0">
                    <a:pos x="79" y="19"/>
                  </a:cxn>
                  <a:cxn ang="0">
                    <a:pos x="73" y="19"/>
                  </a:cxn>
                  <a:cxn ang="0">
                    <a:pos x="67" y="13"/>
                  </a:cxn>
                  <a:cxn ang="0">
                    <a:pos x="61" y="13"/>
                  </a:cxn>
                  <a:cxn ang="0">
                    <a:pos x="55" y="13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6"/>
                  </a:cxn>
                  <a:cxn ang="0">
                    <a:pos x="37" y="6"/>
                  </a:cxn>
                  <a:cxn ang="0">
                    <a:pos x="30" y="6"/>
                  </a:cxn>
                  <a:cxn ang="0">
                    <a:pos x="24" y="6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23">
                    <a:moveTo>
                      <a:pt x="0" y="123"/>
                    </a:moveTo>
                    <a:lnTo>
                      <a:pt x="0" y="123"/>
                    </a:lnTo>
                    <a:lnTo>
                      <a:pt x="0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3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49" y="117"/>
                    </a:lnTo>
                    <a:lnTo>
                      <a:pt x="55" y="117"/>
                    </a:lnTo>
                    <a:lnTo>
                      <a:pt x="55" y="117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3" y="111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79" y="105"/>
                    </a:lnTo>
                    <a:lnTo>
                      <a:pt x="86" y="105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2" y="99"/>
                    </a:lnTo>
                    <a:lnTo>
                      <a:pt x="98" y="99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104" y="92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74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0" y="49"/>
                    </a:lnTo>
                    <a:lnTo>
                      <a:pt x="110" y="49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25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3" y="19"/>
                    </a:lnTo>
                    <a:lnTo>
                      <a:pt x="73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0" name="Line 70"/>
              <p:cNvSpPr>
                <a:spLocks noChangeShapeType="1"/>
              </p:cNvSpPr>
              <p:nvPr/>
            </p:nvSpPr>
            <p:spPr bwMode="auto">
              <a:xfrm flipH="1">
                <a:off x="2702" y="3090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1" name="Freeform 71"/>
              <p:cNvSpPr>
                <a:spLocks/>
              </p:cNvSpPr>
              <p:nvPr/>
            </p:nvSpPr>
            <p:spPr bwMode="auto">
              <a:xfrm>
                <a:off x="2585" y="3090"/>
                <a:ext cx="123" cy="123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6"/>
                  </a:cxn>
                  <a:cxn ang="0">
                    <a:pos x="98" y="6"/>
                  </a:cxn>
                  <a:cxn ang="0">
                    <a:pos x="92" y="6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80" y="6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13"/>
                  </a:cxn>
                  <a:cxn ang="0">
                    <a:pos x="55" y="13"/>
                  </a:cxn>
                  <a:cxn ang="0">
                    <a:pos x="49" y="13"/>
                  </a:cxn>
                  <a:cxn ang="0">
                    <a:pos x="49" y="13"/>
                  </a:cxn>
                  <a:cxn ang="0">
                    <a:pos x="43" y="19"/>
                  </a:cxn>
                  <a:cxn ang="0">
                    <a:pos x="37" y="19"/>
                  </a:cxn>
                  <a:cxn ang="0">
                    <a:pos x="31" y="19"/>
                  </a:cxn>
                  <a:cxn ang="0">
                    <a:pos x="31" y="25"/>
                  </a:cxn>
                  <a:cxn ang="0">
                    <a:pos x="25" y="25"/>
                  </a:cxn>
                  <a:cxn ang="0">
                    <a:pos x="18" y="31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6" y="43"/>
                  </a:cxn>
                  <a:cxn ang="0">
                    <a:pos x="6" y="49"/>
                  </a:cxn>
                  <a:cxn ang="0">
                    <a:pos x="0" y="49"/>
                  </a:cxn>
                  <a:cxn ang="0">
                    <a:pos x="0" y="56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6" y="74"/>
                  </a:cxn>
                  <a:cxn ang="0">
                    <a:pos x="6" y="80"/>
                  </a:cxn>
                  <a:cxn ang="0">
                    <a:pos x="12" y="86"/>
                  </a:cxn>
                  <a:cxn ang="0">
                    <a:pos x="12" y="86"/>
                  </a:cxn>
                  <a:cxn ang="0">
                    <a:pos x="18" y="92"/>
                  </a:cxn>
                  <a:cxn ang="0">
                    <a:pos x="25" y="99"/>
                  </a:cxn>
                  <a:cxn ang="0">
                    <a:pos x="25" y="99"/>
                  </a:cxn>
                  <a:cxn ang="0">
                    <a:pos x="31" y="99"/>
                  </a:cxn>
                  <a:cxn ang="0">
                    <a:pos x="37" y="105"/>
                  </a:cxn>
                  <a:cxn ang="0">
                    <a:pos x="43" y="105"/>
                  </a:cxn>
                  <a:cxn ang="0">
                    <a:pos x="43" y="111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1" y="117"/>
                  </a:cxn>
                  <a:cxn ang="0">
                    <a:pos x="67" y="117"/>
                  </a:cxn>
                  <a:cxn ang="0">
                    <a:pos x="74" y="117"/>
                  </a:cxn>
                  <a:cxn ang="0">
                    <a:pos x="80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98" y="117"/>
                  </a:cxn>
                  <a:cxn ang="0">
                    <a:pos x="98" y="117"/>
                  </a:cxn>
                  <a:cxn ang="0">
                    <a:pos x="104" y="123"/>
                  </a:cxn>
                  <a:cxn ang="0">
                    <a:pos x="110" y="123"/>
                  </a:cxn>
                  <a:cxn ang="0">
                    <a:pos x="117" y="123"/>
                  </a:cxn>
                  <a:cxn ang="0">
                    <a:pos x="117" y="123"/>
                  </a:cxn>
                </a:cxnLst>
                <a:rect l="0" t="0" r="r" b="b"/>
                <a:pathLst>
                  <a:path w="123" h="123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6"/>
                    </a:lnTo>
                    <a:lnTo>
                      <a:pt x="104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8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80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9" y="13"/>
                    </a:lnTo>
                    <a:lnTo>
                      <a:pt x="43" y="13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43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31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1" y="105"/>
                    </a:lnTo>
                    <a:lnTo>
                      <a:pt x="31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7"/>
                    </a:lnTo>
                    <a:lnTo>
                      <a:pt x="61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67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04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0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17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3" y="123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2" name="Rectangle 72"/>
              <p:cNvSpPr>
                <a:spLocks noChangeArrowheads="1"/>
              </p:cNvSpPr>
              <p:nvPr/>
            </p:nvSpPr>
            <p:spPr bwMode="auto">
              <a:xfrm>
                <a:off x="2918" y="3109"/>
                <a:ext cx="29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20 - 40</a:t>
                </a:r>
                <a:endParaRPr lang="en-US" sz="1200" b="1"/>
              </a:p>
            </p:txBody>
          </p:sp>
          <p:sp>
            <p:nvSpPr>
              <p:cNvPr id="2810953" name="Freeform 73"/>
              <p:cNvSpPr>
                <a:spLocks/>
              </p:cNvSpPr>
              <p:nvPr/>
            </p:nvSpPr>
            <p:spPr bwMode="auto">
              <a:xfrm>
                <a:off x="2585" y="3256"/>
                <a:ext cx="239" cy="117"/>
              </a:xfrm>
              <a:custGeom>
                <a:avLst/>
                <a:gdLst/>
                <a:ahLst/>
                <a:cxnLst>
                  <a:cxn ang="0">
                    <a:pos x="129" y="117"/>
                  </a:cxn>
                  <a:cxn ang="0">
                    <a:pos x="141" y="117"/>
                  </a:cxn>
                  <a:cxn ang="0">
                    <a:pos x="147" y="117"/>
                  </a:cxn>
                  <a:cxn ang="0">
                    <a:pos x="160" y="117"/>
                  </a:cxn>
                  <a:cxn ang="0">
                    <a:pos x="166" y="111"/>
                  </a:cxn>
                  <a:cxn ang="0">
                    <a:pos x="178" y="111"/>
                  </a:cxn>
                  <a:cxn ang="0">
                    <a:pos x="184" y="105"/>
                  </a:cxn>
                  <a:cxn ang="0">
                    <a:pos x="196" y="105"/>
                  </a:cxn>
                  <a:cxn ang="0">
                    <a:pos x="202" y="98"/>
                  </a:cxn>
                  <a:cxn ang="0">
                    <a:pos x="215" y="92"/>
                  </a:cxn>
                  <a:cxn ang="0">
                    <a:pos x="221" y="86"/>
                  </a:cxn>
                  <a:cxn ang="0">
                    <a:pos x="233" y="80"/>
                  </a:cxn>
                  <a:cxn ang="0">
                    <a:pos x="239" y="68"/>
                  </a:cxn>
                  <a:cxn ang="0">
                    <a:pos x="239" y="62"/>
                  </a:cxn>
                  <a:cxn ang="0">
                    <a:pos x="239" y="49"/>
                  </a:cxn>
                  <a:cxn ang="0">
                    <a:pos x="233" y="43"/>
                  </a:cxn>
                  <a:cxn ang="0">
                    <a:pos x="227" y="31"/>
                  </a:cxn>
                  <a:cxn ang="0">
                    <a:pos x="221" y="25"/>
                  </a:cxn>
                  <a:cxn ang="0">
                    <a:pos x="209" y="19"/>
                  </a:cxn>
                  <a:cxn ang="0">
                    <a:pos x="202" y="12"/>
                  </a:cxn>
                  <a:cxn ang="0">
                    <a:pos x="190" y="12"/>
                  </a:cxn>
                  <a:cxn ang="0">
                    <a:pos x="184" y="6"/>
                  </a:cxn>
                  <a:cxn ang="0">
                    <a:pos x="172" y="6"/>
                  </a:cxn>
                  <a:cxn ang="0">
                    <a:pos x="166" y="6"/>
                  </a:cxn>
                  <a:cxn ang="0">
                    <a:pos x="153" y="0"/>
                  </a:cxn>
                  <a:cxn ang="0">
                    <a:pos x="147" y="0"/>
                  </a:cxn>
                  <a:cxn ang="0">
                    <a:pos x="135" y="0"/>
                  </a:cxn>
                  <a:cxn ang="0">
                    <a:pos x="129" y="0"/>
                  </a:cxn>
                  <a:cxn ang="0">
                    <a:pos x="117" y="0"/>
                  </a:cxn>
                  <a:cxn ang="0">
                    <a:pos x="110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74" y="6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3" y="12"/>
                  </a:cxn>
                  <a:cxn ang="0">
                    <a:pos x="37" y="19"/>
                  </a:cxn>
                  <a:cxn ang="0">
                    <a:pos x="25" y="25"/>
                  </a:cxn>
                  <a:cxn ang="0">
                    <a:pos x="18" y="31"/>
                  </a:cxn>
                  <a:cxn ang="0">
                    <a:pos x="6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2"/>
                  </a:cxn>
                  <a:cxn ang="0">
                    <a:pos x="6" y="74"/>
                  </a:cxn>
                  <a:cxn ang="0">
                    <a:pos x="12" y="80"/>
                  </a:cxn>
                  <a:cxn ang="0">
                    <a:pos x="18" y="92"/>
                  </a:cxn>
                  <a:cxn ang="0">
                    <a:pos x="31" y="98"/>
                  </a:cxn>
                  <a:cxn ang="0">
                    <a:pos x="37" y="98"/>
                  </a:cxn>
                  <a:cxn ang="0">
                    <a:pos x="49" y="105"/>
                  </a:cxn>
                  <a:cxn ang="0">
                    <a:pos x="55" y="111"/>
                  </a:cxn>
                  <a:cxn ang="0">
                    <a:pos x="67" y="111"/>
                  </a:cxn>
                  <a:cxn ang="0">
                    <a:pos x="74" y="111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23" y="117"/>
                  </a:cxn>
                </a:cxnLst>
                <a:rect l="0" t="0" r="r" b="b"/>
                <a:pathLst>
                  <a:path w="239" h="117">
                    <a:moveTo>
                      <a:pt x="123" y="117"/>
                    </a:move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29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35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1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47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53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0" y="117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2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11"/>
                    </a:lnTo>
                    <a:lnTo>
                      <a:pt x="184" y="105"/>
                    </a:lnTo>
                    <a:lnTo>
                      <a:pt x="184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0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196" y="105"/>
                    </a:lnTo>
                    <a:lnTo>
                      <a:pt x="202" y="105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2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09" y="98"/>
                    </a:lnTo>
                    <a:lnTo>
                      <a:pt x="215" y="98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15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92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6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27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80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3" y="74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8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62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55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9"/>
                    </a:lnTo>
                    <a:lnTo>
                      <a:pt x="239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43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33" y="37"/>
                    </a:lnTo>
                    <a:lnTo>
                      <a:pt x="227" y="37"/>
                    </a:lnTo>
                    <a:lnTo>
                      <a:pt x="227" y="37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7" y="31"/>
                    </a:lnTo>
                    <a:lnTo>
                      <a:pt x="221" y="31"/>
                    </a:lnTo>
                    <a:lnTo>
                      <a:pt x="221" y="31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21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25"/>
                    </a:lnTo>
                    <a:lnTo>
                      <a:pt x="215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9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9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6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12"/>
                    </a:lnTo>
                    <a:lnTo>
                      <a:pt x="190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84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8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6" y="6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60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7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55" y="105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  <a:close/>
                  </a:path>
                </a:pathLst>
              </a:custGeom>
              <a:solidFill>
                <a:srgbClr val="FFFC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4" name="Line 74"/>
              <p:cNvSpPr>
                <a:spLocks noChangeShapeType="1"/>
              </p:cNvSpPr>
              <p:nvPr/>
            </p:nvSpPr>
            <p:spPr bwMode="auto">
              <a:xfrm>
                <a:off x="2708" y="3373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5" name="Freeform 75"/>
              <p:cNvSpPr>
                <a:spLocks/>
              </p:cNvSpPr>
              <p:nvPr/>
            </p:nvSpPr>
            <p:spPr bwMode="auto">
              <a:xfrm>
                <a:off x="2708" y="3256"/>
                <a:ext cx="116" cy="117"/>
              </a:xfrm>
              <a:custGeom>
                <a:avLst/>
                <a:gdLst/>
                <a:ahLst/>
                <a:cxnLst>
                  <a:cxn ang="0">
                    <a:pos x="6" y="117"/>
                  </a:cxn>
                  <a:cxn ang="0">
                    <a:pos x="6" y="117"/>
                  </a:cxn>
                  <a:cxn ang="0">
                    <a:pos x="12" y="117"/>
                  </a:cxn>
                  <a:cxn ang="0">
                    <a:pos x="18" y="117"/>
                  </a:cxn>
                  <a:cxn ang="0">
                    <a:pos x="24" y="117"/>
                  </a:cxn>
                  <a:cxn ang="0">
                    <a:pos x="24" y="117"/>
                  </a:cxn>
                  <a:cxn ang="0">
                    <a:pos x="30" y="117"/>
                  </a:cxn>
                  <a:cxn ang="0">
                    <a:pos x="37" y="117"/>
                  </a:cxn>
                  <a:cxn ang="0">
                    <a:pos x="43" y="111"/>
                  </a:cxn>
                  <a:cxn ang="0">
                    <a:pos x="43" y="111"/>
                  </a:cxn>
                  <a:cxn ang="0">
                    <a:pos x="49" y="111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1" y="105"/>
                  </a:cxn>
                  <a:cxn ang="0">
                    <a:pos x="67" y="105"/>
                  </a:cxn>
                  <a:cxn ang="0">
                    <a:pos x="73" y="105"/>
                  </a:cxn>
                  <a:cxn ang="0">
                    <a:pos x="79" y="98"/>
                  </a:cxn>
                  <a:cxn ang="0">
                    <a:pos x="79" y="98"/>
                  </a:cxn>
                  <a:cxn ang="0">
                    <a:pos x="86" y="98"/>
                  </a:cxn>
                  <a:cxn ang="0">
                    <a:pos x="92" y="92"/>
                  </a:cxn>
                  <a:cxn ang="0">
                    <a:pos x="98" y="92"/>
                  </a:cxn>
                  <a:cxn ang="0">
                    <a:pos x="98" y="86"/>
                  </a:cxn>
                  <a:cxn ang="0">
                    <a:pos x="104" y="80"/>
                  </a:cxn>
                  <a:cxn ang="0">
                    <a:pos x="110" y="80"/>
                  </a:cxn>
                  <a:cxn ang="0">
                    <a:pos x="110" y="74"/>
                  </a:cxn>
                  <a:cxn ang="0">
                    <a:pos x="116" y="68"/>
                  </a:cxn>
                  <a:cxn ang="0">
                    <a:pos x="116" y="62"/>
                  </a:cxn>
                  <a:cxn ang="0">
                    <a:pos x="116" y="62"/>
                  </a:cxn>
                  <a:cxn ang="0">
                    <a:pos x="116" y="55"/>
                  </a:cxn>
                  <a:cxn ang="0">
                    <a:pos x="116" y="49"/>
                  </a:cxn>
                  <a:cxn ang="0">
                    <a:pos x="116" y="43"/>
                  </a:cxn>
                  <a:cxn ang="0">
                    <a:pos x="110" y="43"/>
                  </a:cxn>
                  <a:cxn ang="0">
                    <a:pos x="110" y="37"/>
                  </a:cxn>
                  <a:cxn ang="0">
                    <a:pos x="104" y="31"/>
                  </a:cxn>
                  <a:cxn ang="0">
                    <a:pos x="98" y="31"/>
                  </a:cxn>
                  <a:cxn ang="0">
                    <a:pos x="98" y="25"/>
                  </a:cxn>
                  <a:cxn ang="0">
                    <a:pos x="92" y="25"/>
                  </a:cxn>
                  <a:cxn ang="0">
                    <a:pos x="86" y="19"/>
                  </a:cxn>
                  <a:cxn ang="0">
                    <a:pos x="79" y="19"/>
                  </a:cxn>
                  <a:cxn ang="0">
                    <a:pos x="79" y="12"/>
                  </a:cxn>
                  <a:cxn ang="0">
                    <a:pos x="73" y="12"/>
                  </a:cxn>
                  <a:cxn ang="0">
                    <a:pos x="67" y="12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3" y="6"/>
                  </a:cxn>
                  <a:cxn ang="0">
                    <a:pos x="37" y="0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117">
                    <a:moveTo>
                      <a:pt x="0" y="117"/>
                    </a:moveTo>
                    <a:lnTo>
                      <a:pt x="0" y="117"/>
                    </a:lnTo>
                    <a:lnTo>
                      <a:pt x="0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6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2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18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37" y="117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3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05"/>
                    </a:lnTo>
                    <a:lnTo>
                      <a:pt x="61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67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3" y="105"/>
                    </a:lnTo>
                    <a:lnTo>
                      <a:pt x="79" y="105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79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86" y="98"/>
                    </a:lnTo>
                    <a:lnTo>
                      <a:pt x="92" y="98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98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80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0" y="74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55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9"/>
                    </a:lnTo>
                    <a:lnTo>
                      <a:pt x="116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43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10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98" y="31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8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2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86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9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73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12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6" name="Line 76"/>
              <p:cNvSpPr>
                <a:spLocks noChangeShapeType="1"/>
              </p:cNvSpPr>
              <p:nvPr/>
            </p:nvSpPr>
            <p:spPr bwMode="auto">
              <a:xfrm flipH="1">
                <a:off x="2702" y="3256"/>
                <a:ext cx="6" cy="0"/>
              </a:xfrm>
              <a:prstGeom prst="line">
                <a:avLst/>
              </a:prstGeom>
              <a:noFill/>
              <a:ln w="9525">
                <a:solidFill>
                  <a:srgbClr val="6E6E6E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7" name="Freeform 77"/>
              <p:cNvSpPr>
                <a:spLocks/>
              </p:cNvSpPr>
              <p:nvPr/>
            </p:nvSpPr>
            <p:spPr bwMode="auto">
              <a:xfrm>
                <a:off x="2585" y="3256"/>
                <a:ext cx="123" cy="117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0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9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0" y="0"/>
                  </a:cxn>
                  <a:cxn ang="0">
                    <a:pos x="74" y="6"/>
                  </a:cxn>
                  <a:cxn ang="0">
                    <a:pos x="67" y="6"/>
                  </a:cxn>
                  <a:cxn ang="0">
                    <a:pos x="67" y="6"/>
                  </a:cxn>
                  <a:cxn ang="0">
                    <a:pos x="61" y="6"/>
                  </a:cxn>
                  <a:cxn ang="0">
                    <a:pos x="55" y="6"/>
                  </a:cxn>
                  <a:cxn ang="0">
                    <a:pos x="49" y="6"/>
                  </a:cxn>
                  <a:cxn ang="0">
                    <a:pos x="49" y="12"/>
                  </a:cxn>
                  <a:cxn ang="0">
                    <a:pos x="43" y="12"/>
                  </a:cxn>
                  <a:cxn ang="0">
                    <a:pos x="37" y="12"/>
                  </a:cxn>
                  <a:cxn ang="0">
                    <a:pos x="31" y="19"/>
                  </a:cxn>
                  <a:cxn ang="0">
                    <a:pos x="31" y="19"/>
                  </a:cxn>
                  <a:cxn ang="0">
                    <a:pos x="25" y="25"/>
                  </a:cxn>
                  <a:cxn ang="0">
                    <a:pos x="18" y="25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6" y="37"/>
                  </a:cxn>
                  <a:cxn ang="0">
                    <a:pos x="6" y="43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6" y="74"/>
                  </a:cxn>
                  <a:cxn ang="0">
                    <a:pos x="6" y="74"/>
                  </a:cxn>
                  <a:cxn ang="0">
                    <a:pos x="12" y="80"/>
                  </a:cxn>
                  <a:cxn ang="0">
                    <a:pos x="12" y="86"/>
                  </a:cxn>
                  <a:cxn ang="0">
                    <a:pos x="18" y="86"/>
                  </a:cxn>
                  <a:cxn ang="0">
                    <a:pos x="25" y="92"/>
                  </a:cxn>
                  <a:cxn ang="0">
                    <a:pos x="25" y="98"/>
                  </a:cxn>
                  <a:cxn ang="0">
                    <a:pos x="31" y="98"/>
                  </a:cxn>
                  <a:cxn ang="0">
                    <a:pos x="37" y="98"/>
                  </a:cxn>
                  <a:cxn ang="0">
                    <a:pos x="43" y="105"/>
                  </a:cxn>
                  <a:cxn ang="0">
                    <a:pos x="43" y="105"/>
                  </a:cxn>
                  <a:cxn ang="0">
                    <a:pos x="49" y="105"/>
                  </a:cxn>
                  <a:cxn ang="0">
                    <a:pos x="55" y="111"/>
                  </a:cxn>
                  <a:cxn ang="0">
                    <a:pos x="61" y="111"/>
                  </a:cxn>
                  <a:cxn ang="0">
                    <a:pos x="61" y="111"/>
                  </a:cxn>
                  <a:cxn ang="0">
                    <a:pos x="67" y="111"/>
                  </a:cxn>
                  <a:cxn ang="0">
                    <a:pos x="74" y="111"/>
                  </a:cxn>
                  <a:cxn ang="0">
                    <a:pos x="80" y="117"/>
                  </a:cxn>
                  <a:cxn ang="0">
                    <a:pos x="80" y="117"/>
                  </a:cxn>
                  <a:cxn ang="0">
                    <a:pos x="86" y="117"/>
                  </a:cxn>
                  <a:cxn ang="0">
                    <a:pos x="92" y="117"/>
                  </a:cxn>
                  <a:cxn ang="0">
                    <a:pos x="98" y="117"/>
                  </a:cxn>
                  <a:cxn ang="0">
                    <a:pos x="98" y="117"/>
                  </a:cxn>
                  <a:cxn ang="0">
                    <a:pos x="104" y="117"/>
                  </a:cxn>
                  <a:cxn ang="0">
                    <a:pos x="110" y="117"/>
                  </a:cxn>
                  <a:cxn ang="0">
                    <a:pos x="117" y="117"/>
                  </a:cxn>
                  <a:cxn ang="0">
                    <a:pos x="117" y="117"/>
                  </a:cxn>
                </a:cxnLst>
                <a:rect l="0" t="0" r="r" b="b"/>
                <a:pathLst>
                  <a:path w="123" h="117">
                    <a:moveTo>
                      <a:pt x="117" y="0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74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61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49" y="6"/>
                    </a:lnTo>
                    <a:lnTo>
                      <a:pt x="49" y="6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9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43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25" y="19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25"/>
                    </a:lnTo>
                    <a:lnTo>
                      <a:pt x="18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2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6" y="43"/>
                    </a:lnTo>
                    <a:lnTo>
                      <a:pt x="0" y="43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2" y="86"/>
                    </a:lnTo>
                    <a:lnTo>
                      <a:pt x="18" y="86"/>
                    </a:lnTo>
                    <a:lnTo>
                      <a:pt x="18" y="86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2"/>
                    </a:lnTo>
                    <a:lnTo>
                      <a:pt x="25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1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98"/>
                    </a:lnTo>
                    <a:lnTo>
                      <a:pt x="37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49" y="105"/>
                    </a:lnTo>
                    <a:lnTo>
                      <a:pt x="55" y="105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55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1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67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1"/>
                    </a:lnTo>
                    <a:lnTo>
                      <a:pt x="74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0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86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2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98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04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0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17" y="117"/>
                    </a:lnTo>
                    <a:lnTo>
                      <a:pt x="123" y="117"/>
                    </a:lnTo>
                    <a:lnTo>
                      <a:pt x="123" y="117"/>
                    </a:lnTo>
                    <a:lnTo>
                      <a:pt x="123" y="117"/>
                    </a:lnTo>
                  </a:path>
                </a:pathLst>
              </a:custGeom>
              <a:noFill/>
              <a:ln w="9525">
                <a:solidFill>
                  <a:srgbClr val="6E6E6E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0958" name="Rectangle 78"/>
              <p:cNvSpPr>
                <a:spLocks noChangeArrowheads="1"/>
              </p:cNvSpPr>
              <p:nvPr/>
            </p:nvSpPr>
            <p:spPr bwMode="auto">
              <a:xfrm>
                <a:off x="2918" y="3268"/>
                <a:ext cx="298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40 - 68</a:t>
                </a:r>
                <a:endParaRPr lang="en-US" sz="1200" b="1"/>
              </a:p>
            </p:txBody>
          </p:sp>
          <p:grpSp>
            <p:nvGrpSpPr>
              <p:cNvPr id="5" name="Group 79"/>
              <p:cNvGrpSpPr>
                <a:grpSpLocks/>
              </p:cNvGrpSpPr>
              <p:nvPr/>
            </p:nvGrpSpPr>
            <p:grpSpPr bwMode="auto">
              <a:xfrm>
                <a:off x="2592" y="3408"/>
                <a:ext cx="756" cy="173"/>
                <a:chOff x="258" y="3517"/>
                <a:chExt cx="756" cy="173"/>
              </a:xfrm>
            </p:grpSpPr>
            <p:sp>
              <p:nvSpPr>
                <p:cNvPr id="2810960" name="Freeform 80"/>
                <p:cNvSpPr>
                  <a:spLocks/>
                </p:cNvSpPr>
                <p:nvPr/>
              </p:nvSpPr>
              <p:spPr bwMode="auto">
                <a:xfrm>
                  <a:off x="258" y="3540"/>
                  <a:ext cx="240" cy="119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101" y="0"/>
                    </a:cxn>
                    <a:cxn ang="0">
                      <a:pos x="88" y="0"/>
                    </a:cxn>
                    <a:cxn ang="0">
                      <a:pos x="82" y="0"/>
                    </a:cxn>
                    <a:cxn ang="0">
                      <a:pos x="69" y="0"/>
                    </a:cxn>
                    <a:cxn ang="0">
                      <a:pos x="63" y="6"/>
                    </a:cxn>
                    <a:cxn ang="0">
                      <a:pos x="51" y="6"/>
                    </a:cxn>
                    <a:cxn ang="0">
                      <a:pos x="44" y="12"/>
                    </a:cxn>
                    <a:cxn ang="0">
                      <a:pos x="32" y="12"/>
                    </a:cxn>
                    <a:cxn ang="0">
                      <a:pos x="25" y="19"/>
                    </a:cxn>
                    <a:cxn ang="0">
                      <a:pos x="19" y="25"/>
                    </a:cxn>
                    <a:cxn ang="0">
                      <a:pos x="6" y="37"/>
                    </a:cxn>
                    <a:cxn ang="0">
                      <a:pos x="0" y="44"/>
                    </a:cxn>
                    <a:cxn ang="0">
                      <a:pos x="0" y="56"/>
                    </a:cxn>
                    <a:cxn ang="0">
                      <a:pos x="0" y="63"/>
                    </a:cxn>
                    <a:cxn ang="0">
                      <a:pos x="0" y="69"/>
                    </a:cxn>
                    <a:cxn ang="0">
                      <a:pos x="6" y="81"/>
                    </a:cxn>
                    <a:cxn ang="0">
                      <a:pos x="19" y="88"/>
                    </a:cxn>
                    <a:cxn ang="0">
                      <a:pos x="25" y="94"/>
                    </a:cxn>
                    <a:cxn ang="0">
                      <a:pos x="32" y="100"/>
                    </a:cxn>
                    <a:cxn ang="0">
                      <a:pos x="44" y="107"/>
                    </a:cxn>
                    <a:cxn ang="0">
                      <a:pos x="51" y="107"/>
                    </a:cxn>
                    <a:cxn ang="0">
                      <a:pos x="63" y="113"/>
                    </a:cxn>
                    <a:cxn ang="0">
                      <a:pos x="69" y="113"/>
                    </a:cxn>
                    <a:cxn ang="0">
                      <a:pos x="82" y="113"/>
                    </a:cxn>
                    <a:cxn ang="0">
                      <a:pos x="88" y="119"/>
                    </a:cxn>
                    <a:cxn ang="0">
                      <a:pos x="101" y="119"/>
                    </a:cxn>
                    <a:cxn ang="0">
                      <a:pos x="107" y="119"/>
                    </a:cxn>
                    <a:cxn ang="0">
                      <a:pos x="120" y="119"/>
                    </a:cxn>
                    <a:cxn ang="0">
                      <a:pos x="126" y="119"/>
                    </a:cxn>
                    <a:cxn ang="0">
                      <a:pos x="133" y="119"/>
                    </a:cxn>
                    <a:cxn ang="0">
                      <a:pos x="145" y="119"/>
                    </a:cxn>
                    <a:cxn ang="0">
                      <a:pos x="152" y="113"/>
                    </a:cxn>
                    <a:cxn ang="0">
                      <a:pos x="164" y="113"/>
                    </a:cxn>
                    <a:cxn ang="0">
                      <a:pos x="170" y="113"/>
                    </a:cxn>
                    <a:cxn ang="0">
                      <a:pos x="183" y="107"/>
                    </a:cxn>
                    <a:cxn ang="0">
                      <a:pos x="189" y="107"/>
                    </a:cxn>
                    <a:cxn ang="0">
                      <a:pos x="202" y="100"/>
                    </a:cxn>
                    <a:cxn ang="0">
                      <a:pos x="208" y="94"/>
                    </a:cxn>
                    <a:cxn ang="0">
                      <a:pos x="221" y="88"/>
                    </a:cxn>
                    <a:cxn ang="0">
                      <a:pos x="227" y="81"/>
                    </a:cxn>
                    <a:cxn ang="0">
                      <a:pos x="234" y="69"/>
                    </a:cxn>
                    <a:cxn ang="0">
                      <a:pos x="240" y="63"/>
                    </a:cxn>
                    <a:cxn ang="0">
                      <a:pos x="240" y="56"/>
                    </a:cxn>
                    <a:cxn ang="0">
                      <a:pos x="234" y="44"/>
                    </a:cxn>
                    <a:cxn ang="0">
                      <a:pos x="227" y="37"/>
                    </a:cxn>
                    <a:cxn ang="0">
                      <a:pos x="221" y="25"/>
                    </a:cxn>
                    <a:cxn ang="0">
                      <a:pos x="208" y="19"/>
                    </a:cxn>
                    <a:cxn ang="0">
                      <a:pos x="202" y="12"/>
                    </a:cxn>
                    <a:cxn ang="0">
                      <a:pos x="189" y="12"/>
                    </a:cxn>
                    <a:cxn ang="0">
                      <a:pos x="183" y="6"/>
                    </a:cxn>
                    <a:cxn ang="0">
                      <a:pos x="170" y="6"/>
                    </a:cxn>
                    <a:cxn ang="0">
                      <a:pos x="164" y="0"/>
                    </a:cxn>
                    <a:cxn ang="0">
                      <a:pos x="152" y="0"/>
                    </a:cxn>
                    <a:cxn ang="0">
                      <a:pos x="145" y="0"/>
                    </a:cxn>
                    <a:cxn ang="0">
                      <a:pos x="133" y="0"/>
                    </a:cxn>
                    <a:cxn ang="0">
                      <a:pos x="126" y="0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240" h="119">
                      <a:moveTo>
                        <a:pt x="114" y="0"/>
                      </a:move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07" y="0"/>
                      </a:lnTo>
                      <a:lnTo>
                        <a:pt x="107" y="0"/>
                      </a:lnTo>
                      <a:lnTo>
                        <a:pt x="107" y="0"/>
                      </a:lnTo>
                      <a:lnTo>
                        <a:pt x="107" y="0"/>
                      </a:lnTo>
                      <a:lnTo>
                        <a:pt x="107" y="0"/>
                      </a:lnTo>
                      <a:lnTo>
                        <a:pt x="107" y="0"/>
                      </a:lnTo>
                      <a:lnTo>
                        <a:pt x="101" y="0"/>
                      </a:lnTo>
                      <a:lnTo>
                        <a:pt x="101" y="0"/>
                      </a:lnTo>
                      <a:lnTo>
                        <a:pt x="101" y="0"/>
                      </a:lnTo>
                      <a:lnTo>
                        <a:pt x="101" y="0"/>
                      </a:lnTo>
                      <a:lnTo>
                        <a:pt x="101" y="0"/>
                      </a:lnTo>
                      <a:lnTo>
                        <a:pt x="95" y="0"/>
                      </a:lnTo>
                      <a:lnTo>
                        <a:pt x="95" y="0"/>
                      </a:lnTo>
                      <a:lnTo>
                        <a:pt x="95" y="0"/>
                      </a:lnTo>
                      <a:lnTo>
                        <a:pt x="95" y="0"/>
                      </a:lnTo>
                      <a:lnTo>
                        <a:pt x="95" y="0"/>
                      </a:lnTo>
                      <a:lnTo>
                        <a:pt x="95" y="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82" y="0"/>
                      </a:lnTo>
                      <a:lnTo>
                        <a:pt x="82" y="0"/>
                      </a:lnTo>
                      <a:lnTo>
                        <a:pt x="82" y="0"/>
                      </a:lnTo>
                      <a:lnTo>
                        <a:pt x="82" y="0"/>
                      </a:lnTo>
                      <a:lnTo>
                        <a:pt x="82" y="0"/>
                      </a:lnTo>
                      <a:lnTo>
                        <a:pt x="82" y="0"/>
                      </a:lnTo>
                      <a:lnTo>
                        <a:pt x="76" y="0"/>
                      </a:lnTo>
                      <a:lnTo>
                        <a:pt x="76" y="0"/>
                      </a:lnTo>
                      <a:lnTo>
                        <a:pt x="76" y="0"/>
                      </a:lnTo>
                      <a:lnTo>
                        <a:pt x="76" y="0"/>
                      </a:lnTo>
                      <a:lnTo>
                        <a:pt x="76" y="0"/>
                      </a:lnTo>
                      <a:lnTo>
                        <a:pt x="69" y="0"/>
                      </a:lnTo>
                      <a:lnTo>
                        <a:pt x="69" y="0"/>
                      </a:lnTo>
                      <a:lnTo>
                        <a:pt x="69" y="0"/>
                      </a:lnTo>
                      <a:lnTo>
                        <a:pt x="69" y="0"/>
                      </a:lnTo>
                      <a:lnTo>
                        <a:pt x="69" y="6"/>
                      </a:lnTo>
                      <a:lnTo>
                        <a:pt x="69" y="6"/>
                      </a:lnTo>
                      <a:lnTo>
                        <a:pt x="63" y="6"/>
                      </a:lnTo>
                      <a:lnTo>
                        <a:pt x="63" y="6"/>
                      </a:lnTo>
                      <a:lnTo>
                        <a:pt x="63" y="6"/>
                      </a:lnTo>
                      <a:lnTo>
                        <a:pt x="63" y="6"/>
                      </a:lnTo>
                      <a:lnTo>
                        <a:pt x="63" y="6"/>
                      </a:lnTo>
                      <a:lnTo>
                        <a:pt x="57" y="6"/>
                      </a:lnTo>
                      <a:lnTo>
                        <a:pt x="57" y="6"/>
                      </a:lnTo>
                      <a:lnTo>
                        <a:pt x="57" y="6"/>
                      </a:lnTo>
                      <a:lnTo>
                        <a:pt x="57" y="6"/>
                      </a:lnTo>
                      <a:lnTo>
                        <a:pt x="57" y="6"/>
                      </a:lnTo>
                      <a:lnTo>
                        <a:pt x="57" y="6"/>
                      </a:lnTo>
                      <a:lnTo>
                        <a:pt x="51" y="6"/>
                      </a:lnTo>
                      <a:lnTo>
                        <a:pt x="51" y="6"/>
                      </a:lnTo>
                      <a:lnTo>
                        <a:pt x="51" y="6"/>
                      </a:lnTo>
                      <a:lnTo>
                        <a:pt x="51" y="6"/>
                      </a:lnTo>
                      <a:lnTo>
                        <a:pt x="51" y="12"/>
                      </a:lnTo>
                      <a:lnTo>
                        <a:pt x="44" y="12"/>
                      </a:lnTo>
                      <a:lnTo>
                        <a:pt x="44" y="12"/>
                      </a:lnTo>
                      <a:lnTo>
                        <a:pt x="44" y="12"/>
                      </a:lnTo>
                      <a:lnTo>
                        <a:pt x="44" y="12"/>
                      </a:lnTo>
                      <a:lnTo>
                        <a:pt x="44" y="12"/>
                      </a:lnTo>
                      <a:lnTo>
                        <a:pt x="44" y="12"/>
                      </a:lnTo>
                      <a:lnTo>
                        <a:pt x="38" y="12"/>
                      </a:lnTo>
                      <a:lnTo>
                        <a:pt x="38" y="12"/>
                      </a:lnTo>
                      <a:lnTo>
                        <a:pt x="38" y="12"/>
                      </a:lnTo>
                      <a:lnTo>
                        <a:pt x="38" y="12"/>
                      </a:lnTo>
                      <a:lnTo>
                        <a:pt x="38" y="12"/>
                      </a:lnTo>
                      <a:lnTo>
                        <a:pt x="32" y="12"/>
                      </a:lnTo>
                      <a:lnTo>
                        <a:pt x="32" y="12"/>
                      </a:lnTo>
                      <a:lnTo>
                        <a:pt x="32" y="12"/>
                      </a:lnTo>
                      <a:lnTo>
                        <a:pt x="32" y="19"/>
                      </a:lnTo>
                      <a:lnTo>
                        <a:pt x="32" y="19"/>
                      </a:lnTo>
                      <a:lnTo>
                        <a:pt x="32" y="19"/>
                      </a:lnTo>
                      <a:lnTo>
                        <a:pt x="25" y="19"/>
                      </a:lnTo>
                      <a:lnTo>
                        <a:pt x="25" y="19"/>
                      </a:lnTo>
                      <a:lnTo>
                        <a:pt x="25" y="19"/>
                      </a:lnTo>
                      <a:lnTo>
                        <a:pt x="25" y="19"/>
                      </a:lnTo>
                      <a:lnTo>
                        <a:pt x="25" y="19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9" y="25"/>
                      </a:lnTo>
                      <a:lnTo>
                        <a:pt x="13" y="25"/>
                      </a:lnTo>
                      <a:lnTo>
                        <a:pt x="13" y="31"/>
                      </a:lnTo>
                      <a:lnTo>
                        <a:pt x="13" y="31"/>
                      </a:lnTo>
                      <a:lnTo>
                        <a:pt x="13" y="31"/>
                      </a:lnTo>
                      <a:lnTo>
                        <a:pt x="13" y="31"/>
                      </a:lnTo>
                      <a:lnTo>
                        <a:pt x="6" y="31"/>
                      </a:lnTo>
                      <a:lnTo>
                        <a:pt x="6" y="31"/>
                      </a:lnTo>
                      <a:lnTo>
                        <a:pt x="6" y="37"/>
                      </a:lnTo>
                      <a:lnTo>
                        <a:pt x="6" y="37"/>
                      </a:lnTo>
                      <a:lnTo>
                        <a:pt x="6" y="37"/>
                      </a:lnTo>
                      <a:lnTo>
                        <a:pt x="6" y="37"/>
                      </a:lnTo>
                      <a:lnTo>
                        <a:pt x="0" y="37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6" y="75"/>
                      </a:lnTo>
                      <a:lnTo>
                        <a:pt x="6" y="81"/>
                      </a:lnTo>
                      <a:lnTo>
                        <a:pt x="6" y="81"/>
                      </a:lnTo>
                      <a:lnTo>
                        <a:pt x="6" y="81"/>
                      </a:lnTo>
                      <a:lnTo>
                        <a:pt x="6" y="81"/>
                      </a:lnTo>
                      <a:lnTo>
                        <a:pt x="6" y="81"/>
                      </a:lnTo>
                      <a:lnTo>
                        <a:pt x="13" y="81"/>
                      </a:lnTo>
                      <a:lnTo>
                        <a:pt x="13" y="88"/>
                      </a:lnTo>
                      <a:lnTo>
                        <a:pt x="13" y="88"/>
                      </a:lnTo>
                      <a:lnTo>
                        <a:pt x="13" y="88"/>
                      </a:lnTo>
                      <a:lnTo>
                        <a:pt x="13" y="88"/>
                      </a:lnTo>
                      <a:lnTo>
                        <a:pt x="19" y="88"/>
                      </a:lnTo>
                      <a:lnTo>
                        <a:pt x="19" y="88"/>
                      </a:lnTo>
                      <a:lnTo>
                        <a:pt x="19" y="94"/>
                      </a:lnTo>
                      <a:lnTo>
                        <a:pt x="19" y="94"/>
                      </a:lnTo>
                      <a:lnTo>
                        <a:pt x="19" y="94"/>
                      </a:lnTo>
                      <a:lnTo>
                        <a:pt x="19" y="94"/>
                      </a:lnTo>
                      <a:lnTo>
                        <a:pt x="25" y="94"/>
                      </a:lnTo>
                      <a:lnTo>
                        <a:pt x="25" y="94"/>
                      </a:lnTo>
                      <a:lnTo>
                        <a:pt x="25" y="94"/>
                      </a:lnTo>
                      <a:lnTo>
                        <a:pt x="25" y="94"/>
                      </a:lnTo>
                      <a:lnTo>
                        <a:pt x="25" y="94"/>
                      </a:lnTo>
                      <a:lnTo>
                        <a:pt x="32" y="100"/>
                      </a:lnTo>
                      <a:lnTo>
                        <a:pt x="32" y="100"/>
                      </a:lnTo>
                      <a:lnTo>
                        <a:pt x="32" y="100"/>
                      </a:lnTo>
                      <a:lnTo>
                        <a:pt x="32" y="100"/>
                      </a:lnTo>
                      <a:lnTo>
                        <a:pt x="32" y="100"/>
                      </a:lnTo>
                      <a:lnTo>
                        <a:pt x="32" y="100"/>
                      </a:lnTo>
                      <a:lnTo>
                        <a:pt x="38" y="100"/>
                      </a:lnTo>
                      <a:lnTo>
                        <a:pt x="38" y="100"/>
                      </a:lnTo>
                      <a:lnTo>
                        <a:pt x="38" y="100"/>
                      </a:lnTo>
                      <a:lnTo>
                        <a:pt x="38" y="100"/>
                      </a:lnTo>
                      <a:lnTo>
                        <a:pt x="38" y="107"/>
                      </a:lnTo>
                      <a:lnTo>
                        <a:pt x="44" y="107"/>
                      </a:lnTo>
                      <a:lnTo>
                        <a:pt x="44" y="107"/>
                      </a:lnTo>
                      <a:lnTo>
                        <a:pt x="44" y="107"/>
                      </a:lnTo>
                      <a:lnTo>
                        <a:pt x="44" y="107"/>
                      </a:lnTo>
                      <a:lnTo>
                        <a:pt x="44" y="107"/>
                      </a:lnTo>
                      <a:lnTo>
                        <a:pt x="44" y="107"/>
                      </a:lnTo>
                      <a:lnTo>
                        <a:pt x="51" y="107"/>
                      </a:lnTo>
                      <a:lnTo>
                        <a:pt x="51" y="107"/>
                      </a:lnTo>
                      <a:lnTo>
                        <a:pt x="51" y="107"/>
                      </a:lnTo>
                      <a:lnTo>
                        <a:pt x="51" y="107"/>
                      </a:lnTo>
                      <a:lnTo>
                        <a:pt x="51" y="107"/>
                      </a:lnTo>
                      <a:lnTo>
                        <a:pt x="57" y="107"/>
                      </a:lnTo>
                      <a:lnTo>
                        <a:pt x="57" y="107"/>
                      </a:lnTo>
                      <a:lnTo>
                        <a:pt x="57" y="107"/>
                      </a:lnTo>
                      <a:lnTo>
                        <a:pt x="57" y="107"/>
                      </a:lnTo>
                      <a:lnTo>
                        <a:pt x="57" y="107"/>
                      </a:lnTo>
                      <a:lnTo>
                        <a:pt x="57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69" y="113"/>
                      </a:lnTo>
                      <a:lnTo>
                        <a:pt x="69" y="113"/>
                      </a:lnTo>
                      <a:lnTo>
                        <a:pt x="69" y="113"/>
                      </a:lnTo>
                      <a:lnTo>
                        <a:pt x="69" y="113"/>
                      </a:lnTo>
                      <a:lnTo>
                        <a:pt x="69" y="113"/>
                      </a:lnTo>
                      <a:lnTo>
                        <a:pt x="69" y="113"/>
                      </a:lnTo>
                      <a:lnTo>
                        <a:pt x="76" y="113"/>
                      </a:lnTo>
                      <a:lnTo>
                        <a:pt x="76" y="113"/>
                      </a:lnTo>
                      <a:lnTo>
                        <a:pt x="76" y="113"/>
                      </a:lnTo>
                      <a:lnTo>
                        <a:pt x="76" y="113"/>
                      </a:lnTo>
                      <a:lnTo>
                        <a:pt x="76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8" y="113"/>
                      </a:lnTo>
                      <a:lnTo>
                        <a:pt x="88" y="113"/>
                      </a:lnTo>
                      <a:lnTo>
                        <a:pt x="88" y="113"/>
                      </a:lnTo>
                      <a:lnTo>
                        <a:pt x="88" y="119"/>
                      </a:lnTo>
                      <a:lnTo>
                        <a:pt x="88" y="119"/>
                      </a:lnTo>
                      <a:lnTo>
                        <a:pt x="95" y="119"/>
                      </a:lnTo>
                      <a:lnTo>
                        <a:pt x="95" y="119"/>
                      </a:lnTo>
                      <a:lnTo>
                        <a:pt x="95" y="119"/>
                      </a:lnTo>
                      <a:lnTo>
                        <a:pt x="95" y="119"/>
                      </a:lnTo>
                      <a:lnTo>
                        <a:pt x="95" y="119"/>
                      </a:lnTo>
                      <a:lnTo>
                        <a:pt x="95" y="119"/>
                      </a:lnTo>
                      <a:lnTo>
                        <a:pt x="101" y="119"/>
                      </a:lnTo>
                      <a:lnTo>
                        <a:pt x="101" y="119"/>
                      </a:lnTo>
                      <a:lnTo>
                        <a:pt x="101" y="119"/>
                      </a:lnTo>
                      <a:lnTo>
                        <a:pt x="101" y="119"/>
                      </a:lnTo>
                      <a:lnTo>
                        <a:pt x="101" y="119"/>
                      </a:lnTo>
                      <a:lnTo>
                        <a:pt x="107" y="119"/>
                      </a:lnTo>
                      <a:lnTo>
                        <a:pt x="107" y="119"/>
                      </a:lnTo>
                      <a:lnTo>
                        <a:pt x="107" y="119"/>
                      </a:lnTo>
                      <a:lnTo>
                        <a:pt x="107" y="119"/>
                      </a:lnTo>
                      <a:lnTo>
                        <a:pt x="107" y="119"/>
                      </a:lnTo>
                      <a:lnTo>
                        <a:pt x="107" y="119"/>
                      </a:lnTo>
                      <a:lnTo>
                        <a:pt x="114" y="119"/>
                      </a:lnTo>
                      <a:lnTo>
                        <a:pt x="114" y="119"/>
                      </a:lnTo>
                      <a:lnTo>
                        <a:pt x="114" y="119"/>
                      </a:lnTo>
                      <a:lnTo>
                        <a:pt x="114" y="119"/>
                      </a:lnTo>
                      <a:lnTo>
                        <a:pt x="114" y="119"/>
                      </a:lnTo>
                      <a:lnTo>
                        <a:pt x="120" y="119"/>
                      </a:lnTo>
                      <a:lnTo>
                        <a:pt x="120" y="119"/>
                      </a:lnTo>
                      <a:lnTo>
                        <a:pt x="120" y="119"/>
                      </a:lnTo>
                      <a:lnTo>
                        <a:pt x="120" y="119"/>
                      </a:lnTo>
                      <a:lnTo>
                        <a:pt x="120" y="119"/>
                      </a:lnTo>
                      <a:lnTo>
                        <a:pt x="120" y="119"/>
                      </a:lnTo>
                      <a:lnTo>
                        <a:pt x="126" y="119"/>
                      </a:lnTo>
                      <a:lnTo>
                        <a:pt x="126" y="119"/>
                      </a:lnTo>
                      <a:lnTo>
                        <a:pt x="126" y="119"/>
                      </a:lnTo>
                      <a:lnTo>
                        <a:pt x="126" y="119"/>
                      </a:lnTo>
                      <a:lnTo>
                        <a:pt x="126" y="119"/>
                      </a:lnTo>
                      <a:lnTo>
                        <a:pt x="133" y="119"/>
                      </a:lnTo>
                      <a:lnTo>
                        <a:pt x="133" y="119"/>
                      </a:lnTo>
                      <a:lnTo>
                        <a:pt x="133" y="119"/>
                      </a:lnTo>
                      <a:lnTo>
                        <a:pt x="133" y="119"/>
                      </a:lnTo>
                      <a:lnTo>
                        <a:pt x="133" y="119"/>
                      </a:lnTo>
                      <a:lnTo>
                        <a:pt x="133" y="119"/>
                      </a:lnTo>
                      <a:lnTo>
                        <a:pt x="139" y="119"/>
                      </a:lnTo>
                      <a:lnTo>
                        <a:pt x="139" y="119"/>
                      </a:lnTo>
                      <a:lnTo>
                        <a:pt x="139" y="119"/>
                      </a:lnTo>
                      <a:lnTo>
                        <a:pt x="139" y="119"/>
                      </a:lnTo>
                      <a:lnTo>
                        <a:pt x="139" y="119"/>
                      </a:lnTo>
                      <a:lnTo>
                        <a:pt x="145" y="119"/>
                      </a:lnTo>
                      <a:lnTo>
                        <a:pt x="145" y="119"/>
                      </a:lnTo>
                      <a:lnTo>
                        <a:pt x="145" y="119"/>
                      </a:lnTo>
                      <a:lnTo>
                        <a:pt x="145" y="113"/>
                      </a:lnTo>
                      <a:lnTo>
                        <a:pt x="145" y="113"/>
                      </a:lnTo>
                      <a:lnTo>
                        <a:pt x="145" y="113"/>
                      </a:lnTo>
                      <a:lnTo>
                        <a:pt x="152" y="113"/>
                      </a:lnTo>
                      <a:lnTo>
                        <a:pt x="152" y="113"/>
                      </a:lnTo>
                      <a:lnTo>
                        <a:pt x="152" y="113"/>
                      </a:lnTo>
                      <a:lnTo>
                        <a:pt x="152" y="113"/>
                      </a:lnTo>
                      <a:lnTo>
                        <a:pt x="152" y="113"/>
                      </a:lnTo>
                      <a:lnTo>
                        <a:pt x="158" y="113"/>
                      </a:lnTo>
                      <a:lnTo>
                        <a:pt x="158" y="113"/>
                      </a:lnTo>
                      <a:lnTo>
                        <a:pt x="158" y="113"/>
                      </a:lnTo>
                      <a:lnTo>
                        <a:pt x="158" y="113"/>
                      </a:lnTo>
                      <a:lnTo>
                        <a:pt x="158" y="113"/>
                      </a:lnTo>
                      <a:lnTo>
                        <a:pt x="158" y="113"/>
                      </a:lnTo>
                      <a:lnTo>
                        <a:pt x="164" y="113"/>
                      </a:lnTo>
                      <a:lnTo>
                        <a:pt x="164" y="113"/>
                      </a:lnTo>
                      <a:lnTo>
                        <a:pt x="164" y="113"/>
                      </a:lnTo>
                      <a:lnTo>
                        <a:pt x="164" y="113"/>
                      </a:lnTo>
                      <a:lnTo>
                        <a:pt x="164" y="113"/>
                      </a:lnTo>
                      <a:lnTo>
                        <a:pt x="170" y="113"/>
                      </a:lnTo>
                      <a:lnTo>
                        <a:pt x="170" y="113"/>
                      </a:lnTo>
                      <a:lnTo>
                        <a:pt x="170" y="113"/>
                      </a:lnTo>
                      <a:lnTo>
                        <a:pt x="170" y="113"/>
                      </a:lnTo>
                      <a:lnTo>
                        <a:pt x="170" y="113"/>
                      </a:lnTo>
                      <a:lnTo>
                        <a:pt x="170" y="113"/>
                      </a:lnTo>
                      <a:lnTo>
                        <a:pt x="177" y="113"/>
                      </a:lnTo>
                      <a:lnTo>
                        <a:pt x="177" y="107"/>
                      </a:lnTo>
                      <a:lnTo>
                        <a:pt x="177" y="107"/>
                      </a:lnTo>
                      <a:lnTo>
                        <a:pt x="177" y="107"/>
                      </a:lnTo>
                      <a:lnTo>
                        <a:pt x="177" y="107"/>
                      </a:lnTo>
                      <a:lnTo>
                        <a:pt x="183" y="107"/>
                      </a:lnTo>
                      <a:lnTo>
                        <a:pt x="183" y="107"/>
                      </a:lnTo>
                      <a:lnTo>
                        <a:pt x="183" y="107"/>
                      </a:lnTo>
                      <a:lnTo>
                        <a:pt x="183" y="107"/>
                      </a:lnTo>
                      <a:lnTo>
                        <a:pt x="183" y="107"/>
                      </a:lnTo>
                      <a:lnTo>
                        <a:pt x="189" y="107"/>
                      </a:lnTo>
                      <a:lnTo>
                        <a:pt x="189" y="107"/>
                      </a:lnTo>
                      <a:lnTo>
                        <a:pt x="189" y="107"/>
                      </a:lnTo>
                      <a:lnTo>
                        <a:pt x="189" y="107"/>
                      </a:lnTo>
                      <a:lnTo>
                        <a:pt x="189" y="107"/>
                      </a:lnTo>
                      <a:lnTo>
                        <a:pt x="189" y="107"/>
                      </a:lnTo>
                      <a:lnTo>
                        <a:pt x="196" y="107"/>
                      </a:lnTo>
                      <a:lnTo>
                        <a:pt x="196" y="107"/>
                      </a:lnTo>
                      <a:lnTo>
                        <a:pt x="196" y="100"/>
                      </a:lnTo>
                      <a:lnTo>
                        <a:pt x="196" y="100"/>
                      </a:lnTo>
                      <a:lnTo>
                        <a:pt x="196" y="100"/>
                      </a:lnTo>
                      <a:lnTo>
                        <a:pt x="202" y="100"/>
                      </a:lnTo>
                      <a:lnTo>
                        <a:pt x="202" y="100"/>
                      </a:lnTo>
                      <a:lnTo>
                        <a:pt x="202" y="100"/>
                      </a:lnTo>
                      <a:lnTo>
                        <a:pt x="202" y="100"/>
                      </a:lnTo>
                      <a:lnTo>
                        <a:pt x="202" y="100"/>
                      </a:lnTo>
                      <a:lnTo>
                        <a:pt x="202" y="100"/>
                      </a:lnTo>
                      <a:lnTo>
                        <a:pt x="208" y="100"/>
                      </a:lnTo>
                      <a:lnTo>
                        <a:pt x="208" y="94"/>
                      </a:lnTo>
                      <a:lnTo>
                        <a:pt x="208" y="94"/>
                      </a:lnTo>
                      <a:lnTo>
                        <a:pt x="208" y="94"/>
                      </a:lnTo>
                      <a:lnTo>
                        <a:pt x="208" y="94"/>
                      </a:lnTo>
                      <a:lnTo>
                        <a:pt x="215" y="94"/>
                      </a:lnTo>
                      <a:lnTo>
                        <a:pt x="215" y="94"/>
                      </a:lnTo>
                      <a:lnTo>
                        <a:pt x="215" y="94"/>
                      </a:lnTo>
                      <a:lnTo>
                        <a:pt x="215" y="94"/>
                      </a:lnTo>
                      <a:lnTo>
                        <a:pt x="215" y="94"/>
                      </a:lnTo>
                      <a:lnTo>
                        <a:pt x="215" y="88"/>
                      </a:lnTo>
                      <a:lnTo>
                        <a:pt x="221" y="88"/>
                      </a:lnTo>
                      <a:lnTo>
                        <a:pt x="221" y="88"/>
                      </a:lnTo>
                      <a:lnTo>
                        <a:pt x="221" y="88"/>
                      </a:lnTo>
                      <a:lnTo>
                        <a:pt x="221" y="88"/>
                      </a:lnTo>
                      <a:lnTo>
                        <a:pt x="221" y="88"/>
                      </a:lnTo>
                      <a:lnTo>
                        <a:pt x="227" y="81"/>
                      </a:lnTo>
                      <a:lnTo>
                        <a:pt x="227" y="81"/>
                      </a:lnTo>
                      <a:lnTo>
                        <a:pt x="227" y="81"/>
                      </a:lnTo>
                      <a:lnTo>
                        <a:pt x="227" y="81"/>
                      </a:lnTo>
                      <a:lnTo>
                        <a:pt x="227" y="81"/>
                      </a:lnTo>
                      <a:lnTo>
                        <a:pt x="227" y="81"/>
                      </a:lnTo>
                      <a:lnTo>
                        <a:pt x="227" y="75"/>
                      </a:lnTo>
                      <a:lnTo>
                        <a:pt x="234" y="75"/>
                      </a:lnTo>
                      <a:lnTo>
                        <a:pt x="234" y="75"/>
                      </a:lnTo>
                      <a:lnTo>
                        <a:pt x="234" y="75"/>
                      </a:lnTo>
                      <a:lnTo>
                        <a:pt x="234" y="75"/>
                      </a:lnTo>
                      <a:lnTo>
                        <a:pt x="234" y="69"/>
                      </a:lnTo>
                      <a:lnTo>
                        <a:pt x="234" y="69"/>
                      </a:lnTo>
                      <a:lnTo>
                        <a:pt x="234" y="69"/>
                      </a:lnTo>
                      <a:lnTo>
                        <a:pt x="234" y="69"/>
                      </a:lnTo>
                      <a:lnTo>
                        <a:pt x="234" y="69"/>
                      </a:lnTo>
                      <a:lnTo>
                        <a:pt x="234" y="69"/>
                      </a:lnTo>
                      <a:lnTo>
                        <a:pt x="234" y="63"/>
                      </a:lnTo>
                      <a:lnTo>
                        <a:pt x="240" y="63"/>
                      </a:lnTo>
                      <a:lnTo>
                        <a:pt x="240" y="63"/>
                      </a:lnTo>
                      <a:lnTo>
                        <a:pt x="240" y="63"/>
                      </a:lnTo>
                      <a:lnTo>
                        <a:pt x="240" y="63"/>
                      </a:lnTo>
                      <a:lnTo>
                        <a:pt x="240" y="56"/>
                      </a:lnTo>
                      <a:lnTo>
                        <a:pt x="240" y="56"/>
                      </a:lnTo>
                      <a:lnTo>
                        <a:pt x="240" y="56"/>
                      </a:lnTo>
                      <a:lnTo>
                        <a:pt x="240" y="56"/>
                      </a:lnTo>
                      <a:lnTo>
                        <a:pt x="240" y="56"/>
                      </a:lnTo>
                      <a:lnTo>
                        <a:pt x="240" y="56"/>
                      </a:lnTo>
                      <a:lnTo>
                        <a:pt x="240" y="50"/>
                      </a:lnTo>
                      <a:lnTo>
                        <a:pt x="234" y="50"/>
                      </a:lnTo>
                      <a:lnTo>
                        <a:pt x="234" y="50"/>
                      </a:lnTo>
                      <a:lnTo>
                        <a:pt x="234" y="50"/>
                      </a:lnTo>
                      <a:lnTo>
                        <a:pt x="234" y="50"/>
                      </a:lnTo>
                      <a:lnTo>
                        <a:pt x="234" y="44"/>
                      </a:lnTo>
                      <a:lnTo>
                        <a:pt x="234" y="44"/>
                      </a:lnTo>
                      <a:lnTo>
                        <a:pt x="234" y="44"/>
                      </a:lnTo>
                      <a:lnTo>
                        <a:pt x="234" y="44"/>
                      </a:lnTo>
                      <a:lnTo>
                        <a:pt x="234" y="44"/>
                      </a:lnTo>
                      <a:lnTo>
                        <a:pt x="234" y="44"/>
                      </a:lnTo>
                      <a:lnTo>
                        <a:pt x="234" y="37"/>
                      </a:lnTo>
                      <a:lnTo>
                        <a:pt x="227" y="37"/>
                      </a:lnTo>
                      <a:lnTo>
                        <a:pt x="227" y="37"/>
                      </a:lnTo>
                      <a:lnTo>
                        <a:pt x="227" y="37"/>
                      </a:lnTo>
                      <a:lnTo>
                        <a:pt x="227" y="37"/>
                      </a:lnTo>
                      <a:lnTo>
                        <a:pt x="227" y="31"/>
                      </a:lnTo>
                      <a:lnTo>
                        <a:pt x="227" y="31"/>
                      </a:lnTo>
                      <a:lnTo>
                        <a:pt x="227" y="31"/>
                      </a:lnTo>
                      <a:lnTo>
                        <a:pt x="221" y="31"/>
                      </a:lnTo>
                      <a:lnTo>
                        <a:pt x="221" y="31"/>
                      </a:lnTo>
                      <a:lnTo>
                        <a:pt x="221" y="31"/>
                      </a:lnTo>
                      <a:lnTo>
                        <a:pt x="221" y="25"/>
                      </a:lnTo>
                      <a:lnTo>
                        <a:pt x="221" y="25"/>
                      </a:lnTo>
                      <a:lnTo>
                        <a:pt x="215" y="25"/>
                      </a:lnTo>
                      <a:lnTo>
                        <a:pt x="215" y="25"/>
                      </a:lnTo>
                      <a:lnTo>
                        <a:pt x="215" y="25"/>
                      </a:lnTo>
                      <a:lnTo>
                        <a:pt x="215" y="25"/>
                      </a:lnTo>
                      <a:lnTo>
                        <a:pt x="215" y="25"/>
                      </a:lnTo>
                      <a:lnTo>
                        <a:pt x="215" y="19"/>
                      </a:lnTo>
                      <a:lnTo>
                        <a:pt x="208" y="19"/>
                      </a:lnTo>
                      <a:lnTo>
                        <a:pt x="208" y="19"/>
                      </a:lnTo>
                      <a:lnTo>
                        <a:pt x="208" y="19"/>
                      </a:lnTo>
                      <a:lnTo>
                        <a:pt x="208" y="19"/>
                      </a:lnTo>
                      <a:lnTo>
                        <a:pt x="208" y="19"/>
                      </a:lnTo>
                      <a:lnTo>
                        <a:pt x="202" y="19"/>
                      </a:lnTo>
                      <a:lnTo>
                        <a:pt x="202" y="19"/>
                      </a:lnTo>
                      <a:lnTo>
                        <a:pt x="202" y="12"/>
                      </a:lnTo>
                      <a:lnTo>
                        <a:pt x="202" y="12"/>
                      </a:lnTo>
                      <a:lnTo>
                        <a:pt x="202" y="12"/>
                      </a:lnTo>
                      <a:lnTo>
                        <a:pt x="202" y="12"/>
                      </a:lnTo>
                      <a:lnTo>
                        <a:pt x="196" y="12"/>
                      </a:lnTo>
                      <a:lnTo>
                        <a:pt x="196" y="12"/>
                      </a:lnTo>
                      <a:lnTo>
                        <a:pt x="196" y="12"/>
                      </a:lnTo>
                      <a:lnTo>
                        <a:pt x="196" y="12"/>
                      </a:lnTo>
                      <a:lnTo>
                        <a:pt x="196" y="12"/>
                      </a:lnTo>
                      <a:lnTo>
                        <a:pt x="189" y="12"/>
                      </a:lnTo>
                      <a:lnTo>
                        <a:pt x="189" y="12"/>
                      </a:lnTo>
                      <a:lnTo>
                        <a:pt x="189" y="12"/>
                      </a:lnTo>
                      <a:lnTo>
                        <a:pt x="189" y="12"/>
                      </a:lnTo>
                      <a:lnTo>
                        <a:pt x="189" y="12"/>
                      </a:lnTo>
                      <a:lnTo>
                        <a:pt x="189" y="12"/>
                      </a:lnTo>
                      <a:lnTo>
                        <a:pt x="183" y="6"/>
                      </a:lnTo>
                      <a:lnTo>
                        <a:pt x="183" y="6"/>
                      </a:lnTo>
                      <a:lnTo>
                        <a:pt x="183" y="6"/>
                      </a:lnTo>
                      <a:lnTo>
                        <a:pt x="183" y="6"/>
                      </a:lnTo>
                      <a:lnTo>
                        <a:pt x="183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7" y="6"/>
                      </a:lnTo>
                      <a:lnTo>
                        <a:pt x="170" y="6"/>
                      </a:lnTo>
                      <a:lnTo>
                        <a:pt x="170" y="6"/>
                      </a:lnTo>
                      <a:lnTo>
                        <a:pt x="170" y="6"/>
                      </a:lnTo>
                      <a:lnTo>
                        <a:pt x="170" y="6"/>
                      </a:lnTo>
                      <a:lnTo>
                        <a:pt x="170" y="6"/>
                      </a:lnTo>
                      <a:lnTo>
                        <a:pt x="170" y="6"/>
                      </a:lnTo>
                      <a:lnTo>
                        <a:pt x="164" y="6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152" y="0"/>
                      </a:lnTo>
                      <a:lnTo>
                        <a:pt x="152" y="0"/>
                      </a:lnTo>
                      <a:lnTo>
                        <a:pt x="152" y="0"/>
                      </a:lnTo>
                      <a:lnTo>
                        <a:pt x="152" y="0"/>
                      </a:lnTo>
                      <a:lnTo>
                        <a:pt x="152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45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33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6E6E6E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096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534" y="3517"/>
                  <a:ext cx="48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200" b="1"/>
                    <a:t>WATER</a:t>
                  </a:r>
                </a:p>
              </p:txBody>
            </p:sp>
          </p:grpSp>
        </p:grpSp>
        <p:sp>
          <p:nvSpPr>
            <p:cNvPr id="2810962" name="Rectangle 82"/>
            <p:cNvSpPr>
              <a:spLocks noChangeArrowheads="1"/>
            </p:cNvSpPr>
            <p:nvPr/>
          </p:nvSpPr>
          <p:spPr bwMode="auto">
            <a:xfrm>
              <a:off x="2544" y="1248"/>
              <a:ext cx="15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Elevation - </a:t>
              </a:r>
              <a:r>
                <a:rPr lang="en-US" sz="1600" b="1">
                  <a:solidFill>
                    <a:srgbClr val="000000"/>
                  </a:solidFill>
                </a:rPr>
                <a:t>Feet</a:t>
              </a:r>
            </a:p>
          </p:txBody>
        </p:sp>
      </p:grpSp>
      <p:pic>
        <p:nvPicPr>
          <p:cNvPr id="2810963" name="Picture 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0" y="584835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10964" name="Text Box 84"/>
          <p:cNvSpPr txBox="1">
            <a:spLocks noChangeArrowheads="1"/>
          </p:cNvSpPr>
          <p:nvPr/>
        </p:nvSpPr>
        <p:spPr bwMode="auto">
          <a:xfrm>
            <a:off x="457200" y="228600"/>
            <a:ext cx="86106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3200" b="1"/>
              <a:t>ELEVATION – COASTAL  LA.  IS </a:t>
            </a:r>
            <a:r>
              <a:rPr lang="en-US" sz="3200" b="1" u="sng"/>
              <a:t>LOW</a:t>
            </a:r>
          </a:p>
          <a:p>
            <a:pPr algn="ctr">
              <a:spcBef>
                <a:spcPct val="50000"/>
              </a:spcBef>
            </a:pPr>
            <a:r>
              <a:rPr lang="en-US" sz="2800" b="1"/>
              <a:t>LIDAR </a:t>
            </a:r>
            <a:r>
              <a:rPr lang="en-US" sz="2400" b="1"/>
              <a:t>SURFACE ELEVATION</a:t>
            </a:r>
          </a:p>
        </p:txBody>
      </p:sp>
      <p:grpSp>
        <p:nvGrpSpPr>
          <p:cNvPr id="6" name="Group 85"/>
          <p:cNvGrpSpPr>
            <a:grpSpLocks/>
          </p:cNvGrpSpPr>
          <p:nvPr/>
        </p:nvGrpSpPr>
        <p:grpSpPr bwMode="auto">
          <a:xfrm>
            <a:off x="569913" y="1412875"/>
            <a:ext cx="8256587" cy="2921000"/>
            <a:chOff x="335" y="896"/>
            <a:chExt cx="5201" cy="1840"/>
          </a:xfrm>
        </p:grpSpPr>
        <p:sp>
          <p:nvSpPr>
            <p:cNvPr id="2810966" name="Text Box 86"/>
            <p:cNvSpPr txBox="1">
              <a:spLocks noChangeArrowheads="1"/>
            </p:cNvSpPr>
            <p:nvPr/>
          </p:nvSpPr>
          <p:spPr bwMode="auto">
            <a:xfrm>
              <a:off x="431" y="1748"/>
              <a:ext cx="117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Cameron</a:t>
              </a:r>
            </a:p>
          </p:txBody>
        </p:sp>
        <p:sp>
          <p:nvSpPr>
            <p:cNvPr id="2810967" name="Text Box 87"/>
            <p:cNvSpPr txBox="1">
              <a:spLocks noChangeArrowheads="1"/>
            </p:cNvSpPr>
            <p:nvPr/>
          </p:nvSpPr>
          <p:spPr bwMode="auto">
            <a:xfrm>
              <a:off x="335" y="1463"/>
              <a:ext cx="8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Calcasieu</a:t>
              </a:r>
            </a:p>
          </p:txBody>
        </p:sp>
        <p:sp>
          <p:nvSpPr>
            <p:cNvPr id="2810968" name="Text Box 88"/>
            <p:cNvSpPr txBox="1">
              <a:spLocks noChangeArrowheads="1"/>
            </p:cNvSpPr>
            <p:nvPr/>
          </p:nvSpPr>
          <p:spPr bwMode="auto">
            <a:xfrm>
              <a:off x="1487" y="1931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Vermilion</a:t>
              </a:r>
            </a:p>
          </p:txBody>
        </p:sp>
        <p:sp>
          <p:nvSpPr>
            <p:cNvPr id="2810969" name="Text Box 89"/>
            <p:cNvSpPr txBox="1">
              <a:spLocks noChangeArrowheads="1"/>
            </p:cNvSpPr>
            <p:nvPr/>
          </p:nvSpPr>
          <p:spPr bwMode="auto">
            <a:xfrm rot="-2029569">
              <a:off x="2132" y="1559"/>
              <a:ext cx="9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694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Iberia</a:t>
              </a:r>
            </a:p>
          </p:txBody>
        </p:sp>
        <p:sp>
          <p:nvSpPr>
            <p:cNvPr id="2810970" name="Text Box 90"/>
            <p:cNvSpPr txBox="1">
              <a:spLocks noChangeArrowheads="1"/>
            </p:cNvSpPr>
            <p:nvPr/>
          </p:nvSpPr>
          <p:spPr bwMode="auto">
            <a:xfrm>
              <a:off x="2447" y="2037"/>
              <a:ext cx="8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St Mary</a:t>
              </a:r>
            </a:p>
          </p:txBody>
        </p:sp>
        <p:sp>
          <p:nvSpPr>
            <p:cNvPr id="2810971" name="Text Box 91"/>
            <p:cNvSpPr txBox="1">
              <a:spLocks noChangeArrowheads="1"/>
            </p:cNvSpPr>
            <p:nvPr/>
          </p:nvSpPr>
          <p:spPr bwMode="auto">
            <a:xfrm>
              <a:off x="3071" y="2484"/>
              <a:ext cx="9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Terrebonne</a:t>
              </a:r>
            </a:p>
          </p:txBody>
        </p:sp>
        <p:sp>
          <p:nvSpPr>
            <p:cNvPr id="2810972" name="Text Box 92"/>
            <p:cNvSpPr txBox="1">
              <a:spLocks noChangeArrowheads="1"/>
            </p:cNvSpPr>
            <p:nvPr/>
          </p:nvSpPr>
          <p:spPr bwMode="auto">
            <a:xfrm rot="2520000">
              <a:off x="3543" y="2131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1514402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Lafourche</a:t>
              </a:r>
            </a:p>
          </p:txBody>
        </p:sp>
        <p:sp>
          <p:nvSpPr>
            <p:cNvPr id="2810973" name="Text Box 93"/>
            <p:cNvSpPr txBox="1">
              <a:spLocks noChangeArrowheads="1"/>
            </p:cNvSpPr>
            <p:nvPr/>
          </p:nvSpPr>
          <p:spPr bwMode="auto">
            <a:xfrm>
              <a:off x="2255" y="1251"/>
              <a:ext cx="5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St </a:t>
              </a:r>
            </a:p>
            <a:p>
              <a:r>
                <a:rPr lang="en-US" sz="1400" b="1">
                  <a:solidFill>
                    <a:schemeClr val="bg1"/>
                  </a:solidFill>
                </a:rPr>
                <a:t>Martin</a:t>
              </a:r>
            </a:p>
          </p:txBody>
        </p:sp>
        <p:sp>
          <p:nvSpPr>
            <p:cNvPr id="2810974" name="Text Box 94"/>
            <p:cNvSpPr txBox="1">
              <a:spLocks noChangeArrowheads="1"/>
            </p:cNvSpPr>
            <p:nvPr/>
          </p:nvSpPr>
          <p:spPr bwMode="auto">
            <a:xfrm>
              <a:off x="4736" y="1729"/>
              <a:ext cx="8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St Bernard</a:t>
              </a:r>
            </a:p>
          </p:txBody>
        </p:sp>
        <p:sp>
          <p:nvSpPr>
            <p:cNvPr id="2810975" name="Text Box 95"/>
            <p:cNvSpPr txBox="1">
              <a:spLocks noChangeArrowheads="1"/>
            </p:cNvSpPr>
            <p:nvPr/>
          </p:nvSpPr>
          <p:spPr bwMode="auto">
            <a:xfrm rot="2654166">
              <a:off x="3615" y="1864"/>
              <a:ext cx="8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6940" dir="54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St Charles</a:t>
              </a:r>
            </a:p>
          </p:txBody>
        </p:sp>
        <p:sp>
          <p:nvSpPr>
            <p:cNvPr id="2810976" name="Text Box 96"/>
            <p:cNvSpPr txBox="1">
              <a:spLocks noChangeArrowheads="1"/>
            </p:cNvSpPr>
            <p:nvPr/>
          </p:nvSpPr>
          <p:spPr bwMode="auto">
            <a:xfrm>
              <a:off x="1050" y="1221"/>
              <a:ext cx="5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Jeff</a:t>
              </a:r>
            </a:p>
            <a:p>
              <a:r>
                <a:rPr lang="en-US" sz="1400" b="1">
                  <a:solidFill>
                    <a:schemeClr val="bg1"/>
                  </a:solidFill>
                </a:rPr>
                <a:t>Davis</a:t>
              </a:r>
            </a:p>
          </p:txBody>
        </p:sp>
        <p:sp>
          <p:nvSpPr>
            <p:cNvPr id="2810977" name="Text Box 97"/>
            <p:cNvSpPr txBox="1">
              <a:spLocks noChangeArrowheads="1"/>
            </p:cNvSpPr>
            <p:nvPr/>
          </p:nvSpPr>
          <p:spPr bwMode="auto">
            <a:xfrm rot="4440000">
              <a:off x="3907" y="2259"/>
              <a:ext cx="80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54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chemeClr val="bg1"/>
                  </a:solidFill>
                </a:rPr>
                <a:t>Jefferson</a:t>
              </a:r>
            </a:p>
          </p:txBody>
        </p:sp>
        <p:sp>
          <p:nvSpPr>
            <p:cNvPr id="2810978" name="Text Box 98"/>
            <p:cNvSpPr txBox="1">
              <a:spLocks noChangeArrowheads="1"/>
            </p:cNvSpPr>
            <p:nvPr/>
          </p:nvSpPr>
          <p:spPr bwMode="auto">
            <a:xfrm rot="3540000">
              <a:off x="1796" y="1582"/>
              <a:ext cx="80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54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chemeClr val="bg1"/>
                  </a:solidFill>
                </a:rPr>
                <a:t>Lafayette</a:t>
              </a:r>
            </a:p>
          </p:txBody>
        </p:sp>
        <p:sp>
          <p:nvSpPr>
            <p:cNvPr id="2810979" name="Text Box 99"/>
            <p:cNvSpPr txBox="1">
              <a:spLocks noChangeArrowheads="1"/>
            </p:cNvSpPr>
            <p:nvPr/>
          </p:nvSpPr>
          <p:spPr bwMode="auto">
            <a:xfrm rot="2251936">
              <a:off x="4400" y="2292"/>
              <a:ext cx="10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9783" dir="3885598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bg1"/>
                  </a:solidFill>
                </a:rPr>
                <a:t>Plaquemines</a:t>
              </a:r>
            </a:p>
          </p:txBody>
        </p:sp>
        <p:sp>
          <p:nvSpPr>
            <p:cNvPr id="2810980" name="Text Box 100"/>
            <p:cNvSpPr txBox="1">
              <a:spLocks noChangeArrowheads="1"/>
            </p:cNvSpPr>
            <p:nvPr/>
          </p:nvSpPr>
          <p:spPr bwMode="auto">
            <a:xfrm>
              <a:off x="1475" y="1222"/>
              <a:ext cx="5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Acadia</a:t>
              </a:r>
            </a:p>
          </p:txBody>
        </p:sp>
        <p:sp>
          <p:nvSpPr>
            <p:cNvPr id="2810981" name="Text Box 101"/>
            <p:cNvSpPr txBox="1">
              <a:spLocks noChangeArrowheads="1"/>
            </p:cNvSpPr>
            <p:nvPr/>
          </p:nvSpPr>
          <p:spPr bwMode="auto">
            <a:xfrm rot="3540000">
              <a:off x="2837" y="1925"/>
              <a:ext cx="80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54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Assumption</a:t>
              </a:r>
            </a:p>
          </p:txBody>
        </p:sp>
        <p:sp>
          <p:nvSpPr>
            <p:cNvPr id="2810982" name="Text Box 102"/>
            <p:cNvSpPr txBox="1">
              <a:spLocks noChangeArrowheads="1"/>
            </p:cNvSpPr>
            <p:nvPr/>
          </p:nvSpPr>
          <p:spPr bwMode="auto">
            <a:xfrm rot="2654166">
              <a:off x="2584" y="1462"/>
              <a:ext cx="8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26940" dir="54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chemeClr val="bg1"/>
                  </a:solidFill>
                </a:rPr>
                <a:t>Iberville</a:t>
              </a:r>
            </a:p>
          </p:txBody>
        </p:sp>
        <p:sp>
          <p:nvSpPr>
            <p:cNvPr id="2810983" name="Text Box 103"/>
            <p:cNvSpPr txBox="1">
              <a:spLocks noChangeArrowheads="1"/>
            </p:cNvSpPr>
            <p:nvPr/>
          </p:nvSpPr>
          <p:spPr bwMode="auto">
            <a:xfrm>
              <a:off x="3122" y="1414"/>
              <a:ext cx="52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Ascension</a:t>
              </a:r>
            </a:p>
          </p:txBody>
        </p:sp>
        <p:sp>
          <p:nvSpPr>
            <p:cNvPr id="2810984" name="Text Box 104"/>
            <p:cNvSpPr txBox="1">
              <a:spLocks noChangeArrowheads="1"/>
            </p:cNvSpPr>
            <p:nvPr/>
          </p:nvSpPr>
          <p:spPr bwMode="auto">
            <a:xfrm>
              <a:off x="3302" y="1582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St </a:t>
              </a:r>
            </a:p>
            <a:p>
              <a:r>
                <a:rPr lang="en-US" sz="800" b="1">
                  <a:solidFill>
                    <a:schemeClr val="bg1"/>
                  </a:solidFill>
                </a:rPr>
                <a:t>James</a:t>
              </a:r>
            </a:p>
          </p:txBody>
        </p:sp>
        <p:sp>
          <p:nvSpPr>
            <p:cNvPr id="2810985" name="Text Box 105"/>
            <p:cNvSpPr txBox="1">
              <a:spLocks noChangeArrowheads="1"/>
            </p:cNvSpPr>
            <p:nvPr/>
          </p:nvSpPr>
          <p:spPr bwMode="auto">
            <a:xfrm>
              <a:off x="3602" y="1462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St </a:t>
              </a:r>
            </a:p>
            <a:p>
              <a:r>
                <a:rPr lang="en-US" sz="800" b="1">
                  <a:solidFill>
                    <a:schemeClr val="bg1"/>
                  </a:solidFill>
                </a:rPr>
                <a:t>John</a:t>
              </a:r>
            </a:p>
          </p:txBody>
        </p:sp>
        <p:sp>
          <p:nvSpPr>
            <p:cNvPr id="2810986" name="Text Box 106"/>
            <p:cNvSpPr txBox="1">
              <a:spLocks noChangeArrowheads="1"/>
            </p:cNvSpPr>
            <p:nvPr/>
          </p:nvSpPr>
          <p:spPr bwMode="auto">
            <a:xfrm>
              <a:off x="4203" y="1001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Saint</a:t>
              </a:r>
            </a:p>
            <a:p>
              <a:r>
                <a:rPr lang="en-US" sz="800" b="1">
                  <a:solidFill>
                    <a:schemeClr val="bg1"/>
                  </a:solidFill>
                </a:rPr>
                <a:t>Tammany</a:t>
              </a:r>
            </a:p>
          </p:txBody>
        </p:sp>
        <p:sp>
          <p:nvSpPr>
            <p:cNvPr id="2810987" name="Text Box 107"/>
            <p:cNvSpPr txBox="1">
              <a:spLocks noChangeArrowheads="1"/>
            </p:cNvSpPr>
            <p:nvPr/>
          </p:nvSpPr>
          <p:spPr bwMode="auto">
            <a:xfrm>
              <a:off x="3327" y="1144"/>
              <a:ext cx="46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Livingston</a:t>
              </a:r>
            </a:p>
          </p:txBody>
        </p:sp>
        <p:sp>
          <p:nvSpPr>
            <p:cNvPr id="2810988" name="Text Box 108"/>
            <p:cNvSpPr txBox="1">
              <a:spLocks noChangeArrowheads="1"/>
            </p:cNvSpPr>
            <p:nvPr/>
          </p:nvSpPr>
          <p:spPr bwMode="auto">
            <a:xfrm rot="3540000">
              <a:off x="3602" y="1228"/>
              <a:ext cx="80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2700" dir="54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Tangipahoa</a:t>
              </a:r>
            </a:p>
          </p:txBody>
        </p:sp>
        <p:sp>
          <p:nvSpPr>
            <p:cNvPr id="2810989" name="Text Box 109"/>
            <p:cNvSpPr txBox="1">
              <a:spLocks noChangeArrowheads="1"/>
            </p:cNvSpPr>
            <p:nvPr/>
          </p:nvSpPr>
          <p:spPr bwMode="auto">
            <a:xfrm>
              <a:off x="2975" y="1009"/>
              <a:ext cx="33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E.B.R.</a:t>
              </a:r>
            </a:p>
          </p:txBody>
        </p:sp>
        <p:sp>
          <p:nvSpPr>
            <p:cNvPr id="2810990" name="Text Box 110"/>
            <p:cNvSpPr txBox="1">
              <a:spLocks noChangeArrowheads="1"/>
            </p:cNvSpPr>
            <p:nvPr/>
          </p:nvSpPr>
          <p:spPr bwMode="auto">
            <a:xfrm>
              <a:off x="2720" y="1087"/>
              <a:ext cx="33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W.B.R.</a:t>
              </a:r>
            </a:p>
          </p:txBody>
        </p:sp>
        <p:sp>
          <p:nvSpPr>
            <p:cNvPr id="2810991" name="Text Box 111"/>
            <p:cNvSpPr txBox="1">
              <a:spLocks noChangeArrowheads="1"/>
            </p:cNvSpPr>
            <p:nvPr/>
          </p:nvSpPr>
          <p:spPr bwMode="auto">
            <a:xfrm>
              <a:off x="2058" y="1019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>
                  <a:solidFill>
                    <a:schemeClr val="bg1"/>
                  </a:solidFill>
                </a:rPr>
                <a:t>Saint</a:t>
              </a:r>
            </a:p>
            <a:p>
              <a:r>
                <a:rPr lang="en-US" sz="800" b="1">
                  <a:solidFill>
                    <a:schemeClr val="bg1"/>
                  </a:solidFill>
                </a:rPr>
                <a:t>Landry</a:t>
              </a:r>
            </a:p>
          </p:txBody>
        </p:sp>
        <p:sp>
          <p:nvSpPr>
            <p:cNvPr id="2810992" name="Text Box 112"/>
            <p:cNvSpPr txBox="1">
              <a:spLocks noChangeArrowheads="1"/>
            </p:cNvSpPr>
            <p:nvPr/>
          </p:nvSpPr>
          <p:spPr bwMode="auto">
            <a:xfrm>
              <a:off x="366" y="996"/>
              <a:ext cx="52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Beauregard</a:t>
              </a:r>
            </a:p>
          </p:txBody>
        </p:sp>
        <p:sp>
          <p:nvSpPr>
            <p:cNvPr id="2810993" name="Text Box 113"/>
            <p:cNvSpPr txBox="1">
              <a:spLocks noChangeArrowheads="1"/>
            </p:cNvSpPr>
            <p:nvPr/>
          </p:nvSpPr>
          <p:spPr bwMode="auto">
            <a:xfrm>
              <a:off x="1056" y="1008"/>
              <a:ext cx="52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Allen</a:t>
              </a:r>
            </a:p>
          </p:txBody>
        </p:sp>
        <p:sp>
          <p:nvSpPr>
            <p:cNvPr id="2810994" name="Text Box 114"/>
            <p:cNvSpPr txBox="1">
              <a:spLocks noChangeArrowheads="1"/>
            </p:cNvSpPr>
            <p:nvPr/>
          </p:nvSpPr>
          <p:spPr bwMode="auto">
            <a:xfrm>
              <a:off x="1452" y="969"/>
              <a:ext cx="52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</a:rPr>
                <a:t>Evangeline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rise_1_masked"/>
          <p:cNvPicPr>
            <a:picLocks noChangeAspect="1" noChangeArrowheads="1"/>
          </p:cNvPicPr>
          <p:nvPr/>
        </p:nvPicPr>
        <p:blipFill>
          <a:blip r:embed="rId2"/>
          <a:srcRect l="9856" t="1106" r="9613"/>
          <a:stretch>
            <a:fillRect/>
          </a:stretch>
        </p:blipFill>
        <p:spPr bwMode="auto">
          <a:xfrm>
            <a:off x="0" y="0"/>
            <a:ext cx="9142413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610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3200" b="1">
                <a:latin typeface="Calibri" pitchFamily="34" charset="0"/>
              </a:rPr>
              <a:t>POTENTIAL IMPACTS OF SEA LEVEL RISE</a:t>
            </a:r>
            <a:endParaRPr lang="en-US" sz="3200" b="1" u="sng">
              <a:latin typeface="Calibri" pitchFamily="34" charset="0"/>
            </a:endParaRPr>
          </a:p>
          <a:p>
            <a:pPr algn="ctr">
              <a:spcBef>
                <a:spcPct val="35000"/>
              </a:spcBef>
            </a:pPr>
            <a:r>
              <a:rPr lang="en-US" sz="2800" b="1">
                <a:latin typeface="Calibri" pitchFamily="34" charset="0"/>
              </a:rPr>
              <a:t>Inundation to 1.0 ft. Elevation</a:t>
            </a:r>
            <a:endParaRPr lang="en-US" sz="2400" b="1"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4646613"/>
            <a:ext cx="1828800" cy="1981200"/>
            <a:chOff x="1200" y="432"/>
            <a:chExt cx="1152" cy="124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235" y="1152"/>
              <a:ext cx="1009" cy="126"/>
              <a:chOff x="65" y="3342"/>
              <a:chExt cx="1009" cy="126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65" y="3342"/>
                <a:ext cx="238" cy="124"/>
                <a:chOff x="3704" y="2466"/>
                <a:chExt cx="238" cy="124"/>
              </a:xfrm>
            </p:grpSpPr>
            <p:sp>
              <p:nvSpPr>
                <p:cNvPr id="15384" name="Line 7"/>
                <p:cNvSpPr>
                  <a:spLocks noChangeShapeType="1"/>
                </p:cNvSpPr>
                <p:nvPr/>
              </p:nvSpPr>
              <p:spPr bwMode="auto">
                <a:xfrm>
                  <a:off x="3823" y="2466"/>
                  <a:ext cx="0" cy="0"/>
                </a:xfrm>
                <a:prstGeom prst="line">
                  <a:avLst/>
                </a:pr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85" name="Freeform 8"/>
                <p:cNvSpPr>
                  <a:spLocks/>
                </p:cNvSpPr>
                <p:nvPr/>
              </p:nvSpPr>
              <p:spPr bwMode="auto">
                <a:xfrm>
                  <a:off x="3704" y="2466"/>
                  <a:ext cx="238" cy="124"/>
                </a:xfrm>
                <a:custGeom>
                  <a:avLst/>
                  <a:gdLst>
                    <a:gd name="T0" fmla="*/ 131 w 238"/>
                    <a:gd name="T1" fmla="*/ 0 h 124"/>
                    <a:gd name="T2" fmla="*/ 136 w 238"/>
                    <a:gd name="T3" fmla="*/ 5 h 124"/>
                    <a:gd name="T4" fmla="*/ 148 w 238"/>
                    <a:gd name="T5" fmla="*/ 5 h 124"/>
                    <a:gd name="T6" fmla="*/ 159 w 238"/>
                    <a:gd name="T7" fmla="*/ 5 h 124"/>
                    <a:gd name="T8" fmla="*/ 165 w 238"/>
                    <a:gd name="T9" fmla="*/ 5 h 124"/>
                    <a:gd name="T10" fmla="*/ 176 w 238"/>
                    <a:gd name="T11" fmla="*/ 11 h 124"/>
                    <a:gd name="T12" fmla="*/ 187 w 238"/>
                    <a:gd name="T13" fmla="*/ 11 h 124"/>
                    <a:gd name="T14" fmla="*/ 193 w 238"/>
                    <a:gd name="T15" fmla="*/ 17 h 124"/>
                    <a:gd name="T16" fmla="*/ 204 w 238"/>
                    <a:gd name="T17" fmla="*/ 17 h 124"/>
                    <a:gd name="T18" fmla="*/ 210 w 238"/>
                    <a:gd name="T19" fmla="*/ 22 h 124"/>
                    <a:gd name="T20" fmla="*/ 221 w 238"/>
                    <a:gd name="T21" fmla="*/ 28 h 124"/>
                    <a:gd name="T22" fmla="*/ 233 w 238"/>
                    <a:gd name="T23" fmla="*/ 39 h 124"/>
                    <a:gd name="T24" fmla="*/ 238 w 238"/>
                    <a:gd name="T25" fmla="*/ 51 h 124"/>
                    <a:gd name="T26" fmla="*/ 238 w 238"/>
                    <a:gd name="T27" fmla="*/ 56 h 124"/>
                    <a:gd name="T28" fmla="*/ 238 w 238"/>
                    <a:gd name="T29" fmla="*/ 68 h 124"/>
                    <a:gd name="T30" fmla="*/ 238 w 238"/>
                    <a:gd name="T31" fmla="*/ 73 h 124"/>
                    <a:gd name="T32" fmla="*/ 233 w 238"/>
                    <a:gd name="T33" fmla="*/ 85 h 124"/>
                    <a:gd name="T34" fmla="*/ 221 w 238"/>
                    <a:gd name="T35" fmla="*/ 96 h 124"/>
                    <a:gd name="T36" fmla="*/ 210 w 238"/>
                    <a:gd name="T37" fmla="*/ 102 h 124"/>
                    <a:gd name="T38" fmla="*/ 204 w 238"/>
                    <a:gd name="T39" fmla="*/ 107 h 124"/>
                    <a:gd name="T40" fmla="*/ 193 w 238"/>
                    <a:gd name="T41" fmla="*/ 107 h 124"/>
                    <a:gd name="T42" fmla="*/ 187 w 238"/>
                    <a:gd name="T43" fmla="*/ 113 h 124"/>
                    <a:gd name="T44" fmla="*/ 176 w 238"/>
                    <a:gd name="T45" fmla="*/ 113 h 124"/>
                    <a:gd name="T46" fmla="*/ 165 w 238"/>
                    <a:gd name="T47" fmla="*/ 119 h 124"/>
                    <a:gd name="T48" fmla="*/ 159 w 238"/>
                    <a:gd name="T49" fmla="*/ 119 h 124"/>
                    <a:gd name="T50" fmla="*/ 148 w 238"/>
                    <a:gd name="T51" fmla="*/ 119 h 124"/>
                    <a:gd name="T52" fmla="*/ 136 w 238"/>
                    <a:gd name="T53" fmla="*/ 119 h 124"/>
                    <a:gd name="T54" fmla="*/ 131 w 238"/>
                    <a:gd name="T55" fmla="*/ 124 h 124"/>
                    <a:gd name="T56" fmla="*/ 119 w 238"/>
                    <a:gd name="T57" fmla="*/ 124 h 124"/>
                    <a:gd name="T58" fmla="*/ 114 w 238"/>
                    <a:gd name="T59" fmla="*/ 124 h 124"/>
                    <a:gd name="T60" fmla="*/ 102 w 238"/>
                    <a:gd name="T61" fmla="*/ 119 h 124"/>
                    <a:gd name="T62" fmla="*/ 91 w 238"/>
                    <a:gd name="T63" fmla="*/ 119 h 124"/>
                    <a:gd name="T64" fmla="*/ 85 w 238"/>
                    <a:gd name="T65" fmla="*/ 119 h 124"/>
                    <a:gd name="T66" fmla="*/ 74 w 238"/>
                    <a:gd name="T67" fmla="*/ 119 h 124"/>
                    <a:gd name="T68" fmla="*/ 63 w 238"/>
                    <a:gd name="T69" fmla="*/ 113 h 124"/>
                    <a:gd name="T70" fmla="*/ 57 w 238"/>
                    <a:gd name="T71" fmla="*/ 113 h 124"/>
                    <a:gd name="T72" fmla="*/ 46 w 238"/>
                    <a:gd name="T73" fmla="*/ 107 h 124"/>
                    <a:gd name="T74" fmla="*/ 40 w 238"/>
                    <a:gd name="T75" fmla="*/ 107 h 124"/>
                    <a:gd name="T76" fmla="*/ 29 w 238"/>
                    <a:gd name="T77" fmla="*/ 102 h 124"/>
                    <a:gd name="T78" fmla="*/ 17 w 238"/>
                    <a:gd name="T79" fmla="*/ 96 h 124"/>
                    <a:gd name="T80" fmla="*/ 12 w 238"/>
                    <a:gd name="T81" fmla="*/ 85 h 124"/>
                    <a:gd name="T82" fmla="*/ 6 w 238"/>
                    <a:gd name="T83" fmla="*/ 73 h 124"/>
                    <a:gd name="T84" fmla="*/ 0 w 238"/>
                    <a:gd name="T85" fmla="*/ 68 h 124"/>
                    <a:gd name="T86" fmla="*/ 0 w 238"/>
                    <a:gd name="T87" fmla="*/ 56 h 124"/>
                    <a:gd name="T88" fmla="*/ 6 w 238"/>
                    <a:gd name="T89" fmla="*/ 51 h 124"/>
                    <a:gd name="T90" fmla="*/ 12 w 238"/>
                    <a:gd name="T91" fmla="*/ 39 h 124"/>
                    <a:gd name="T92" fmla="*/ 17 w 238"/>
                    <a:gd name="T93" fmla="*/ 28 h 124"/>
                    <a:gd name="T94" fmla="*/ 29 w 238"/>
                    <a:gd name="T95" fmla="*/ 22 h 124"/>
                    <a:gd name="T96" fmla="*/ 40 w 238"/>
                    <a:gd name="T97" fmla="*/ 17 h 124"/>
                    <a:gd name="T98" fmla="*/ 46 w 238"/>
                    <a:gd name="T99" fmla="*/ 17 h 124"/>
                    <a:gd name="T100" fmla="*/ 57 w 238"/>
                    <a:gd name="T101" fmla="*/ 11 h 124"/>
                    <a:gd name="T102" fmla="*/ 63 w 238"/>
                    <a:gd name="T103" fmla="*/ 11 h 124"/>
                    <a:gd name="T104" fmla="*/ 74 w 238"/>
                    <a:gd name="T105" fmla="*/ 5 h 124"/>
                    <a:gd name="T106" fmla="*/ 85 w 238"/>
                    <a:gd name="T107" fmla="*/ 5 h 124"/>
                    <a:gd name="T108" fmla="*/ 91 w 238"/>
                    <a:gd name="T109" fmla="*/ 5 h 124"/>
                    <a:gd name="T110" fmla="*/ 102 w 238"/>
                    <a:gd name="T111" fmla="*/ 5 h 124"/>
                    <a:gd name="T112" fmla="*/ 114 w 238"/>
                    <a:gd name="T113" fmla="*/ 0 h 124"/>
                    <a:gd name="T114" fmla="*/ 119 w 238"/>
                    <a:gd name="T115" fmla="*/ 0 h 12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38"/>
                    <a:gd name="T175" fmla="*/ 0 h 124"/>
                    <a:gd name="T176" fmla="*/ 238 w 238"/>
                    <a:gd name="T177" fmla="*/ 124 h 12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38" h="124">
                      <a:moveTo>
                        <a:pt x="119" y="0"/>
                      </a:moveTo>
                      <a:lnTo>
                        <a:pt x="125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36" y="5"/>
                      </a:lnTo>
                      <a:lnTo>
                        <a:pt x="142" y="5"/>
                      </a:lnTo>
                      <a:lnTo>
                        <a:pt x="148" y="5"/>
                      </a:lnTo>
                      <a:lnTo>
                        <a:pt x="153" y="5"/>
                      </a:lnTo>
                      <a:lnTo>
                        <a:pt x="159" y="5"/>
                      </a:lnTo>
                      <a:lnTo>
                        <a:pt x="165" y="5"/>
                      </a:lnTo>
                      <a:lnTo>
                        <a:pt x="170" y="5"/>
                      </a:lnTo>
                      <a:lnTo>
                        <a:pt x="176" y="11"/>
                      </a:lnTo>
                      <a:lnTo>
                        <a:pt x="182" y="11"/>
                      </a:lnTo>
                      <a:lnTo>
                        <a:pt x="187" y="11"/>
                      </a:lnTo>
                      <a:lnTo>
                        <a:pt x="193" y="11"/>
                      </a:lnTo>
                      <a:lnTo>
                        <a:pt x="193" y="17"/>
                      </a:lnTo>
                      <a:lnTo>
                        <a:pt x="199" y="17"/>
                      </a:lnTo>
                      <a:lnTo>
                        <a:pt x="204" y="17"/>
                      </a:lnTo>
                      <a:lnTo>
                        <a:pt x="204" y="22"/>
                      </a:lnTo>
                      <a:lnTo>
                        <a:pt x="210" y="22"/>
                      </a:lnTo>
                      <a:lnTo>
                        <a:pt x="216" y="22"/>
                      </a:lnTo>
                      <a:lnTo>
                        <a:pt x="216" y="28"/>
                      </a:lnTo>
                      <a:lnTo>
                        <a:pt x="221" y="28"/>
                      </a:lnTo>
                      <a:lnTo>
                        <a:pt x="221" y="34"/>
                      </a:lnTo>
                      <a:lnTo>
                        <a:pt x="227" y="34"/>
                      </a:lnTo>
                      <a:lnTo>
                        <a:pt x="227" y="39"/>
                      </a:lnTo>
                      <a:lnTo>
                        <a:pt x="233" y="39"/>
                      </a:lnTo>
                      <a:lnTo>
                        <a:pt x="233" y="45"/>
                      </a:lnTo>
                      <a:lnTo>
                        <a:pt x="238" y="45"/>
                      </a:lnTo>
                      <a:lnTo>
                        <a:pt x="238" y="51"/>
                      </a:lnTo>
                      <a:lnTo>
                        <a:pt x="238" y="56"/>
                      </a:lnTo>
                      <a:lnTo>
                        <a:pt x="238" y="62"/>
                      </a:lnTo>
                      <a:lnTo>
                        <a:pt x="238" y="68"/>
                      </a:lnTo>
                      <a:lnTo>
                        <a:pt x="238" y="73"/>
                      </a:lnTo>
                      <a:lnTo>
                        <a:pt x="238" y="79"/>
                      </a:lnTo>
                      <a:lnTo>
                        <a:pt x="233" y="79"/>
                      </a:lnTo>
                      <a:lnTo>
                        <a:pt x="233" y="85"/>
                      </a:lnTo>
                      <a:lnTo>
                        <a:pt x="227" y="85"/>
                      </a:lnTo>
                      <a:lnTo>
                        <a:pt x="227" y="90"/>
                      </a:lnTo>
                      <a:lnTo>
                        <a:pt x="221" y="90"/>
                      </a:lnTo>
                      <a:lnTo>
                        <a:pt x="221" y="96"/>
                      </a:lnTo>
                      <a:lnTo>
                        <a:pt x="216" y="96"/>
                      </a:lnTo>
                      <a:lnTo>
                        <a:pt x="216" y="102"/>
                      </a:lnTo>
                      <a:lnTo>
                        <a:pt x="210" y="102"/>
                      </a:lnTo>
                      <a:lnTo>
                        <a:pt x="204" y="102"/>
                      </a:lnTo>
                      <a:lnTo>
                        <a:pt x="204" y="107"/>
                      </a:lnTo>
                      <a:lnTo>
                        <a:pt x="199" y="107"/>
                      </a:lnTo>
                      <a:lnTo>
                        <a:pt x="193" y="107"/>
                      </a:lnTo>
                      <a:lnTo>
                        <a:pt x="193" y="113"/>
                      </a:lnTo>
                      <a:lnTo>
                        <a:pt x="187" y="113"/>
                      </a:lnTo>
                      <a:lnTo>
                        <a:pt x="182" y="113"/>
                      </a:lnTo>
                      <a:lnTo>
                        <a:pt x="176" y="113"/>
                      </a:lnTo>
                      <a:lnTo>
                        <a:pt x="170" y="119"/>
                      </a:lnTo>
                      <a:lnTo>
                        <a:pt x="165" y="119"/>
                      </a:lnTo>
                      <a:lnTo>
                        <a:pt x="159" y="119"/>
                      </a:lnTo>
                      <a:lnTo>
                        <a:pt x="153" y="119"/>
                      </a:lnTo>
                      <a:lnTo>
                        <a:pt x="148" y="119"/>
                      </a:lnTo>
                      <a:lnTo>
                        <a:pt x="142" y="119"/>
                      </a:lnTo>
                      <a:lnTo>
                        <a:pt x="136" y="119"/>
                      </a:lnTo>
                      <a:lnTo>
                        <a:pt x="136" y="124"/>
                      </a:lnTo>
                      <a:lnTo>
                        <a:pt x="131" y="124"/>
                      </a:lnTo>
                      <a:lnTo>
                        <a:pt x="125" y="124"/>
                      </a:lnTo>
                      <a:lnTo>
                        <a:pt x="119" y="124"/>
                      </a:lnTo>
                      <a:lnTo>
                        <a:pt x="114" y="124"/>
                      </a:lnTo>
                      <a:lnTo>
                        <a:pt x="108" y="124"/>
                      </a:lnTo>
                      <a:lnTo>
                        <a:pt x="102" y="124"/>
                      </a:lnTo>
                      <a:lnTo>
                        <a:pt x="102" y="119"/>
                      </a:lnTo>
                      <a:lnTo>
                        <a:pt x="97" y="119"/>
                      </a:lnTo>
                      <a:lnTo>
                        <a:pt x="91" y="119"/>
                      </a:lnTo>
                      <a:lnTo>
                        <a:pt x="85" y="119"/>
                      </a:lnTo>
                      <a:lnTo>
                        <a:pt x="80" y="119"/>
                      </a:lnTo>
                      <a:lnTo>
                        <a:pt x="74" y="119"/>
                      </a:lnTo>
                      <a:lnTo>
                        <a:pt x="68" y="119"/>
                      </a:lnTo>
                      <a:lnTo>
                        <a:pt x="68" y="113"/>
                      </a:lnTo>
                      <a:lnTo>
                        <a:pt x="63" y="113"/>
                      </a:lnTo>
                      <a:lnTo>
                        <a:pt x="57" y="113"/>
                      </a:lnTo>
                      <a:lnTo>
                        <a:pt x="51" y="113"/>
                      </a:lnTo>
                      <a:lnTo>
                        <a:pt x="46" y="107"/>
                      </a:lnTo>
                      <a:lnTo>
                        <a:pt x="40" y="107"/>
                      </a:lnTo>
                      <a:lnTo>
                        <a:pt x="34" y="107"/>
                      </a:lnTo>
                      <a:lnTo>
                        <a:pt x="34" y="102"/>
                      </a:lnTo>
                      <a:lnTo>
                        <a:pt x="29" y="102"/>
                      </a:lnTo>
                      <a:lnTo>
                        <a:pt x="23" y="102"/>
                      </a:lnTo>
                      <a:lnTo>
                        <a:pt x="23" y="96"/>
                      </a:lnTo>
                      <a:lnTo>
                        <a:pt x="17" y="96"/>
                      </a:lnTo>
                      <a:lnTo>
                        <a:pt x="17" y="90"/>
                      </a:lnTo>
                      <a:lnTo>
                        <a:pt x="12" y="90"/>
                      </a:lnTo>
                      <a:lnTo>
                        <a:pt x="12" y="85"/>
                      </a:lnTo>
                      <a:lnTo>
                        <a:pt x="6" y="85"/>
                      </a:lnTo>
                      <a:lnTo>
                        <a:pt x="6" y="79"/>
                      </a:lnTo>
                      <a:lnTo>
                        <a:pt x="6" y="73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6"/>
                      </a:lnTo>
                      <a:lnTo>
                        <a:pt x="0" y="51"/>
                      </a:lnTo>
                      <a:lnTo>
                        <a:pt x="6" y="51"/>
                      </a:lnTo>
                      <a:lnTo>
                        <a:pt x="6" y="45"/>
                      </a:lnTo>
                      <a:lnTo>
                        <a:pt x="6" y="39"/>
                      </a:lnTo>
                      <a:lnTo>
                        <a:pt x="12" y="39"/>
                      </a:lnTo>
                      <a:lnTo>
                        <a:pt x="12" y="34"/>
                      </a:lnTo>
                      <a:lnTo>
                        <a:pt x="17" y="34"/>
                      </a:lnTo>
                      <a:lnTo>
                        <a:pt x="17" y="28"/>
                      </a:lnTo>
                      <a:lnTo>
                        <a:pt x="23" y="28"/>
                      </a:lnTo>
                      <a:lnTo>
                        <a:pt x="29" y="22"/>
                      </a:lnTo>
                      <a:lnTo>
                        <a:pt x="34" y="22"/>
                      </a:lnTo>
                      <a:lnTo>
                        <a:pt x="40" y="17"/>
                      </a:lnTo>
                      <a:lnTo>
                        <a:pt x="46" y="17"/>
                      </a:lnTo>
                      <a:lnTo>
                        <a:pt x="51" y="11"/>
                      </a:lnTo>
                      <a:lnTo>
                        <a:pt x="57" y="11"/>
                      </a:lnTo>
                      <a:lnTo>
                        <a:pt x="63" y="11"/>
                      </a:lnTo>
                      <a:lnTo>
                        <a:pt x="68" y="11"/>
                      </a:lnTo>
                      <a:lnTo>
                        <a:pt x="68" y="5"/>
                      </a:lnTo>
                      <a:lnTo>
                        <a:pt x="74" y="5"/>
                      </a:lnTo>
                      <a:lnTo>
                        <a:pt x="80" y="5"/>
                      </a:lnTo>
                      <a:lnTo>
                        <a:pt x="85" y="5"/>
                      </a:lnTo>
                      <a:lnTo>
                        <a:pt x="91" y="5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19" y="0"/>
                      </a:lnTo>
                    </a:path>
                  </a:pathLst>
                </a:cu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86" name="Freeform 9"/>
                <p:cNvSpPr>
                  <a:spLocks/>
                </p:cNvSpPr>
                <p:nvPr/>
              </p:nvSpPr>
              <p:spPr bwMode="auto">
                <a:xfrm>
                  <a:off x="3823" y="2466"/>
                  <a:ext cx="46" cy="5"/>
                </a:xfrm>
                <a:custGeom>
                  <a:avLst/>
                  <a:gdLst>
                    <a:gd name="T0" fmla="*/ 0 w 46"/>
                    <a:gd name="T1" fmla="*/ 0 h 5"/>
                    <a:gd name="T2" fmla="*/ 6 w 46"/>
                    <a:gd name="T3" fmla="*/ 0 h 5"/>
                    <a:gd name="T4" fmla="*/ 6 w 46"/>
                    <a:gd name="T5" fmla="*/ 0 h 5"/>
                    <a:gd name="T6" fmla="*/ 6 w 46"/>
                    <a:gd name="T7" fmla="*/ 0 h 5"/>
                    <a:gd name="T8" fmla="*/ 6 w 46"/>
                    <a:gd name="T9" fmla="*/ 0 h 5"/>
                    <a:gd name="T10" fmla="*/ 6 w 46"/>
                    <a:gd name="T11" fmla="*/ 0 h 5"/>
                    <a:gd name="T12" fmla="*/ 12 w 46"/>
                    <a:gd name="T13" fmla="*/ 0 h 5"/>
                    <a:gd name="T14" fmla="*/ 12 w 46"/>
                    <a:gd name="T15" fmla="*/ 0 h 5"/>
                    <a:gd name="T16" fmla="*/ 12 w 46"/>
                    <a:gd name="T17" fmla="*/ 0 h 5"/>
                    <a:gd name="T18" fmla="*/ 12 w 46"/>
                    <a:gd name="T19" fmla="*/ 0 h 5"/>
                    <a:gd name="T20" fmla="*/ 12 w 46"/>
                    <a:gd name="T21" fmla="*/ 0 h 5"/>
                    <a:gd name="T22" fmla="*/ 17 w 46"/>
                    <a:gd name="T23" fmla="*/ 0 h 5"/>
                    <a:gd name="T24" fmla="*/ 17 w 46"/>
                    <a:gd name="T25" fmla="*/ 0 h 5"/>
                    <a:gd name="T26" fmla="*/ 17 w 46"/>
                    <a:gd name="T27" fmla="*/ 0 h 5"/>
                    <a:gd name="T28" fmla="*/ 17 w 46"/>
                    <a:gd name="T29" fmla="*/ 5 h 5"/>
                    <a:gd name="T30" fmla="*/ 17 w 46"/>
                    <a:gd name="T31" fmla="*/ 5 h 5"/>
                    <a:gd name="T32" fmla="*/ 23 w 46"/>
                    <a:gd name="T33" fmla="*/ 5 h 5"/>
                    <a:gd name="T34" fmla="*/ 23 w 46"/>
                    <a:gd name="T35" fmla="*/ 5 h 5"/>
                    <a:gd name="T36" fmla="*/ 23 w 46"/>
                    <a:gd name="T37" fmla="*/ 5 h 5"/>
                    <a:gd name="T38" fmla="*/ 23 w 46"/>
                    <a:gd name="T39" fmla="*/ 5 h 5"/>
                    <a:gd name="T40" fmla="*/ 23 w 46"/>
                    <a:gd name="T41" fmla="*/ 5 h 5"/>
                    <a:gd name="T42" fmla="*/ 29 w 46"/>
                    <a:gd name="T43" fmla="*/ 5 h 5"/>
                    <a:gd name="T44" fmla="*/ 29 w 46"/>
                    <a:gd name="T45" fmla="*/ 5 h 5"/>
                    <a:gd name="T46" fmla="*/ 29 w 46"/>
                    <a:gd name="T47" fmla="*/ 5 h 5"/>
                    <a:gd name="T48" fmla="*/ 29 w 46"/>
                    <a:gd name="T49" fmla="*/ 5 h 5"/>
                    <a:gd name="T50" fmla="*/ 29 w 46"/>
                    <a:gd name="T51" fmla="*/ 5 h 5"/>
                    <a:gd name="T52" fmla="*/ 34 w 46"/>
                    <a:gd name="T53" fmla="*/ 5 h 5"/>
                    <a:gd name="T54" fmla="*/ 34 w 46"/>
                    <a:gd name="T55" fmla="*/ 5 h 5"/>
                    <a:gd name="T56" fmla="*/ 34 w 46"/>
                    <a:gd name="T57" fmla="*/ 5 h 5"/>
                    <a:gd name="T58" fmla="*/ 34 w 46"/>
                    <a:gd name="T59" fmla="*/ 5 h 5"/>
                    <a:gd name="T60" fmla="*/ 34 w 46"/>
                    <a:gd name="T61" fmla="*/ 5 h 5"/>
                    <a:gd name="T62" fmla="*/ 40 w 46"/>
                    <a:gd name="T63" fmla="*/ 5 h 5"/>
                    <a:gd name="T64" fmla="*/ 40 w 46"/>
                    <a:gd name="T65" fmla="*/ 5 h 5"/>
                    <a:gd name="T66" fmla="*/ 40 w 46"/>
                    <a:gd name="T67" fmla="*/ 5 h 5"/>
                    <a:gd name="T68" fmla="*/ 40 w 46"/>
                    <a:gd name="T69" fmla="*/ 5 h 5"/>
                    <a:gd name="T70" fmla="*/ 40 w 46"/>
                    <a:gd name="T71" fmla="*/ 5 h 5"/>
                    <a:gd name="T72" fmla="*/ 46 w 46"/>
                    <a:gd name="T73" fmla="*/ 5 h 5"/>
                    <a:gd name="T74" fmla="*/ 46 w 46"/>
                    <a:gd name="T75" fmla="*/ 5 h 5"/>
                    <a:gd name="T76" fmla="*/ 46 w 46"/>
                    <a:gd name="T77" fmla="*/ 5 h 5"/>
                    <a:gd name="T78" fmla="*/ 46 w 46"/>
                    <a:gd name="T79" fmla="*/ 5 h 5"/>
                    <a:gd name="T80" fmla="*/ 46 w 46"/>
                    <a:gd name="T81" fmla="*/ 5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6"/>
                    <a:gd name="T124" fmla="*/ 0 h 5"/>
                    <a:gd name="T125" fmla="*/ 46 w 46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6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40" y="5"/>
                      </a:lnTo>
                      <a:lnTo>
                        <a:pt x="46" y="5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87" name="Line 10"/>
                <p:cNvSpPr>
                  <a:spLocks noChangeShapeType="1"/>
                </p:cNvSpPr>
                <p:nvPr/>
              </p:nvSpPr>
              <p:spPr bwMode="auto">
                <a:xfrm>
                  <a:off x="3880" y="247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88" name="Freeform 11"/>
                <p:cNvSpPr>
                  <a:spLocks/>
                </p:cNvSpPr>
                <p:nvPr/>
              </p:nvSpPr>
              <p:spPr bwMode="auto">
                <a:xfrm>
                  <a:off x="3880" y="2477"/>
                  <a:ext cx="23" cy="6"/>
                </a:xfrm>
                <a:custGeom>
                  <a:avLst/>
                  <a:gdLst>
                    <a:gd name="T0" fmla="*/ 0 w 23"/>
                    <a:gd name="T1" fmla="*/ 0 h 6"/>
                    <a:gd name="T2" fmla="*/ 0 w 23"/>
                    <a:gd name="T3" fmla="*/ 0 h 6"/>
                    <a:gd name="T4" fmla="*/ 6 w 23"/>
                    <a:gd name="T5" fmla="*/ 0 h 6"/>
                    <a:gd name="T6" fmla="*/ 6 w 23"/>
                    <a:gd name="T7" fmla="*/ 0 h 6"/>
                    <a:gd name="T8" fmla="*/ 6 w 23"/>
                    <a:gd name="T9" fmla="*/ 0 h 6"/>
                    <a:gd name="T10" fmla="*/ 6 w 23"/>
                    <a:gd name="T11" fmla="*/ 0 h 6"/>
                    <a:gd name="T12" fmla="*/ 6 w 23"/>
                    <a:gd name="T13" fmla="*/ 0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6 h 6"/>
                    <a:gd name="T30" fmla="*/ 17 w 23"/>
                    <a:gd name="T31" fmla="*/ 6 h 6"/>
                    <a:gd name="T32" fmla="*/ 17 w 23"/>
                    <a:gd name="T33" fmla="*/ 6 h 6"/>
                    <a:gd name="T34" fmla="*/ 23 w 23"/>
                    <a:gd name="T35" fmla="*/ 6 h 6"/>
                    <a:gd name="T36" fmla="*/ 23 w 23"/>
                    <a:gd name="T37" fmla="*/ 6 h 6"/>
                    <a:gd name="T38" fmla="*/ 23 w 23"/>
                    <a:gd name="T39" fmla="*/ 6 h 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3"/>
                    <a:gd name="T61" fmla="*/ 0 h 6"/>
                    <a:gd name="T62" fmla="*/ 23 w 23"/>
                    <a:gd name="T63" fmla="*/ 6 h 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3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23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89" name="Line 12"/>
                <p:cNvSpPr>
                  <a:spLocks noChangeShapeType="1"/>
                </p:cNvSpPr>
                <p:nvPr/>
              </p:nvSpPr>
              <p:spPr bwMode="auto">
                <a:xfrm>
                  <a:off x="3908" y="248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0" name="Freeform 13"/>
                <p:cNvSpPr>
                  <a:spLocks/>
                </p:cNvSpPr>
                <p:nvPr/>
              </p:nvSpPr>
              <p:spPr bwMode="auto">
                <a:xfrm>
                  <a:off x="3908" y="2488"/>
                  <a:ext cx="34" cy="29"/>
                </a:xfrm>
                <a:custGeom>
                  <a:avLst/>
                  <a:gdLst>
                    <a:gd name="T0" fmla="*/ 0 w 34"/>
                    <a:gd name="T1" fmla="*/ 0 h 29"/>
                    <a:gd name="T2" fmla="*/ 6 w 34"/>
                    <a:gd name="T3" fmla="*/ 0 h 29"/>
                    <a:gd name="T4" fmla="*/ 6 w 34"/>
                    <a:gd name="T5" fmla="*/ 0 h 29"/>
                    <a:gd name="T6" fmla="*/ 6 w 34"/>
                    <a:gd name="T7" fmla="*/ 0 h 29"/>
                    <a:gd name="T8" fmla="*/ 6 w 34"/>
                    <a:gd name="T9" fmla="*/ 0 h 29"/>
                    <a:gd name="T10" fmla="*/ 6 w 34"/>
                    <a:gd name="T11" fmla="*/ 0 h 29"/>
                    <a:gd name="T12" fmla="*/ 12 w 34"/>
                    <a:gd name="T13" fmla="*/ 0 h 29"/>
                    <a:gd name="T14" fmla="*/ 12 w 34"/>
                    <a:gd name="T15" fmla="*/ 6 h 29"/>
                    <a:gd name="T16" fmla="*/ 12 w 34"/>
                    <a:gd name="T17" fmla="*/ 6 h 29"/>
                    <a:gd name="T18" fmla="*/ 12 w 34"/>
                    <a:gd name="T19" fmla="*/ 6 h 29"/>
                    <a:gd name="T20" fmla="*/ 12 w 34"/>
                    <a:gd name="T21" fmla="*/ 6 h 29"/>
                    <a:gd name="T22" fmla="*/ 17 w 34"/>
                    <a:gd name="T23" fmla="*/ 6 h 29"/>
                    <a:gd name="T24" fmla="*/ 17 w 34"/>
                    <a:gd name="T25" fmla="*/ 6 h 29"/>
                    <a:gd name="T26" fmla="*/ 17 w 34"/>
                    <a:gd name="T27" fmla="*/ 6 h 29"/>
                    <a:gd name="T28" fmla="*/ 17 w 34"/>
                    <a:gd name="T29" fmla="*/ 12 h 29"/>
                    <a:gd name="T30" fmla="*/ 17 w 34"/>
                    <a:gd name="T31" fmla="*/ 12 h 29"/>
                    <a:gd name="T32" fmla="*/ 23 w 34"/>
                    <a:gd name="T33" fmla="*/ 12 h 29"/>
                    <a:gd name="T34" fmla="*/ 23 w 34"/>
                    <a:gd name="T35" fmla="*/ 12 h 29"/>
                    <a:gd name="T36" fmla="*/ 23 w 34"/>
                    <a:gd name="T37" fmla="*/ 12 h 29"/>
                    <a:gd name="T38" fmla="*/ 23 w 34"/>
                    <a:gd name="T39" fmla="*/ 17 h 29"/>
                    <a:gd name="T40" fmla="*/ 23 w 34"/>
                    <a:gd name="T41" fmla="*/ 17 h 29"/>
                    <a:gd name="T42" fmla="*/ 29 w 34"/>
                    <a:gd name="T43" fmla="*/ 17 h 29"/>
                    <a:gd name="T44" fmla="*/ 29 w 34"/>
                    <a:gd name="T45" fmla="*/ 17 h 29"/>
                    <a:gd name="T46" fmla="*/ 29 w 34"/>
                    <a:gd name="T47" fmla="*/ 17 h 29"/>
                    <a:gd name="T48" fmla="*/ 29 w 34"/>
                    <a:gd name="T49" fmla="*/ 23 h 29"/>
                    <a:gd name="T50" fmla="*/ 29 w 34"/>
                    <a:gd name="T51" fmla="*/ 23 h 29"/>
                    <a:gd name="T52" fmla="*/ 29 w 34"/>
                    <a:gd name="T53" fmla="*/ 23 h 29"/>
                    <a:gd name="T54" fmla="*/ 29 w 34"/>
                    <a:gd name="T55" fmla="*/ 23 h 29"/>
                    <a:gd name="T56" fmla="*/ 34 w 34"/>
                    <a:gd name="T57" fmla="*/ 23 h 29"/>
                    <a:gd name="T58" fmla="*/ 34 w 34"/>
                    <a:gd name="T59" fmla="*/ 29 h 29"/>
                    <a:gd name="T60" fmla="*/ 34 w 34"/>
                    <a:gd name="T61" fmla="*/ 29 h 29"/>
                    <a:gd name="T62" fmla="*/ 34 w 34"/>
                    <a:gd name="T63" fmla="*/ 29 h 29"/>
                    <a:gd name="T64" fmla="*/ 34 w 34"/>
                    <a:gd name="T65" fmla="*/ 29 h 29"/>
                    <a:gd name="T66" fmla="*/ 34 w 34"/>
                    <a:gd name="T67" fmla="*/ 29 h 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29"/>
                    <a:gd name="T104" fmla="*/ 34 w 34"/>
                    <a:gd name="T105" fmla="*/ 29 h 2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29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17" y="6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3" y="17"/>
                      </a:lnTo>
                      <a:lnTo>
                        <a:pt x="29" y="17"/>
                      </a:lnTo>
                      <a:lnTo>
                        <a:pt x="29" y="23"/>
                      </a:lnTo>
                      <a:lnTo>
                        <a:pt x="34" y="23"/>
                      </a:lnTo>
                      <a:lnTo>
                        <a:pt x="34" y="2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91" name="Line 14"/>
                <p:cNvSpPr>
                  <a:spLocks noChangeShapeType="1"/>
                </p:cNvSpPr>
                <p:nvPr/>
              </p:nvSpPr>
              <p:spPr bwMode="auto">
                <a:xfrm>
                  <a:off x="3942" y="252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2" name="Freeform 15"/>
                <p:cNvSpPr>
                  <a:spLocks/>
                </p:cNvSpPr>
                <p:nvPr/>
              </p:nvSpPr>
              <p:spPr bwMode="auto">
                <a:xfrm>
                  <a:off x="3937" y="2528"/>
                  <a:ext cx="5" cy="23"/>
                </a:xfrm>
                <a:custGeom>
                  <a:avLst/>
                  <a:gdLst>
                    <a:gd name="T0" fmla="*/ 5 w 5"/>
                    <a:gd name="T1" fmla="*/ 0 h 23"/>
                    <a:gd name="T2" fmla="*/ 5 w 5"/>
                    <a:gd name="T3" fmla="*/ 0 h 23"/>
                    <a:gd name="T4" fmla="*/ 5 w 5"/>
                    <a:gd name="T5" fmla="*/ 0 h 23"/>
                    <a:gd name="T6" fmla="*/ 5 w 5"/>
                    <a:gd name="T7" fmla="*/ 6 h 23"/>
                    <a:gd name="T8" fmla="*/ 5 w 5"/>
                    <a:gd name="T9" fmla="*/ 6 h 23"/>
                    <a:gd name="T10" fmla="*/ 5 w 5"/>
                    <a:gd name="T11" fmla="*/ 6 h 23"/>
                    <a:gd name="T12" fmla="*/ 5 w 5"/>
                    <a:gd name="T13" fmla="*/ 6 h 23"/>
                    <a:gd name="T14" fmla="*/ 5 w 5"/>
                    <a:gd name="T15" fmla="*/ 6 h 23"/>
                    <a:gd name="T16" fmla="*/ 5 w 5"/>
                    <a:gd name="T17" fmla="*/ 11 h 23"/>
                    <a:gd name="T18" fmla="*/ 5 w 5"/>
                    <a:gd name="T19" fmla="*/ 11 h 23"/>
                    <a:gd name="T20" fmla="*/ 5 w 5"/>
                    <a:gd name="T21" fmla="*/ 11 h 23"/>
                    <a:gd name="T22" fmla="*/ 5 w 5"/>
                    <a:gd name="T23" fmla="*/ 11 h 23"/>
                    <a:gd name="T24" fmla="*/ 5 w 5"/>
                    <a:gd name="T25" fmla="*/ 11 h 23"/>
                    <a:gd name="T26" fmla="*/ 5 w 5"/>
                    <a:gd name="T27" fmla="*/ 17 h 23"/>
                    <a:gd name="T28" fmla="*/ 0 w 5"/>
                    <a:gd name="T29" fmla="*/ 17 h 23"/>
                    <a:gd name="T30" fmla="*/ 0 w 5"/>
                    <a:gd name="T31" fmla="*/ 17 h 23"/>
                    <a:gd name="T32" fmla="*/ 0 w 5"/>
                    <a:gd name="T33" fmla="*/ 17 h 23"/>
                    <a:gd name="T34" fmla="*/ 0 w 5"/>
                    <a:gd name="T35" fmla="*/ 17 h 23"/>
                    <a:gd name="T36" fmla="*/ 0 w 5"/>
                    <a:gd name="T37" fmla="*/ 23 h 2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23"/>
                    <a:gd name="T59" fmla="*/ 5 w 5"/>
                    <a:gd name="T60" fmla="*/ 23 h 2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23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5" y="17"/>
                      </a:lnTo>
                      <a:lnTo>
                        <a:pt x="0" y="17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93" name="Line 16"/>
                <p:cNvSpPr>
                  <a:spLocks noChangeShapeType="1"/>
                </p:cNvSpPr>
                <p:nvPr/>
              </p:nvSpPr>
              <p:spPr bwMode="auto">
                <a:xfrm>
                  <a:off x="3931" y="255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4" name="Freeform 17"/>
                <p:cNvSpPr>
                  <a:spLocks/>
                </p:cNvSpPr>
                <p:nvPr/>
              </p:nvSpPr>
              <p:spPr bwMode="auto">
                <a:xfrm>
                  <a:off x="3891" y="2556"/>
                  <a:ext cx="40" cy="23"/>
                </a:xfrm>
                <a:custGeom>
                  <a:avLst/>
                  <a:gdLst>
                    <a:gd name="T0" fmla="*/ 40 w 40"/>
                    <a:gd name="T1" fmla="*/ 0 h 23"/>
                    <a:gd name="T2" fmla="*/ 34 w 40"/>
                    <a:gd name="T3" fmla="*/ 0 h 23"/>
                    <a:gd name="T4" fmla="*/ 34 w 40"/>
                    <a:gd name="T5" fmla="*/ 0 h 23"/>
                    <a:gd name="T6" fmla="*/ 34 w 40"/>
                    <a:gd name="T7" fmla="*/ 6 h 23"/>
                    <a:gd name="T8" fmla="*/ 34 w 40"/>
                    <a:gd name="T9" fmla="*/ 6 h 23"/>
                    <a:gd name="T10" fmla="*/ 34 w 40"/>
                    <a:gd name="T11" fmla="*/ 6 h 23"/>
                    <a:gd name="T12" fmla="*/ 29 w 40"/>
                    <a:gd name="T13" fmla="*/ 6 h 23"/>
                    <a:gd name="T14" fmla="*/ 29 w 40"/>
                    <a:gd name="T15" fmla="*/ 6 h 23"/>
                    <a:gd name="T16" fmla="*/ 29 w 40"/>
                    <a:gd name="T17" fmla="*/ 6 h 23"/>
                    <a:gd name="T18" fmla="*/ 29 w 40"/>
                    <a:gd name="T19" fmla="*/ 12 h 23"/>
                    <a:gd name="T20" fmla="*/ 29 w 40"/>
                    <a:gd name="T21" fmla="*/ 12 h 23"/>
                    <a:gd name="T22" fmla="*/ 23 w 40"/>
                    <a:gd name="T23" fmla="*/ 12 h 23"/>
                    <a:gd name="T24" fmla="*/ 23 w 40"/>
                    <a:gd name="T25" fmla="*/ 12 h 23"/>
                    <a:gd name="T26" fmla="*/ 23 w 40"/>
                    <a:gd name="T27" fmla="*/ 12 h 23"/>
                    <a:gd name="T28" fmla="*/ 23 w 40"/>
                    <a:gd name="T29" fmla="*/ 12 h 23"/>
                    <a:gd name="T30" fmla="*/ 23 w 40"/>
                    <a:gd name="T31" fmla="*/ 12 h 23"/>
                    <a:gd name="T32" fmla="*/ 17 w 40"/>
                    <a:gd name="T33" fmla="*/ 12 h 23"/>
                    <a:gd name="T34" fmla="*/ 17 w 40"/>
                    <a:gd name="T35" fmla="*/ 17 h 23"/>
                    <a:gd name="T36" fmla="*/ 17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2 w 40"/>
                    <a:gd name="T43" fmla="*/ 17 h 23"/>
                    <a:gd name="T44" fmla="*/ 12 w 40"/>
                    <a:gd name="T45" fmla="*/ 17 h 23"/>
                    <a:gd name="T46" fmla="*/ 12 w 40"/>
                    <a:gd name="T47" fmla="*/ 17 h 23"/>
                    <a:gd name="T48" fmla="*/ 12 w 40"/>
                    <a:gd name="T49" fmla="*/ 17 h 23"/>
                    <a:gd name="T50" fmla="*/ 12 w 40"/>
                    <a:gd name="T51" fmla="*/ 17 h 23"/>
                    <a:gd name="T52" fmla="*/ 6 w 40"/>
                    <a:gd name="T53" fmla="*/ 17 h 23"/>
                    <a:gd name="T54" fmla="*/ 6 w 40"/>
                    <a:gd name="T55" fmla="*/ 17 h 23"/>
                    <a:gd name="T56" fmla="*/ 6 w 40"/>
                    <a:gd name="T57" fmla="*/ 17 h 23"/>
                    <a:gd name="T58" fmla="*/ 6 w 40"/>
                    <a:gd name="T59" fmla="*/ 23 h 23"/>
                    <a:gd name="T60" fmla="*/ 6 w 40"/>
                    <a:gd name="T61" fmla="*/ 23 h 23"/>
                    <a:gd name="T62" fmla="*/ 0 w 40"/>
                    <a:gd name="T63" fmla="*/ 23 h 23"/>
                    <a:gd name="T64" fmla="*/ 0 w 40"/>
                    <a:gd name="T65" fmla="*/ 23 h 23"/>
                    <a:gd name="T66" fmla="*/ 0 w 40"/>
                    <a:gd name="T67" fmla="*/ 23 h 23"/>
                    <a:gd name="T68" fmla="*/ 0 w 40"/>
                    <a:gd name="T69" fmla="*/ 23 h 23"/>
                    <a:gd name="T70" fmla="*/ 0 w 40"/>
                    <a:gd name="T71" fmla="*/ 23 h 2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"/>
                    <a:gd name="T109" fmla="*/ 0 h 23"/>
                    <a:gd name="T110" fmla="*/ 40 w 40"/>
                    <a:gd name="T111" fmla="*/ 23 h 2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" h="23">
                      <a:moveTo>
                        <a:pt x="40" y="0"/>
                      </a:moveTo>
                      <a:lnTo>
                        <a:pt x="34" y="0"/>
                      </a:lnTo>
                      <a:lnTo>
                        <a:pt x="34" y="6"/>
                      </a:lnTo>
                      <a:lnTo>
                        <a:pt x="29" y="6"/>
                      </a:lnTo>
                      <a:lnTo>
                        <a:pt x="29" y="12"/>
                      </a:lnTo>
                      <a:lnTo>
                        <a:pt x="23" y="12"/>
                      </a:lnTo>
                      <a:lnTo>
                        <a:pt x="17" y="12"/>
                      </a:lnTo>
                      <a:lnTo>
                        <a:pt x="17" y="17"/>
                      </a:lnTo>
                      <a:lnTo>
                        <a:pt x="12" y="17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95" name="Line 18"/>
                <p:cNvSpPr>
                  <a:spLocks noChangeShapeType="1"/>
                </p:cNvSpPr>
                <p:nvPr/>
              </p:nvSpPr>
              <p:spPr bwMode="auto">
                <a:xfrm>
                  <a:off x="3880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6" name="Freeform 19"/>
                <p:cNvSpPr>
                  <a:spLocks/>
                </p:cNvSpPr>
                <p:nvPr/>
              </p:nvSpPr>
              <p:spPr bwMode="auto">
                <a:xfrm>
                  <a:off x="3857" y="2579"/>
                  <a:ext cx="23" cy="6"/>
                </a:xfrm>
                <a:custGeom>
                  <a:avLst/>
                  <a:gdLst>
                    <a:gd name="T0" fmla="*/ 23 w 23"/>
                    <a:gd name="T1" fmla="*/ 0 h 6"/>
                    <a:gd name="T2" fmla="*/ 23 w 23"/>
                    <a:gd name="T3" fmla="*/ 0 h 6"/>
                    <a:gd name="T4" fmla="*/ 23 w 23"/>
                    <a:gd name="T5" fmla="*/ 0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7 w 23"/>
                    <a:gd name="T13" fmla="*/ 6 h 6"/>
                    <a:gd name="T14" fmla="*/ 17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12 w 23"/>
                    <a:gd name="T23" fmla="*/ 6 h 6"/>
                    <a:gd name="T24" fmla="*/ 12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6 w 23"/>
                    <a:gd name="T33" fmla="*/ 6 h 6"/>
                    <a:gd name="T34" fmla="*/ 6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6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97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846" y="2585"/>
                  <a:ext cx="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8" name="Freeform 21"/>
                <p:cNvSpPr>
                  <a:spLocks/>
                </p:cNvSpPr>
                <p:nvPr/>
              </p:nvSpPr>
              <p:spPr bwMode="auto">
                <a:xfrm>
                  <a:off x="3801" y="2585"/>
                  <a:ext cx="45" cy="5"/>
                </a:xfrm>
                <a:custGeom>
                  <a:avLst/>
                  <a:gdLst>
                    <a:gd name="T0" fmla="*/ 45 w 45"/>
                    <a:gd name="T1" fmla="*/ 0 h 5"/>
                    <a:gd name="T2" fmla="*/ 45 w 45"/>
                    <a:gd name="T3" fmla="*/ 0 h 5"/>
                    <a:gd name="T4" fmla="*/ 45 w 45"/>
                    <a:gd name="T5" fmla="*/ 0 h 5"/>
                    <a:gd name="T6" fmla="*/ 45 w 45"/>
                    <a:gd name="T7" fmla="*/ 0 h 5"/>
                    <a:gd name="T8" fmla="*/ 45 w 45"/>
                    <a:gd name="T9" fmla="*/ 0 h 5"/>
                    <a:gd name="T10" fmla="*/ 39 w 45"/>
                    <a:gd name="T11" fmla="*/ 0 h 5"/>
                    <a:gd name="T12" fmla="*/ 39 w 45"/>
                    <a:gd name="T13" fmla="*/ 0 h 5"/>
                    <a:gd name="T14" fmla="*/ 39 w 45"/>
                    <a:gd name="T15" fmla="*/ 5 h 5"/>
                    <a:gd name="T16" fmla="*/ 39 w 45"/>
                    <a:gd name="T17" fmla="*/ 5 h 5"/>
                    <a:gd name="T18" fmla="*/ 39 w 45"/>
                    <a:gd name="T19" fmla="*/ 5 h 5"/>
                    <a:gd name="T20" fmla="*/ 34 w 45"/>
                    <a:gd name="T21" fmla="*/ 5 h 5"/>
                    <a:gd name="T22" fmla="*/ 34 w 45"/>
                    <a:gd name="T23" fmla="*/ 5 h 5"/>
                    <a:gd name="T24" fmla="*/ 34 w 45"/>
                    <a:gd name="T25" fmla="*/ 5 h 5"/>
                    <a:gd name="T26" fmla="*/ 34 w 45"/>
                    <a:gd name="T27" fmla="*/ 5 h 5"/>
                    <a:gd name="T28" fmla="*/ 34 w 45"/>
                    <a:gd name="T29" fmla="*/ 5 h 5"/>
                    <a:gd name="T30" fmla="*/ 28 w 45"/>
                    <a:gd name="T31" fmla="*/ 5 h 5"/>
                    <a:gd name="T32" fmla="*/ 28 w 45"/>
                    <a:gd name="T33" fmla="*/ 5 h 5"/>
                    <a:gd name="T34" fmla="*/ 28 w 45"/>
                    <a:gd name="T35" fmla="*/ 5 h 5"/>
                    <a:gd name="T36" fmla="*/ 28 w 45"/>
                    <a:gd name="T37" fmla="*/ 5 h 5"/>
                    <a:gd name="T38" fmla="*/ 28 w 45"/>
                    <a:gd name="T39" fmla="*/ 5 h 5"/>
                    <a:gd name="T40" fmla="*/ 22 w 45"/>
                    <a:gd name="T41" fmla="*/ 5 h 5"/>
                    <a:gd name="T42" fmla="*/ 22 w 45"/>
                    <a:gd name="T43" fmla="*/ 5 h 5"/>
                    <a:gd name="T44" fmla="*/ 22 w 45"/>
                    <a:gd name="T45" fmla="*/ 5 h 5"/>
                    <a:gd name="T46" fmla="*/ 22 w 45"/>
                    <a:gd name="T47" fmla="*/ 5 h 5"/>
                    <a:gd name="T48" fmla="*/ 22 w 45"/>
                    <a:gd name="T49" fmla="*/ 5 h 5"/>
                    <a:gd name="T50" fmla="*/ 17 w 45"/>
                    <a:gd name="T51" fmla="*/ 5 h 5"/>
                    <a:gd name="T52" fmla="*/ 17 w 45"/>
                    <a:gd name="T53" fmla="*/ 5 h 5"/>
                    <a:gd name="T54" fmla="*/ 17 w 45"/>
                    <a:gd name="T55" fmla="*/ 5 h 5"/>
                    <a:gd name="T56" fmla="*/ 17 w 45"/>
                    <a:gd name="T57" fmla="*/ 5 h 5"/>
                    <a:gd name="T58" fmla="*/ 17 w 45"/>
                    <a:gd name="T59" fmla="*/ 5 h 5"/>
                    <a:gd name="T60" fmla="*/ 11 w 45"/>
                    <a:gd name="T61" fmla="*/ 5 h 5"/>
                    <a:gd name="T62" fmla="*/ 11 w 45"/>
                    <a:gd name="T63" fmla="*/ 5 h 5"/>
                    <a:gd name="T64" fmla="*/ 11 w 45"/>
                    <a:gd name="T65" fmla="*/ 5 h 5"/>
                    <a:gd name="T66" fmla="*/ 11 w 45"/>
                    <a:gd name="T67" fmla="*/ 5 h 5"/>
                    <a:gd name="T68" fmla="*/ 11 w 45"/>
                    <a:gd name="T69" fmla="*/ 5 h 5"/>
                    <a:gd name="T70" fmla="*/ 5 w 45"/>
                    <a:gd name="T71" fmla="*/ 5 h 5"/>
                    <a:gd name="T72" fmla="*/ 5 w 45"/>
                    <a:gd name="T73" fmla="*/ 0 h 5"/>
                    <a:gd name="T74" fmla="*/ 5 w 45"/>
                    <a:gd name="T75" fmla="*/ 0 h 5"/>
                    <a:gd name="T76" fmla="*/ 5 w 45"/>
                    <a:gd name="T77" fmla="*/ 0 h 5"/>
                    <a:gd name="T78" fmla="*/ 0 w 45"/>
                    <a:gd name="T79" fmla="*/ 0 h 5"/>
                    <a:gd name="T80" fmla="*/ 0 w 45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5"/>
                    <a:gd name="T124" fmla="*/ 0 h 5"/>
                    <a:gd name="T125" fmla="*/ 45 w 45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5" h="5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8" y="5"/>
                      </a:lnTo>
                      <a:lnTo>
                        <a:pt x="22" y="5"/>
                      </a:lnTo>
                      <a:lnTo>
                        <a:pt x="17" y="5"/>
                      </a:lnTo>
                      <a:lnTo>
                        <a:pt x="11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99" name="Line 22"/>
                <p:cNvSpPr>
                  <a:spLocks noChangeShapeType="1"/>
                </p:cNvSpPr>
                <p:nvPr/>
              </p:nvSpPr>
              <p:spPr bwMode="auto">
                <a:xfrm>
                  <a:off x="3795" y="258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0" name="Freeform 23"/>
                <p:cNvSpPr>
                  <a:spLocks/>
                </p:cNvSpPr>
                <p:nvPr/>
              </p:nvSpPr>
              <p:spPr bwMode="auto">
                <a:xfrm>
                  <a:off x="3772" y="2579"/>
                  <a:ext cx="23" cy="6"/>
                </a:xfrm>
                <a:custGeom>
                  <a:avLst/>
                  <a:gdLst>
                    <a:gd name="T0" fmla="*/ 23 w 23"/>
                    <a:gd name="T1" fmla="*/ 6 h 6"/>
                    <a:gd name="T2" fmla="*/ 17 w 23"/>
                    <a:gd name="T3" fmla="*/ 6 h 6"/>
                    <a:gd name="T4" fmla="*/ 17 w 23"/>
                    <a:gd name="T5" fmla="*/ 6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2 w 23"/>
                    <a:gd name="T13" fmla="*/ 6 h 6"/>
                    <a:gd name="T14" fmla="*/ 12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6 w 23"/>
                    <a:gd name="T23" fmla="*/ 6 h 6"/>
                    <a:gd name="T24" fmla="*/ 6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0 w 23"/>
                    <a:gd name="T33" fmla="*/ 6 h 6"/>
                    <a:gd name="T34" fmla="*/ 0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0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6"/>
                      </a:move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401" name="Line 24"/>
                <p:cNvSpPr>
                  <a:spLocks noChangeShapeType="1"/>
                </p:cNvSpPr>
                <p:nvPr/>
              </p:nvSpPr>
              <p:spPr bwMode="auto">
                <a:xfrm>
                  <a:off x="3761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2" name="Freeform 25"/>
                <p:cNvSpPr>
                  <a:spLocks/>
                </p:cNvSpPr>
                <p:nvPr/>
              </p:nvSpPr>
              <p:spPr bwMode="auto">
                <a:xfrm>
                  <a:off x="3721" y="2556"/>
                  <a:ext cx="40" cy="23"/>
                </a:xfrm>
                <a:custGeom>
                  <a:avLst/>
                  <a:gdLst>
                    <a:gd name="T0" fmla="*/ 40 w 40"/>
                    <a:gd name="T1" fmla="*/ 23 h 23"/>
                    <a:gd name="T2" fmla="*/ 40 w 40"/>
                    <a:gd name="T3" fmla="*/ 23 h 23"/>
                    <a:gd name="T4" fmla="*/ 40 w 40"/>
                    <a:gd name="T5" fmla="*/ 23 h 23"/>
                    <a:gd name="T6" fmla="*/ 40 w 40"/>
                    <a:gd name="T7" fmla="*/ 23 h 23"/>
                    <a:gd name="T8" fmla="*/ 34 w 40"/>
                    <a:gd name="T9" fmla="*/ 23 h 23"/>
                    <a:gd name="T10" fmla="*/ 34 w 40"/>
                    <a:gd name="T11" fmla="*/ 23 h 23"/>
                    <a:gd name="T12" fmla="*/ 34 w 40"/>
                    <a:gd name="T13" fmla="*/ 23 h 23"/>
                    <a:gd name="T14" fmla="*/ 34 w 40"/>
                    <a:gd name="T15" fmla="*/ 23 h 23"/>
                    <a:gd name="T16" fmla="*/ 34 w 40"/>
                    <a:gd name="T17" fmla="*/ 23 h 23"/>
                    <a:gd name="T18" fmla="*/ 29 w 40"/>
                    <a:gd name="T19" fmla="*/ 17 h 23"/>
                    <a:gd name="T20" fmla="*/ 29 w 40"/>
                    <a:gd name="T21" fmla="*/ 17 h 23"/>
                    <a:gd name="T22" fmla="*/ 29 w 40"/>
                    <a:gd name="T23" fmla="*/ 17 h 23"/>
                    <a:gd name="T24" fmla="*/ 29 w 40"/>
                    <a:gd name="T25" fmla="*/ 17 h 23"/>
                    <a:gd name="T26" fmla="*/ 29 w 40"/>
                    <a:gd name="T27" fmla="*/ 17 h 23"/>
                    <a:gd name="T28" fmla="*/ 23 w 40"/>
                    <a:gd name="T29" fmla="*/ 17 h 23"/>
                    <a:gd name="T30" fmla="*/ 23 w 40"/>
                    <a:gd name="T31" fmla="*/ 17 h 23"/>
                    <a:gd name="T32" fmla="*/ 23 w 40"/>
                    <a:gd name="T33" fmla="*/ 17 h 23"/>
                    <a:gd name="T34" fmla="*/ 23 w 40"/>
                    <a:gd name="T35" fmla="*/ 17 h 23"/>
                    <a:gd name="T36" fmla="*/ 23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7 w 40"/>
                    <a:gd name="T43" fmla="*/ 12 h 23"/>
                    <a:gd name="T44" fmla="*/ 17 w 40"/>
                    <a:gd name="T45" fmla="*/ 12 h 23"/>
                    <a:gd name="T46" fmla="*/ 17 w 40"/>
                    <a:gd name="T47" fmla="*/ 12 h 23"/>
                    <a:gd name="T48" fmla="*/ 12 w 40"/>
                    <a:gd name="T49" fmla="*/ 12 h 23"/>
                    <a:gd name="T50" fmla="*/ 12 w 40"/>
                    <a:gd name="T51" fmla="*/ 12 h 23"/>
                    <a:gd name="T52" fmla="*/ 12 w 40"/>
                    <a:gd name="T53" fmla="*/ 12 h 23"/>
                    <a:gd name="T54" fmla="*/ 12 w 40"/>
                    <a:gd name="T55" fmla="*/ 12 h 23"/>
                    <a:gd name="T56" fmla="*/ 6 w 40"/>
                    <a:gd name="T57" fmla="*/ 12 h 23"/>
                    <a:gd name="T58" fmla="*/ 6 w 40"/>
                    <a:gd name="T59" fmla="*/ 6 h 23"/>
                    <a:gd name="T60" fmla="*/ 6 w 40"/>
                    <a:gd name="T61" fmla="*/ 6 h 23"/>
                    <a:gd name="T62" fmla="*/ 6 w 40"/>
                    <a:gd name="T63" fmla="*/ 6 h 23"/>
                    <a:gd name="T64" fmla="*/ 6 w 40"/>
                    <a:gd name="T65" fmla="*/ 6 h 23"/>
                    <a:gd name="T66" fmla="*/ 0 w 40"/>
                    <a:gd name="T67" fmla="*/ 6 h 23"/>
                    <a:gd name="T68" fmla="*/ 0 w 40"/>
                    <a:gd name="T69" fmla="*/ 0 h 2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0"/>
                    <a:gd name="T106" fmla="*/ 0 h 23"/>
                    <a:gd name="T107" fmla="*/ 40 w 40"/>
                    <a:gd name="T108" fmla="*/ 23 h 2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0" h="23">
                      <a:moveTo>
                        <a:pt x="40" y="23"/>
                      </a:moveTo>
                      <a:lnTo>
                        <a:pt x="40" y="23"/>
                      </a:lnTo>
                      <a:lnTo>
                        <a:pt x="34" y="23"/>
                      </a:lnTo>
                      <a:lnTo>
                        <a:pt x="29" y="17"/>
                      </a:lnTo>
                      <a:lnTo>
                        <a:pt x="23" y="17"/>
                      </a:lnTo>
                      <a:lnTo>
                        <a:pt x="17" y="17"/>
                      </a:lnTo>
                      <a:lnTo>
                        <a:pt x="17" y="12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403" name="Line 26"/>
                <p:cNvSpPr>
                  <a:spLocks noChangeShapeType="1"/>
                </p:cNvSpPr>
                <p:nvPr/>
              </p:nvSpPr>
              <p:spPr bwMode="auto">
                <a:xfrm>
                  <a:off x="3716" y="255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4" name="Freeform 27"/>
                <p:cNvSpPr>
                  <a:spLocks/>
                </p:cNvSpPr>
                <p:nvPr/>
              </p:nvSpPr>
              <p:spPr bwMode="auto">
                <a:xfrm>
                  <a:off x="3704" y="2528"/>
                  <a:ext cx="12" cy="23"/>
                </a:xfrm>
                <a:custGeom>
                  <a:avLst/>
                  <a:gdLst>
                    <a:gd name="T0" fmla="*/ 12 w 12"/>
                    <a:gd name="T1" fmla="*/ 23 h 23"/>
                    <a:gd name="T2" fmla="*/ 6 w 12"/>
                    <a:gd name="T3" fmla="*/ 23 h 23"/>
                    <a:gd name="T4" fmla="*/ 6 w 12"/>
                    <a:gd name="T5" fmla="*/ 17 h 23"/>
                    <a:gd name="T6" fmla="*/ 6 w 12"/>
                    <a:gd name="T7" fmla="*/ 17 h 23"/>
                    <a:gd name="T8" fmla="*/ 6 w 12"/>
                    <a:gd name="T9" fmla="*/ 17 h 23"/>
                    <a:gd name="T10" fmla="*/ 6 w 12"/>
                    <a:gd name="T11" fmla="*/ 17 h 23"/>
                    <a:gd name="T12" fmla="*/ 6 w 12"/>
                    <a:gd name="T13" fmla="*/ 17 h 23"/>
                    <a:gd name="T14" fmla="*/ 6 w 12"/>
                    <a:gd name="T15" fmla="*/ 11 h 23"/>
                    <a:gd name="T16" fmla="*/ 0 w 12"/>
                    <a:gd name="T17" fmla="*/ 11 h 23"/>
                    <a:gd name="T18" fmla="*/ 0 w 12"/>
                    <a:gd name="T19" fmla="*/ 11 h 23"/>
                    <a:gd name="T20" fmla="*/ 0 w 12"/>
                    <a:gd name="T21" fmla="*/ 11 h 23"/>
                    <a:gd name="T22" fmla="*/ 0 w 12"/>
                    <a:gd name="T23" fmla="*/ 11 h 23"/>
                    <a:gd name="T24" fmla="*/ 0 w 12"/>
                    <a:gd name="T25" fmla="*/ 6 h 23"/>
                    <a:gd name="T26" fmla="*/ 0 w 12"/>
                    <a:gd name="T27" fmla="*/ 6 h 23"/>
                    <a:gd name="T28" fmla="*/ 0 w 12"/>
                    <a:gd name="T29" fmla="*/ 6 h 23"/>
                    <a:gd name="T30" fmla="*/ 0 w 12"/>
                    <a:gd name="T31" fmla="*/ 6 h 23"/>
                    <a:gd name="T32" fmla="*/ 0 w 12"/>
                    <a:gd name="T33" fmla="*/ 6 h 23"/>
                    <a:gd name="T34" fmla="*/ 0 w 12"/>
                    <a:gd name="T35" fmla="*/ 0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"/>
                    <a:gd name="T55" fmla="*/ 0 h 23"/>
                    <a:gd name="T56" fmla="*/ 12 w 12"/>
                    <a:gd name="T57" fmla="*/ 23 h 2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" h="23">
                      <a:moveTo>
                        <a:pt x="12" y="23"/>
                      </a:move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6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405" name="Line 28"/>
                <p:cNvSpPr>
                  <a:spLocks noChangeShapeType="1"/>
                </p:cNvSpPr>
                <p:nvPr/>
              </p:nvSpPr>
              <p:spPr bwMode="auto">
                <a:xfrm>
                  <a:off x="3704" y="252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6" name="Freeform 29"/>
                <p:cNvSpPr>
                  <a:spLocks/>
                </p:cNvSpPr>
                <p:nvPr/>
              </p:nvSpPr>
              <p:spPr bwMode="auto">
                <a:xfrm>
                  <a:off x="3704" y="2488"/>
                  <a:ext cx="34" cy="34"/>
                </a:xfrm>
                <a:custGeom>
                  <a:avLst/>
                  <a:gdLst>
                    <a:gd name="T0" fmla="*/ 0 w 34"/>
                    <a:gd name="T1" fmla="*/ 34 h 34"/>
                    <a:gd name="T2" fmla="*/ 0 w 34"/>
                    <a:gd name="T3" fmla="*/ 34 h 34"/>
                    <a:gd name="T4" fmla="*/ 0 w 34"/>
                    <a:gd name="T5" fmla="*/ 29 h 34"/>
                    <a:gd name="T6" fmla="*/ 0 w 34"/>
                    <a:gd name="T7" fmla="*/ 29 h 34"/>
                    <a:gd name="T8" fmla="*/ 0 w 34"/>
                    <a:gd name="T9" fmla="*/ 29 h 34"/>
                    <a:gd name="T10" fmla="*/ 0 w 34"/>
                    <a:gd name="T11" fmla="*/ 29 h 34"/>
                    <a:gd name="T12" fmla="*/ 6 w 34"/>
                    <a:gd name="T13" fmla="*/ 29 h 34"/>
                    <a:gd name="T14" fmla="*/ 6 w 34"/>
                    <a:gd name="T15" fmla="*/ 23 h 34"/>
                    <a:gd name="T16" fmla="*/ 6 w 34"/>
                    <a:gd name="T17" fmla="*/ 23 h 34"/>
                    <a:gd name="T18" fmla="*/ 6 w 34"/>
                    <a:gd name="T19" fmla="*/ 23 h 34"/>
                    <a:gd name="T20" fmla="*/ 6 w 34"/>
                    <a:gd name="T21" fmla="*/ 23 h 34"/>
                    <a:gd name="T22" fmla="*/ 6 w 34"/>
                    <a:gd name="T23" fmla="*/ 23 h 34"/>
                    <a:gd name="T24" fmla="*/ 6 w 34"/>
                    <a:gd name="T25" fmla="*/ 17 h 34"/>
                    <a:gd name="T26" fmla="*/ 6 w 34"/>
                    <a:gd name="T27" fmla="*/ 17 h 34"/>
                    <a:gd name="T28" fmla="*/ 12 w 34"/>
                    <a:gd name="T29" fmla="*/ 17 h 34"/>
                    <a:gd name="T30" fmla="*/ 12 w 34"/>
                    <a:gd name="T31" fmla="*/ 17 h 34"/>
                    <a:gd name="T32" fmla="*/ 12 w 34"/>
                    <a:gd name="T33" fmla="*/ 17 h 34"/>
                    <a:gd name="T34" fmla="*/ 12 w 34"/>
                    <a:gd name="T35" fmla="*/ 12 h 34"/>
                    <a:gd name="T36" fmla="*/ 12 w 34"/>
                    <a:gd name="T37" fmla="*/ 12 h 34"/>
                    <a:gd name="T38" fmla="*/ 17 w 34"/>
                    <a:gd name="T39" fmla="*/ 12 h 34"/>
                    <a:gd name="T40" fmla="*/ 17 w 34"/>
                    <a:gd name="T41" fmla="*/ 12 h 34"/>
                    <a:gd name="T42" fmla="*/ 17 w 34"/>
                    <a:gd name="T43" fmla="*/ 12 h 34"/>
                    <a:gd name="T44" fmla="*/ 17 w 34"/>
                    <a:gd name="T45" fmla="*/ 6 h 34"/>
                    <a:gd name="T46" fmla="*/ 17 w 34"/>
                    <a:gd name="T47" fmla="*/ 6 h 34"/>
                    <a:gd name="T48" fmla="*/ 23 w 34"/>
                    <a:gd name="T49" fmla="*/ 6 h 34"/>
                    <a:gd name="T50" fmla="*/ 23 w 34"/>
                    <a:gd name="T51" fmla="*/ 6 h 34"/>
                    <a:gd name="T52" fmla="*/ 23 w 34"/>
                    <a:gd name="T53" fmla="*/ 6 h 34"/>
                    <a:gd name="T54" fmla="*/ 23 w 34"/>
                    <a:gd name="T55" fmla="*/ 6 h 34"/>
                    <a:gd name="T56" fmla="*/ 23 w 34"/>
                    <a:gd name="T57" fmla="*/ 6 h 34"/>
                    <a:gd name="T58" fmla="*/ 29 w 34"/>
                    <a:gd name="T59" fmla="*/ 0 h 34"/>
                    <a:gd name="T60" fmla="*/ 29 w 34"/>
                    <a:gd name="T61" fmla="*/ 0 h 34"/>
                    <a:gd name="T62" fmla="*/ 29 w 34"/>
                    <a:gd name="T63" fmla="*/ 0 h 34"/>
                    <a:gd name="T64" fmla="*/ 29 w 34"/>
                    <a:gd name="T65" fmla="*/ 0 h 34"/>
                    <a:gd name="T66" fmla="*/ 34 w 34"/>
                    <a:gd name="T67" fmla="*/ 0 h 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34"/>
                    <a:gd name="T104" fmla="*/ 34 w 34"/>
                    <a:gd name="T105" fmla="*/ 34 h 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2" y="17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407" name="Line 30"/>
                <p:cNvSpPr>
                  <a:spLocks noChangeShapeType="1"/>
                </p:cNvSpPr>
                <p:nvPr/>
              </p:nvSpPr>
              <p:spPr bwMode="auto">
                <a:xfrm>
                  <a:off x="3744" y="248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8" name="Freeform 31"/>
                <p:cNvSpPr>
                  <a:spLocks/>
                </p:cNvSpPr>
                <p:nvPr/>
              </p:nvSpPr>
              <p:spPr bwMode="auto">
                <a:xfrm>
                  <a:off x="3744" y="2477"/>
                  <a:ext cx="23" cy="6"/>
                </a:xfrm>
                <a:custGeom>
                  <a:avLst/>
                  <a:gdLst>
                    <a:gd name="T0" fmla="*/ 0 w 23"/>
                    <a:gd name="T1" fmla="*/ 6 h 6"/>
                    <a:gd name="T2" fmla="*/ 0 w 23"/>
                    <a:gd name="T3" fmla="*/ 6 h 6"/>
                    <a:gd name="T4" fmla="*/ 6 w 23"/>
                    <a:gd name="T5" fmla="*/ 6 h 6"/>
                    <a:gd name="T6" fmla="*/ 6 w 23"/>
                    <a:gd name="T7" fmla="*/ 6 h 6"/>
                    <a:gd name="T8" fmla="*/ 6 w 23"/>
                    <a:gd name="T9" fmla="*/ 6 h 6"/>
                    <a:gd name="T10" fmla="*/ 6 w 23"/>
                    <a:gd name="T11" fmla="*/ 6 h 6"/>
                    <a:gd name="T12" fmla="*/ 6 w 23"/>
                    <a:gd name="T13" fmla="*/ 6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0 h 6"/>
                    <a:gd name="T30" fmla="*/ 17 w 23"/>
                    <a:gd name="T31" fmla="*/ 0 h 6"/>
                    <a:gd name="T32" fmla="*/ 17 w 23"/>
                    <a:gd name="T33" fmla="*/ 0 h 6"/>
                    <a:gd name="T34" fmla="*/ 23 w 23"/>
                    <a:gd name="T35" fmla="*/ 0 h 6"/>
                    <a:gd name="T36" fmla="*/ 23 w 23"/>
                    <a:gd name="T37" fmla="*/ 0 h 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"/>
                    <a:gd name="T58" fmla="*/ 0 h 6"/>
                    <a:gd name="T59" fmla="*/ 23 w 23"/>
                    <a:gd name="T60" fmla="*/ 6 h 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409" name="Line 32"/>
                <p:cNvSpPr>
                  <a:spLocks noChangeShapeType="1"/>
                </p:cNvSpPr>
                <p:nvPr/>
              </p:nvSpPr>
              <p:spPr bwMode="auto">
                <a:xfrm>
                  <a:off x="3772" y="247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0" name="Freeform 33"/>
                <p:cNvSpPr>
                  <a:spLocks/>
                </p:cNvSpPr>
                <p:nvPr/>
              </p:nvSpPr>
              <p:spPr bwMode="auto">
                <a:xfrm>
                  <a:off x="3772" y="2466"/>
                  <a:ext cx="51" cy="5"/>
                </a:xfrm>
                <a:custGeom>
                  <a:avLst/>
                  <a:gdLst>
                    <a:gd name="T0" fmla="*/ 0 w 51"/>
                    <a:gd name="T1" fmla="*/ 5 h 5"/>
                    <a:gd name="T2" fmla="*/ 6 w 51"/>
                    <a:gd name="T3" fmla="*/ 5 h 5"/>
                    <a:gd name="T4" fmla="*/ 6 w 51"/>
                    <a:gd name="T5" fmla="*/ 5 h 5"/>
                    <a:gd name="T6" fmla="*/ 6 w 51"/>
                    <a:gd name="T7" fmla="*/ 5 h 5"/>
                    <a:gd name="T8" fmla="*/ 6 w 51"/>
                    <a:gd name="T9" fmla="*/ 5 h 5"/>
                    <a:gd name="T10" fmla="*/ 6 w 51"/>
                    <a:gd name="T11" fmla="*/ 5 h 5"/>
                    <a:gd name="T12" fmla="*/ 12 w 51"/>
                    <a:gd name="T13" fmla="*/ 5 h 5"/>
                    <a:gd name="T14" fmla="*/ 12 w 51"/>
                    <a:gd name="T15" fmla="*/ 5 h 5"/>
                    <a:gd name="T16" fmla="*/ 12 w 51"/>
                    <a:gd name="T17" fmla="*/ 5 h 5"/>
                    <a:gd name="T18" fmla="*/ 12 w 51"/>
                    <a:gd name="T19" fmla="*/ 5 h 5"/>
                    <a:gd name="T20" fmla="*/ 12 w 51"/>
                    <a:gd name="T21" fmla="*/ 5 h 5"/>
                    <a:gd name="T22" fmla="*/ 17 w 51"/>
                    <a:gd name="T23" fmla="*/ 5 h 5"/>
                    <a:gd name="T24" fmla="*/ 17 w 51"/>
                    <a:gd name="T25" fmla="*/ 5 h 5"/>
                    <a:gd name="T26" fmla="*/ 17 w 51"/>
                    <a:gd name="T27" fmla="*/ 5 h 5"/>
                    <a:gd name="T28" fmla="*/ 17 w 51"/>
                    <a:gd name="T29" fmla="*/ 5 h 5"/>
                    <a:gd name="T30" fmla="*/ 17 w 51"/>
                    <a:gd name="T31" fmla="*/ 5 h 5"/>
                    <a:gd name="T32" fmla="*/ 23 w 51"/>
                    <a:gd name="T33" fmla="*/ 5 h 5"/>
                    <a:gd name="T34" fmla="*/ 23 w 51"/>
                    <a:gd name="T35" fmla="*/ 5 h 5"/>
                    <a:gd name="T36" fmla="*/ 23 w 51"/>
                    <a:gd name="T37" fmla="*/ 5 h 5"/>
                    <a:gd name="T38" fmla="*/ 23 w 51"/>
                    <a:gd name="T39" fmla="*/ 5 h 5"/>
                    <a:gd name="T40" fmla="*/ 23 w 51"/>
                    <a:gd name="T41" fmla="*/ 5 h 5"/>
                    <a:gd name="T42" fmla="*/ 29 w 51"/>
                    <a:gd name="T43" fmla="*/ 5 h 5"/>
                    <a:gd name="T44" fmla="*/ 29 w 51"/>
                    <a:gd name="T45" fmla="*/ 5 h 5"/>
                    <a:gd name="T46" fmla="*/ 29 w 51"/>
                    <a:gd name="T47" fmla="*/ 5 h 5"/>
                    <a:gd name="T48" fmla="*/ 29 w 51"/>
                    <a:gd name="T49" fmla="*/ 5 h 5"/>
                    <a:gd name="T50" fmla="*/ 29 w 51"/>
                    <a:gd name="T51" fmla="*/ 5 h 5"/>
                    <a:gd name="T52" fmla="*/ 34 w 51"/>
                    <a:gd name="T53" fmla="*/ 5 h 5"/>
                    <a:gd name="T54" fmla="*/ 34 w 51"/>
                    <a:gd name="T55" fmla="*/ 5 h 5"/>
                    <a:gd name="T56" fmla="*/ 34 w 51"/>
                    <a:gd name="T57" fmla="*/ 5 h 5"/>
                    <a:gd name="T58" fmla="*/ 34 w 51"/>
                    <a:gd name="T59" fmla="*/ 0 h 5"/>
                    <a:gd name="T60" fmla="*/ 40 w 51"/>
                    <a:gd name="T61" fmla="*/ 0 h 5"/>
                    <a:gd name="T62" fmla="*/ 40 w 51"/>
                    <a:gd name="T63" fmla="*/ 0 h 5"/>
                    <a:gd name="T64" fmla="*/ 40 w 51"/>
                    <a:gd name="T65" fmla="*/ 0 h 5"/>
                    <a:gd name="T66" fmla="*/ 40 w 51"/>
                    <a:gd name="T67" fmla="*/ 0 h 5"/>
                    <a:gd name="T68" fmla="*/ 40 w 51"/>
                    <a:gd name="T69" fmla="*/ 0 h 5"/>
                    <a:gd name="T70" fmla="*/ 46 w 51"/>
                    <a:gd name="T71" fmla="*/ 0 h 5"/>
                    <a:gd name="T72" fmla="*/ 46 w 51"/>
                    <a:gd name="T73" fmla="*/ 0 h 5"/>
                    <a:gd name="T74" fmla="*/ 46 w 51"/>
                    <a:gd name="T75" fmla="*/ 0 h 5"/>
                    <a:gd name="T76" fmla="*/ 46 w 51"/>
                    <a:gd name="T77" fmla="*/ 0 h 5"/>
                    <a:gd name="T78" fmla="*/ 46 w 51"/>
                    <a:gd name="T79" fmla="*/ 0 h 5"/>
                    <a:gd name="T80" fmla="*/ 51 w 51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51"/>
                    <a:gd name="T124" fmla="*/ 0 h 5"/>
                    <a:gd name="T125" fmla="*/ 51 w 51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51" h="5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12" y="5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15383" name="Rectangle 34"/>
              <p:cNvSpPr>
                <a:spLocks noChangeArrowheads="1"/>
              </p:cNvSpPr>
              <p:nvPr/>
            </p:nvSpPr>
            <p:spPr bwMode="auto">
              <a:xfrm>
                <a:off x="345" y="3353"/>
                <a:ext cx="72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PARISH BNDRY</a:t>
                </a:r>
                <a:endParaRPr lang="en-US" sz="1200" b="1">
                  <a:latin typeface="Calibri" pitchFamily="34" charset="0"/>
                </a:endParaRPr>
              </a:p>
            </p:txBody>
          </p:sp>
        </p:grp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1323" y="749"/>
              <a:ext cx="512" cy="115"/>
              <a:chOff x="816" y="2765"/>
              <a:chExt cx="512" cy="115"/>
            </a:xfrm>
          </p:grpSpPr>
          <p:sp>
            <p:nvSpPr>
              <p:cNvPr id="15378" name="Rectangle 36"/>
              <p:cNvSpPr>
                <a:spLocks noChangeArrowheads="1"/>
              </p:cNvSpPr>
              <p:nvPr/>
            </p:nvSpPr>
            <p:spPr bwMode="auto">
              <a:xfrm>
                <a:off x="1018" y="2765"/>
                <a:ext cx="31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CITIES</a:t>
                </a:r>
                <a:endParaRPr lang="en-US" sz="1200" b="1">
                  <a:latin typeface="Calibri" pitchFamily="34" charset="0"/>
                </a:endParaRPr>
              </a:p>
            </p:txBody>
          </p:sp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>
                <a:off x="816" y="2797"/>
                <a:ext cx="58" cy="58"/>
                <a:chOff x="2832" y="1248"/>
                <a:chExt cx="58" cy="58"/>
              </a:xfrm>
            </p:grpSpPr>
            <p:sp>
              <p:nvSpPr>
                <p:cNvPr id="15380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248"/>
                  <a:ext cx="58" cy="58"/>
                </a:xfrm>
                <a:prstGeom prst="ellipse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5381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54" y="1270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15367" name="Text Box 40"/>
            <p:cNvSpPr txBox="1">
              <a:spLocks noChangeArrowheads="1"/>
            </p:cNvSpPr>
            <p:nvPr/>
          </p:nvSpPr>
          <p:spPr bwMode="auto">
            <a:xfrm>
              <a:off x="1371" y="480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LEGEND</a:t>
              </a:r>
            </a:p>
          </p:txBody>
        </p:sp>
        <p:sp>
          <p:nvSpPr>
            <p:cNvPr id="15368" name="Rectangle 41"/>
            <p:cNvSpPr>
              <a:spLocks noChangeArrowheads="1"/>
            </p:cNvSpPr>
            <p:nvPr/>
          </p:nvSpPr>
          <p:spPr bwMode="auto">
            <a:xfrm>
              <a:off x="1200" y="432"/>
              <a:ext cx="1152" cy="124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1227" y="929"/>
              <a:ext cx="1103" cy="115"/>
              <a:chOff x="57" y="2945"/>
              <a:chExt cx="1103" cy="115"/>
            </a:xfrm>
          </p:grpSpPr>
          <p:grpSp>
            <p:nvGrpSpPr>
              <p:cNvPr id="8" name="Group 43"/>
              <p:cNvGrpSpPr>
                <a:grpSpLocks/>
              </p:cNvGrpSpPr>
              <p:nvPr/>
            </p:nvGrpSpPr>
            <p:grpSpPr bwMode="auto">
              <a:xfrm>
                <a:off x="57" y="3000"/>
                <a:ext cx="238" cy="0"/>
                <a:chOff x="2211" y="2341"/>
                <a:chExt cx="238" cy="0"/>
              </a:xfrm>
            </p:grpSpPr>
            <p:sp>
              <p:nvSpPr>
                <p:cNvPr id="15374" name="Line 44"/>
                <p:cNvSpPr>
                  <a:spLocks noChangeShapeType="1"/>
                </p:cNvSpPr>
                <p:nvPr/>
              </p:nvSpPr>
              <p:spPr bwMode="auto">
                <a:xfrm>
                  <a:off x="2211" y="2341"/>
                  <a:ext cx="238" cy="0"/>
                </a:xfrm>
                <a:prstGeom prst="line">
                  <a:avLst/>
                </a:prstGeom>
                <a:noFill/>
                <a:ln w="365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5" name="Line 45"/>
                <p:cNvSpPr>
                  <a:spLocks noChangeShapeType="1"/>
                </p:cNvSpPr>
                <p:nvPr/>
              </p:nvSpPr>
              <p:spPr bwMode="auto">
                <a:xfrm>
                  <a:off x="2211" y="2341"/>
                  <a:ext cx="40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6" name="Line 46"/>
                <p:cNvSpPr>
                  <a:spLocks noChangeShapeType="1"/>
                </p:cNvSpPr>
                <p:nvPr/>
              </p:nvSpPr>
              <p:spPr bwMode="auto">
                <a:xfrm>
                  <a:off x="2290" y="2341"/>
                  <a:ext cx="40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7" name="Line 47"/>
                <p:cNvSpPr>
                  <a:spLocks noChangeShapeType="1"/>
                </p:cNvSpPr>
                <p:nvPr/>
              </p:nvSpPr>
              <p:spPr bwMode="auto">
                <a:xfrm>
                  <a:off x="2370" y="2341"/>
                  <a:ext cx="39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373" name="Rectangle 48"/>
              <p:cNvSpPr>
                <a:spLocks noChangeArrowheads="1"/>
              </p:cNvSpPr>
              <p:nvPr/>
            </p:nvSpPr>
            <p:spPr bwMode="auto">
              <a:xfrm>
                <a:off x="345" y="2945"/>
                <a:ext cx="81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PRIMARY ROADS</a:t>
                </a:r>
                <a:endParaRPr lang="en-US" sz="1200" b="1">
                  <a:latin typeface="Calibri" pitchFamily="34" charset="0"/>
                </a:endParaRPr>
              </a:p>
            </p:txBody>
          </p:sp>
        </p:grpSp>
        <p:sp>
          <p:nvSpPr>
            <p:cNvPr id="15370" name="Oval 49"/>
            <p:cNvSpPr>
              <a:spLocks noChangeAspect="1" noChangeArrowheads="1"/>
            </p:cNvSpPr>
            <p:nvPr/>
          </p:nvSpPr>
          <p:spPr bwMode="auto">
            <a:xfrm>
              <a:off x="1239" y="1384"/>
              <a:ext cx="236" cy="15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5371" name="Text Box 50"/>
            <p:cNvSpPr txBox="1">
              <a:spLocks noChangeArrowheads="1"/>
            </p:cNvSpPr>
            <p:nvPr/>
          </p:nvSpPr>
          <p:spPr bwMode="auto">
            <a:xfrm>
              <a:off x="1470" y="1371"/>
              <a:ext cx="8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latin typeface="Calibri" pitchFamily="34" charset="0"/>
                </a:rPr>
                <a:t>WATER</a:t>
              </a:r>
            </a:p>
          </p:txBody>
        </p:sp>
      </p:grpSp>
      <p:pic>
        <p:nvPicPr>
          <p:cNvPr id="15364" name="Picture 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81050" cy="781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rise_2_masked"/>
          <p:cNvPicPr>
            <a:picLocks noChangeAspect="1" noChangeArrowheads="1"/>
          </p:cNvPicPr>
          <p:nvPr/>
        </p:nvPicPr>
        <p:blipFill>
          <a:blip r:embed="rId2"/>
          <a:srcRect l="9856" t="1106" r="9613"/>
          <a:stretch>
            <a:fillRect/>
          </a:stretch>
        </p:blipFill>
        <p:spPr bwMode="auto">
          <a:xfrm>
            <a:off x="0" y="0"/>
            <a:ext cx="9142413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610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3200" b="1">
                <a:latin typeface="Calibri" pitchFamily="34" charset="0"/>
              </a:rPr>
              <a:t>POTENTIAL IMPACTS OF SEA LEVEL RISE</a:t>
            </a:r>
            <a:endParaRPr lang="en-US" sz="3200" b="1" u="sng">
              <a:latin typeface="Calibri" pitchFamily="34" charset="0"/>
            </a:endParaRPr>
          </a:p>
          <a:p>
            <a:pPr algn="ctr">
              <a:spcBef>
                <a:spcPct val="35000"/>
              </a:spcBef>
            </a:pPr>
            <a:r>
              <a:rPr lang="en-US" sz="2800" b="1">
                <a:latin typeface="Calibri" pitchFamily="34" charset="0"/>
              </a:rPr>
              <a:t>Inundation to 2.0 ft. Elevation</a:t>
            </a:r>
            <a:endParaRPr lang="en-US" sz="2400" b="1">
              <a:latin typeface="Calibri" pitchFamily="34" charset="0"/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6019800"/>
            <a:ext cx="781050" cy="781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0" y="4646613"/>
            <a:ext cx="1828800" cy="1981200"/>
            <a:chOff x="1200" y="432"/>
            <a:chExt cx="1152" cy="124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235" y="1152"/>
              <a:ext cx="1009" cy="126"/>
              <a:chOff x="65" y="3342"/>
              <a:chExt cx="1009" cy="126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65" y="3342"/>
                <a:ext cx="238" cy="124"/>
                <a:chOff x="3704" y="2466"/>
                <a:chExt cx="238" cy="124"/>
              </a:xfrm>
            </p:grpSpPr>
            <p:sp>
              <p:nvSpPr>
                <p:cNvPr id="17432" name="Line 8"/>
                <p:cNvSpPr>
                  <a:spLocks noChangeShapeType="1"/>
                </p:cNvSpPr>
                <p:nvPr/>
              </p:nvSpPr>
              <p:spPr bwMode="auto">
                <a:xfrm>
                  <a:off x="3823" y="2466"/>
                  <a:ext cx="0" cy="0"/>
                </a:xfrm>
                <a:prstGeom prst="line">
                  <a:avLst/>
                </a:pr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3" name="Freeform 9"/>
                <p:cNvSpPr>
                  <a:spLocks/>
                </p:cNvSpPr>
                <p:nvPr/>
              </p:nvSpPr>
              <p:spPr bwMode="auto">
                <a:xfrm>
                  <a:off x="3704" y="2466"/>
                  <a:ext cx="238" cy="124"/>
                </a:xfrm>
                <a:custGeom>
                  <a:avLst/>
                  <a:gdLst>
                    <a:gd name="T0" fmla="*/ 131 w 238"/>
                    <a:gd name="T1" fmla="*/ 0 h 124"/>
                    <a:gd name="T2" fmla="*/ 136 w 238"/>
                    <a:gd name="T3" fmla="*/ 5 h 124"/>
                    <a:gd name="T4" fmla="*/ 148 w 238"/>
                    <a:gd name="T5" fmla="*/ 5 h 124"/>
                    <a:gd name="T6" fmla="*/ 159 w 238"/>
                    <a:gd name="T7" fmla="*/ 5 h 124"/>
                    <a:gd name="T8" fmla="*/ 165 w 238"/>
                    <a:gd name="T9" fmla="*/ 5 h 124"/>
                    <a:gd name="T10" fmla="*/ 176 w 238"/>
                    <a:gd name="T11" fmla="*/ 11 h 124"/>
                    <a:gd name="T12" fmla="*/ 187 w 238"/>
                    <a:gd name="T13" fmla="*/ 11 h 124"/>
                    <a:gd name="T14" fmla="*/ 193 w 238"/>
                    <a:gd name="T15" fmla="*/ 17 h 124"/>
                    <a:gd name="T16" fmla="*/ 204 w 238"/>
                    <a:gd name="T17" fmla="*/ 17 h 124"/>
                    <a:gd name="T18" fmla="*/ 210 w 238"/>
                    <a:gd name="T19" fmla="*/ 22 h 124"/>
                    <a:gd name="T20" fmla="*/ 221 w 238"/>
                    <a:gd name="T21" fmla="*/ 28 h 124"/>
                    <a:gd name="T22" fmla="*/ 233 w 238"/>
                    <a:gd name="T23" fmla="*/ 39 h 124"/>
                    <a:gd name="T24" fmla="*/ 238 w 238"/>
                    <a:gd name="T25" fmla="*/ 51 h 124"/>
                    <a:gd name="T26" fmla="*/ 238 w 238"/>
                    <a:gd name="T27" fmla="*/ 56 h 124"/>
                    <a:gd name="T28" fmla="*/ 238 w 238"/>
                    <a:gd name="T29" fmla="*/ 68 h 124"/>
                    <a:gd name="T30" fmla="*/ 238 w 238"/>
                    <a:gd name="T31" fmla="*/ 73 h 124"/>
                    <a:gd name="T32" fmla="*/ 233 w 238"/>
                    <a:gd name="T33" fmla="*/ 85 h 124"/>
                    <a:gd name="T34" fmla="*/ 221 w 238"/>
                    <a:gd name="T35" fmla="*/ 96 h 124"/>
                    <a:gd name="T36" fmla="*/ 210 w 238"/>
                    <a:gd name="T37" fmla="*/ 102 h 124"/>
                    <a:gd name="T38" fmla="*/ 204 w 238"/>
                    <a:gd name="T39" fmla="*/ 107 h 124"/>
                    <a:gd name="T40" fmla="*/ 193 w 238"/>
                    <a:gd name="T41" fmla="*/ 107 h 124"/>
                    <a:gd name="T42" fmla="*/ 187 w 238"/>
                    <a:gd name="T43" fmla="*/ 113 h 124"/>
                    <a:gd name="T44" fmla="*/ 176 w 238"/>
                    <a:gd name="T45" fmla="*/ 113 h 124"/>
                    <a:gd name="T46" fmla="*/ 165 w 238"/>
                    <a:gd name="T47" fmla="*/ 119 h 124"/>
                    <a:gd name="T48" fmla="*/ 159 w 238"/>
                    <a:gd name="T49" fmla="*/ 119 h 124"/>
                    <a:gd name="T50" fmla="*/ 148 w 238"/>
                    <a:gd name="T51" fmla="*/ 119 h 124"/>
                    <a:gd name="T52" fmla="*/ 136 w 238"/>
                    <a:gd name="T53" fmla="*/ 119 h 124"/>
                    <a:gd name="T54" fmla="*/ 131 w 238"/>
                    <a:gd name="T55" fmla="*/ 124 h 124"/>
                    <a:gd name="T56" fmla="*/ 119 w 238"/>
                    <a:gd name="T57" fmla="*/ 124 h 124"/>
                    <a:gd name="T58" fmla="*/ 114 w 238"/>
                    <a:gd name="T59" fmla="*/ 124 h 124"/>
                    <a:gd name="T60" fmla="*/ 102 w 238"/>
                    <a:gd name="T61" fmla="*/ 119 h 124"/>
                    <a:gd name="T62" fmla="*/ 91 w 238"/>
                    <a:gd name="T63" fmla="*/ 119 h 124"/>
                    <a:gd name="T64" fmla="*/ 85 w 238"/>
                    <a:gd name="T65" fmla="*/ 119 h 124"/>
                    <a:gd name="T66" fmla="*/ 74 w 238"/>
                    <a:gd name="T67" fmla="*/ 119 h 124"/>
                    <a:gd name="T68" fmla="*/ 63 w 238"/>
                    <a:gd name="T69" fmla="*/ 113 h 124"/>
                    <a:gd name="T70" fmla="*/ 57 w 238"/>
                    <a:gd name="T71" fmla="*/ 113 h 124"/>
                    <a:gd name="T72" fmla="*/ 46 w 238"/>
                    <a:gd name="T73" fmla="*/ 107 h 124"/>
                    <a:gd name="T74" fmla="*/ 40 w 238"/>
                    <a:gd name="T75" fmla="*/ 107 h 124"/>
                    <a:gd name="T76" fmla="*/ 29 w 238"/>
                    <a:gd name="T77" fmla="*/ 102 h 124"/>
                    <a:gd name="T78" fmla="*/ 17 w 238"/>
                    <a:gd name="T79" fmla="*/ 96 h 124"/>
                    <a:gd name="T80" fmla="*/ 12 w 238"/>
                    <a:gd name="T81" fmla="*/ 85 h 124"/>
                    <a:gd name="T82" fmla="*/ 6 w 238"/>
                    <a:gd name="T83" fmla="*/ 73 h 124"/>
                    <a:gd name="T84" fmla="*/ 0 w 238"/>
                    <a:gd name="T85" fmla="*/ 68 h 124"/>
                    <a:gd name="T86" fmla="*/ 0 w 238"/>
                    <a:gd name="T87" fmla="*/ 56 h 124"/>
                    <a:gd name="T88" fmla="*/ 6 w 238"/>
                    <a:gd name="T89" fmla="*/ 51 h 124"/>
                    <a:gd name="T90" fmla="*/ 12 w 238"/>
                    <a:gd name="T91" fmla="*/ 39 h 124"/>
                    <a:gd name="T92" fmla="*/ 17 w 238"/>
                    <a:gd name="T93" fmla="*/ 28 h 124"/>
                    <a:gd name="T94" fmla="*/ 29 w 238"/>
                    <a:gd name="T95" fmla="*/ 22 h 124"/>
                    <a:gd name="T96" fmla="*/ 40 w 238"/>
                    <a:gd name="T97" fmla="*/ 17 h 124"/>
                    <a:gd name="T98" fmla="*/ 46 w 238"/>
                    <a:gd name="T99" fmla="*/ 17 h 124"/>
                    <a:gd name="T100" fmla="*/ 57 w 238"/>
                    <a:gd name="T101" fmla="*/ 11 h 124"/>
                    <a:gd name="T102" fmla="*/ 63 w 238"/>
                    <a:gd name="T103" fmla="*/ 11 h 124"/>
                    <a:gd name="T104" fmla="*/ 74 w 238"/>
                    <a:gd name="T105" fmla="*/ 5 h 124"/>
                    <a:gd name="T106" fmla="*/ 85 w 238"/>
                    <a:gd name="T107" fmla="*/ 5 h 124"/>
                    <a:gd name="T108" fmla="*/ 91 w 238"/>
                    <a:gd name="T109" fmla="*/ 5 h 124"/>
                    <a:gd name="T110" fmla="*/ 102 w 238"/>
                    <a:gd name="T111" fmla="*/ 5 h 124"/>
                    <a:gd name="T112" fmla="*/ 114 w 238"/>
                    <a:gd name="T113" fmla="*/ 0 h 124"/>
                    <a:gd name="T114" fmla="*/ 119 w 238"/>
                    <a:gd name="T115" fmla="*/ 0 h 12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38"/>
                    <a:gd name="T175" fmla="*/ 0 h 124"/>
                    <a:gd name="T176" fmla="*/ 238 w 238"/>
                    <a:gd name="T177" fmla="*/ 124 h 12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38" h="124">
                      <a:moveTo>
                        <a:pt x="119" y="0"/>
                      </a:moveTo>
                      <a:lnTo>
                        <a:pt x="125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36" y="5"/>
                      </a:lnTo>
                      <a:lnTo>
                        <a:pt x="142" y="5"/>
                      </a:lnTo>
                      <a:lnTo>
                        <a:pt x="148" y="5"/>
                      </a:lnTo>
                      <a:lnTo>
                        <a:pt x="153" y="5"/>
                      </a:lnTo>
                      <a:lnTo>
                        <a:pt x="159" y="5"/>
                      </a:lnTo>
                      <a:lnTo>
                        <a:pt x="165" y="5"/>
                      </a:lnTo>
                      <a:lnTo>
                        <a:pt x="170" y="5"/>
                      </a:lnTo>
                      <a:lnTo>
                        <a:pt x="176" y="11"/>
                      </a:lnTo>
                      <a:lnTo>
                        <a:pt x="182" y="11"/>
                      </a:lnTo>
                      <a:lnTo>
                        <a:pt x="187" y="11"/>
                      </a:lnTo>
                      <a:lnTo>
                        <a:pt x="193" y="11"/>
                      </a:lnTo>
                      <a:lnTo>
                        <a:pt x="193" y="17"/>
                      </a:lnTo>
                      <a:lnTo>
                        <a:pt x="199" y="17"/>
                      </a:lnTo>
                      <a:lnTo>
                        <a:pt x="204" y="17"/>
                      </a:lnTo>
                      <a:lnTo>
                        <a:pt x="204" y="22"/>
                      </a:lnTo>
                      <a:lnTo>
                        <a:pt x="210" y="22"/>
                      </a:lnTo>
                      <a:lnTo>
                        <a:pt x="216" y="22"/>
                      </a:lnTo>
                      <a:lnTo>
                        <a:pt x="216" y="28"/>
                      </a:lnTo>
                      <a:lnTo>
                        <a:pt x="221" y="28"/>
                      </a:lnTo>
                      <a:lnTo>
                        <a:pt x="221" y="34"/>
                      </a:lnTo>
                      <a:lnTo>
                        <a:pt x="227" y="34"/>
                      </a:lnTo>
                      <a:lnTo>
                        <a:pt x="227" y="39"/>
                      </a:lnTo>
                      <a:lnTo>
                        <a:pt x="233" y="39"/>
                      </a:lnTo>
                      <a:lnTo>
                        <a:pt x="233" y="45"/>
                      </a:lnTo>
                      <a:lnTo>
                        <a:pt x="238" y="45"/>
                      </a:lnTo>
                      <a:lnTo>
                        <a:pt x="238" y="51"/>
                      </a:lnTo>
                      <a:lnTo>
                        <a:pt x="238" y="56"/>
                      </a:lnTo>
                      <a:lnTo>
                        <a:pt x="238" y="62"/>
                      </a:lnTo>
                      <a:lnTo>
                        <a:pt x="238" y="68"/>
                      </a:lnTo>
                      <a:lnTo>
                        <a:pt x="238" y="73"/>
                      </a:lnTo>
                      <a:lnTo>
                        <a:pt x="238" y="79"/>
                      </a:lnTo>
                      <a:lnTo>
                        <a:pt x="233" y="79"/>
                      </a:lnTo>
                      <a:lnTo>
                        <a:pt x="233" y="85"/>
                      </a:lnTo>
                      <a:lnTo>
                        <a:pt x="227" y="85"/>
                      </a:lnTo>
                      <a:lnTo>
                        <a:pt x="227" y="90"/>
                      </a:lnTo>
                      <a:lnTo>
                        <a:pt x="221" y="90"/>
                      </a:lnTo>
                      <a:lnTo>
                        <a:pt x="221" y="96"/>
                      </a:lnTo>
                      <a:lnTo>
                        <a:pt x="216" y="96"/>
                      </a:lnTo>
                      <a:lnTo>
                        <a:pt x="216" y="102"/>
                      </a:lnTo>
                      <a:lnTo>
                        <a:pt x="210" y="102"/>
                      </a:lnTo>
                      <a:lnTo>
                        <a:pt x="204" y="102"/>
                      </a:lnTo>
                      <a:lnTo>
                        <a:pt x="204" y="107"/>
                      </a:lnTo>
                      <a:lnTo>
                        <a:pt x="199" y="107"/>
                      </a:lnTo>
                      <a:lnTo>
                        <a:pt x="193" y="107"/>
                      </a:lnTo>
                      <a:lnTo>
                        <a:pt x="193" y="113"/>
                      </a:lnTo>
                      <a:lnTo>
                        <a:pt x="187" y="113"/>
                      </a:lnTo>
                      <a:lnTo>
                        <a:pt x="182" y="113"/>
                      </a:lnTo>
                      <a:lnTo>
                        <a:pt x="176" y="113"/>
                      </a:lnTo>
                      <a:lnTo>
                        <a:pt x="170" y="119"/>
                      </a:lnTo>
                      <a:lnTo>
                        <a:pt x="165" y="119"/>
                      </a:lnTo>
                      <a:lnTo>
                        <a:pt x="159" y="119"/>
                      </a:lnTo>
                      <a:lnTo>
                        <a:pt x="153" y="119"/>
                      </a:lnTo>
                      <a:lnTo>
                        <a:pt x="148" y="119"/>
                      </a:lnTo>
                      <a:lnTo>
                        <a:pt x="142" y="119"/>
                      </a:lnTo>
                      <a:lnTo>
                        <a:pt x="136" y="119"/>
                      </a:lnTo>
                      <a:lnTo>
                        <a:pt x="136" y="124"/>
                      </a:lnTo>
                      <a:lnTo>
                        <a:pt x="131" y="124"/>
                      </a:lnTo>
                      <a:lnTo>
                        <a:pt x="125" y="124"/>
                      </a:lnTo>
                      <a:lnTo>
                        <a:pt x="119" y="124"/>
                      </a:lnTo>
                      <a:lnTo>
                        <a:pt x="114" y="124"/>
                      </a:lnTo>
                      <a:lnTo>
                        <a:pt x="108" y="124"/>
                      </a:lnTo>
                      <a:lnTo>
                        <a:pt x="102" y="124"/>
                      </a:lnTo>
                      <a:lnTo>
                        <a:pt x="102" y="119"/>
                      </a:lnTo>
                      <a:lnTo>
                        <a:pt x="97" y="119"/>
                      </a:lnTo>
                      <a:lnTo>
                        <a:pt x="91" y="119"/>
                      </a:lnTo>
                      <a:lnTo>
                        <a:pt x="85" y="119"/>
                      </a:lnTo>
                      <a:lnTo>
                        <a:pt x="80" y="119"/>
                      </a:lnTo>
                      <a:lnTo>
                        <a:pt x="74" y="119"/>
                      </a:lnTo>
                      <a:lnTo>
                        <a:pt x="68" y="119"/>
                      </a:lnTo>
                      <a:lnTo>
                        <a:pt x="68" y="113"/>
                      </a:lnTo>
                      <a:lnTo>
                        <a:pt x="63" y="113"/>
                      </a:lnTo>
                      <a:lnTo>
                        <a:pt x="57" y="113"/>
                      </a:lnTo>
                      <a:lnTo>
                        <a:pt x="51" y="113"/>
                      </a:lnTo>
                      <a:lnTo>
                        <a:pt x="46" y="107"/>
                      </a:lnTo>
                      <a:lnTo>
                        <a:pt x="40" y="107"/>
                      </a:lnTo>
                      <a:lnTo>
                        <a:pt x="34" y="107"/>
                      </a:lnTo>
                      <a:lnTo>
                        <a:pt x="34" y="102"/>
                      </a:lnTo>
                      <a:lnTo>
                        <a:pt x="29" y="102"/>
                      </a:lnTo>
                      <a:lnTo>
                        <a:pt x="23" y="102"/>
                      </a:lnTo>
                      <a:lnTo>
                        <a:pt x="23" y="96"/>
                      </a:lnTo>
                      <a:lnTo>
                        <a:pt x="17" y="96"/>
                      </a:lnTo>
                      <a:lnTo>
                        <a:pt x="17" y="90"/>
                      </a:lnTo>
                      <a:lnTo>
                        <a:pt x="12" y="90"/>
                      </a:lnTo>
                      <a:lnTo>
                        <a:pt x="12" y="85"/>
                      </a:lnTo>
                      <a:lnTo>
                        <a:pt x="6" y="85"/>
                      </a:lnTo>
                      <a:lnTo>
                        <a:pt x="6" y="79"/>
                      </a:lnTo>
                      <a:lnTo>
                        <a:pt x="6" y="73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6"/>
                      </a:lnTo>
                      <a:lnTo>
                        <a:pt x="0" y="51"/>
                      </a:lnTo>
                      <a:lnTo>
                        <a:pt x="6" y="51"/>
                      </a:lnTo>
                      <a:lnTo>
                        <a:pt x="6" y="45"/>
                      </a:lnTo>
                      <a:lnTo>
                        <a:pt x="6" y="39"/>
                      </a:lnTo>
                      <a:lnTo>
                        <a:pt x="12" y="39"/>
                      </a:lnTo>
                      <a:lnTo>
                        <a:pt x="12" y="34"/>
                      </a:lnTo>
                      <a:lnTo>
                        <a:pt x="17" y="34"/>
                      </a:lnTo>
                      <a:lnTo>
                        <a:pt x="17" y="28"/>
                      </a:lnTo>
                      <a:lnTo>
                        <a:pt x="23" y="28"/>
                      </a:lnTo>
                      <a:lnTo>
                        <a:pt x="29" y="22"/>
                      </a:lnTo>
                      <a:lnTo>
                        <a:pt x="34" y="22"/>
                      </a:lnTo>
                      <a:lnTo>
                        <a:pt x="40" y="17"/>
                      </a:lnTo>
                      <a:lnTo>
                        <a:pt x="46" y="17"/>
                      </a:lnTo>
                      <a:lnTo>
                        <a:pt x="51" y="11"/>
                      </a:lnTo>
                      <a:lnTo>
                        <a:pt x="57" y="11"/>
                      </a:lnTo>
                      <a:lnTo>
                        <a:pt x="63" y="11"/>
                      </a:lnTo>
                      <a:lnTo>
                        <a:pt x="68" y="11"/>
                      </a:lnTo>
                      <a:lnTo>
                        <a:pt x="68" y="5"/>
                      </a:lnTo>
                      <a:lnTo>
                        <a:pt x="74" y="5"/>
                      </a:lnTo>
                      <a:lnTo>
                        <a:pt x="80" y="5"/>
                      </a:lnTo>
                      <a:lnTo>
                        <a:pt x="85" y="5"/>
                      </a:lnTo>
                      <a:lnTo>
                        <a:pt x="91" y="5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19" y="0"/>
                      </a:lnTo>
                    </a:path>
                  </a:pathLst>
                </a:cu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34" name="Freeform 10"/>
                <p:cNvSpPr>
                  <a:spLocks/>
                </p:cNvSpPr>
                <p:nvPr/>
              </p:nvSpPr>
              <p:spPr bwMode="auto">
                <a:xfrm>
                  <a:off x="3823" y="2466"/>
                  <a:ext cx="46" cy="5"/>
                </a:xfrm>
                <a:custGeom>
                  <a:avLst/>
                  <a:gdLst>
                    <a:gd name="T0" fmla="*/ 0 w 46"/>
                    <a:gd name="T1" fmla="*/ 0 h 5"/>
                    <a:gd name="T2" fmla="*/ 6 w 46"/>
                    <a:gd name="T3" fmla="*/ 0 h 5"/>
                    <a:gd name="T4" fmla="*/ 6 w 46"/>
                    <a:gd name="T5" fmla="*/ 0 h 5"/>
                    <a:gd name="T6" fmla="*/ 6 w 46"/>
                    <a:gd name="T7" fmla="*/ 0 h 5"/>
                    <a:gd name="T8" fmla="*/ 6 w 46"/>
                    <a:gd name="T9" fmla="*/ 0 h 5"/>
                    <a:gd name="T10" fmla="*/ 6 w 46"/>
                    <a:gd name="T11" fmla="*/ 0 h 5"/>
                    <a:gd name="T12" fmla="*/ 12 w 46"/>
                    <a:gd name="T13" fmla="*/ 0 h 5"/>
                    <a:gd name="T14" fmla="*/ 12 w 46"/>
                    <a:gd name="T15" fmla="*/ 0 h 5"/>
                    <a:gd name="T16" fmla="*/ 12 w 46"/>
                    <a:gd name="T17" fmla="*/ 0 h 5"/>
                    <a:gd name="T18" fmla="*/ 12 w 46"/>
                    <a:gd name="T19" fmla="*/ 0 h 5"/>
                    <a:gd name="T20" fmla="*/ 12 w 46"/>
                    <a:gd name="T21" fmla="*/ 0 h 5"/>
                    <a:gd name="T22" fmla="*/ 17 w 46"/>
                    <a:gd name="T23" fmla="*/ 0 h 5"/>
                    <a:gd name="T24" fmla="*/ 17 w 46"/>
                    <a:gd name="T25" fmla="*/ 0 h 5"/>
                    <a:gd name="T26" fmla="*/ 17 w 46"/>
                    <a:gd name="T27" fmla="*/ 0 h 5"/>
                    <a:gd name="T28" fmla="*/ 17 w 46"/>
                    <a:gd name="T29" fmla="*/ 5 h 5"/>
                    <a:gd name="T30" fmla="*/ 17 w 46"/>
                    <a:gd name="T31" fmla="*/ 5 h 5"/>
                    <a:gd name="T32" fmla="*/ 23 w 46"/>
                    <a:gd name="T33" fmla="*/ 5 h 5"/>
                    <a:gd name="T34" fmla="*/ 23 w 46"/>
                    <a:gd name="T35" fmla="*/ 5 h 5"/>
                    <a:gd name="T36" fmla="*/ 23 w 46"/>
                    <a:gd name="T37" fmla="*/ 5 h 5"/>
                    <a:gd name="T38" fmla="*/ 23 w 46"/>
                    <a:gd name="T39" fmla="*/ 5 h 5"/>
                    <a:gd name="T40" fmla="*/ 23 w 46"/>
                    <a:gd name="T41" fmla="*/ 5 h 5"/>
                    <a:gd name="T42" fmla="*/ 29 w 46"/>
                    <a:gd name="T43" fmla="*/ 5 h 5"/>
                    <a:gd name="T44" fmla="*/ 29 w 46"/>
                    <a:gd name="T45" fmla="*/ 5 h 5"/>
                    <a:gd name="T46" fmla="*/ 29 w 46"/>
                    <a:gd name="T47" fmla="*/ 5 h 5"/>
                    <a:gd name="T48" fmla="*/ 29 w 46"/>
                    <a:gd name="T49" fmla="*/ 5 h 5"/>
                    <a:gd name="T50" fmla="*/ 29 w 46"/>
                    <a:gd name="T51" fmla="*/ 5 h 5"/>
                    <a:gd name="T52" fmla="*/ 34 w 46"/>
                    <a:gd name="T53" fmla="*/ 5 h 5"/>
                    <a:gd name="T54" fmla="*/ 34 w 46"/>
                    <a:gd name="T55" fmla="*/ 5 h 5"/>
                    <a:gd name="T56" fmla="*/ 34 w 46"/>
                    <a:gd name="T57" fmla="*/ 5 h 5"/>
                    <a:gd name="T58" fmla="*/ 34 w 46"/>
                    <a:gd name="T59" fmla="*/ 5 h 5"/>
                    <a:gd name="T60" fmla="*/ 34 w 46"/>
                    <a:gd name="T61" fmla="*/ 5 h 5"/>
                    <a:gd name="T62" fmla="*/ 40 w 46"/>
                    <a:gd name="T63" fmla="*/ 5 h 5"/>
                    <a:gd name="T64" fmla="*/ 40 w 46"/>
                    <a:gd name="T65" fmla="*/ 5 h 5"/>
                    <a:gd name="T66" fmla="*/ 40 w 46"/>
                    <a:gd name="T67" fmla="*/ 5 h 5"/>
                    <a:gd name="T68" fmla="*/ 40 w 46"/>
                    <a:gd name="T69" fmla="*/ 5 h 5"/>
                    <a:gd name="T70" fmla="*/ 40 w 46"/>
                    <a:gd name="T71" fmla="*/ 5 h 5"/>
                    <a:gd name="T72" fmla="*/ 46 w 46"/>
                    <a:gd name="T73" fmla="*/ 5 h 5"/>
                    <a:gd name="T74" fmla="*/ 46 w 46"/>
                    <a:gd name="T75" fmla="*/ 5 h 5"/>
                    <a:gd name="T76" fmla="*/ 46 w 46"/>
                    <a:gd name="T77" fmla="*/ 5 h 5"/>
                    <a:gd name="T78" fmla="*/ 46 w 46"/>
                    <a:gd name="T79" fmla="*/ 5 h 5"/>
                    <a:gd name="T80" fmla="*/ 46 w 46"/>
                    <a:gd name="T81" fmla="*/ 5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6"/>
                    <a:gd name="T124" fmla="*/ 0 h 5"/>
                    <a:gd name="T125" fmla="*/ 46 w 46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6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40" y="5"/>
                      </a:lnTo>
                      <a:lnTo>
                        <a:pt x="46" y="5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35" name="Line 11"/>
                <p:cNvSpPr>
                  <a:spLocks noChangeShapeType="1"/>
                </p:cNvSpPr>
                <p:nvPr/>
              </p:nvSpPr>
              <p:spPr bwMode="auto">
                <a:xfrm>
                  <a:off x="3880" y="247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6" name="Freeform 12"/>
                <p:cNvSpPr>
                  <a:spLocks/>
                </p:cNvSpPr>
                <p:nvPr/>
              </p:nvSpPr>
              <p:spPr bwMode="auto">
                <a:xfrm>
                  <a:off x="3880" y="2477"/>
                  <a:ext cx="23" cy="6"/>
                </a:xfrm>
                <a:custGeom>
                  <a:avLst/>
                  <a:gdLst>
                    <a:gd name="T0" fmla="*/ 0 w 23"/>
                    <a:gd name="T1" fmla="*/ 0 h 6"/>
                    <a:gd name="T2" fmla="*/ 0 w 23"/>
                    <a:gd name="T3" fmla="*/ 0 h 6"/>
                    <a:gd name="T4" fmla="*/ 6 w 23"/>
                    <a:gd name="T5" fmla="*/ 0 h 6"/>
                    <a:gd name="T6" fmla="*/ 6 w 23"/>
                    <a:gd name="T7" fmla="*/ 0 h 6"/>
                    <a:gd name="T8" fmla="*/ 6 w 23"/>
                    <a:gd name="T9" fmla="*/ 0 h 6"/>
                    <a:gd name="T10" fmla="*/ 6 w 23"/>
                    <a:gd name="T11" fmla="*/ 0 h 6"/>
                    <a:gd name="T12" fmla="*/ 6 w 23"/>
                    <a:gd name="T13" fmla="*/ 0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6 h 6"/>
                    <a:gd name="T30" fmla="*/ 17 w 23"/>
                    <a:gd name="T31" fmla="*/ 6 h 6"/>
                    <a:gd name="T32" fmla="*/ 17 w 23"/>
                    <a:gd name="T33" fmla="*/ 6 h 6"/>
                    <a:gd name="T34" fmla="*/ 23 w 23"/>
                    <a:gd name="T35" fmla="*/ 6 h 6"/>
                    <a:gd name="T36" fmla="*/ 23 w 23"/>
                    <a:gd name="T37" fmla="*/ 6 h 6"/>
                    <a:gd name="T38" fmla="*/ 23 w 23"/>
                    <a:gd name="T39" fmla="*/ 6 h 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3"/>
                    <a:gd name="T61" fmla="*/ 0 h 6"/>
                    <a:gd name="T62" fmla="*/ 23 w 23"/>
                    <a:gd name="T63" fmla="*/ 6 h 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3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23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37" name="Line 13"/>
                <p:cNvSpPr>
                  <a:spLocks noChangeShapeType="1"/>
                </p:cNvSpPr>
                <p:nvPr/>
              </p:nvSpPr>
              <p:spPr bwMode="auto">
                <a:xfrm>
                  <a:off x="3908" y="248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8" name="Freeform 14"/>
                <p:cNvSpPr>
                  <a:spLocks/>
                </p:cNvSpPr>
                <p:nvPr/>
              </p:nvSpPr>
              <p:spPr bwMode="auto">
                <a:xfrm>
                  <a:off x="3908" y="2488"/>
                  <a:ext cx="34" cy="29"/>
                </a:xfrm>
                <a:custGeom>
                  <a:avLst/>
                  <a:gdLst>
                    <a:gd name="T0" fmla="*/ 0 w 34"/>
                    <a:gd name="T1" fmla="*/ 0 h 29"/>
                    <a:gd name="T2" fmla="*/ 6 w 34"/>
                    <a:gd name="T3" fmla="*/ 0 h 29"/>
                    <a:gd name="T4" fmla="*/ 6 w 34"/>
                    <a:gd name="T5" fmla="*/ 0 h 29"/>
                    <a:gd name="T6" fmla="*/ 6 w 34"/>
                    <a:gd name="T7" fmla="*/ 0 h 29"/>
                    <a:gd name="T8" fmla="*/ 6 w 34"/>
                    <a:gd name="T9" fmla="*/ 0 h 29"/>
                    <a:gd name="T10" fmla="*/ 6 w 34"/>
                    <a:gd name="T11" fmla="*/ 0 h 29"/>
                    <a:gd name="T12" fmla="*/ 12 w 34"/>
                    <a:gd name="T13" fmla="*/ 0 h 29"/>
                    <a:gd name="T14" fmla="*/ 12 w 34"/>
                    <a:gd name="T15" fmla="*/ 6 h 29"/>
                    <a:gd name="T16" fmla="*/ 12 w 34"/>
                    <a:gd name="T17" fmla="*/ 6 h 29"/>
                    <a:gd name="T18" fmla="*/ 12 w 34"/>
                    <a:gd name="T19" fmla="*/ 6 h 29"/>
                    <a:gd name="T20" fmla="*/ 12 w 34"/>
                    <a:gd name="T21" fmla="*/ 6 h 29"/>
                    <a:gd name="T22" fmla="*/ 17 w 34"/>
                    <a:gd name="T23" fmla="*/ 6 h 29"/>
                    <a:gd name="T24" fmla="*/ 17 w 34"/>
                    <a:gd name="T25" fmla="*/ 6 h 29"/>
                    <a:gd name="T26" fmla="*/ 17 w 34"/>
                    <a:gd name="T27" fmla="*/ 6 h 29"/>
                    <a:gd name="T28" fmla="*/ 17 w 34"/>
                    <a:gd name="T29" fmla="*/ 12 h 29"/>
                    <a:gd name="T30" fmla="*/ 17 w 34"/>
                    <a:gd name="T31" fmla="*/ 12 h 29"/>
                    <a:gd name="T32" fmla="*/ 23 w 34"/>
                    <a:gd name="T33" fmla="*/ 12 h 29"/>
                    <a:gd name="T34" fmla="*/ 23 w 34"/>
                    <a:gd name="T35" fmla="*/ 12 h 29"/>
                    <a:gd name="T36" fmla="*/ 23 w 34"/>
                    <a:gd name="T37" fmla="*/ 12 h 29"/>
                    <a:gd name="T38" fmla="*/ 23 w 34"/>
                    <a:gd name="T39" fmla="*/ 17 h 29"/>
                    <a:gd name="T40" fmla="*/ 23 w 34"/>
                    <a:gd name="T41" fmla="*/ 17 h 29"/>
                    <a:gd name="T42" fmla="*/ 29 w 34"/>
                    <a:gd name="T43" fmla="*/ 17 h 29"/>
                    <a:gd name="T44" fmla="*/ 29 w 34"/>
                    <a:gd name="T45" fmla="*/ 17 h 29"/>
                    <a:gd name="T46" fmla="*/ 29 w 34"/>
                    <a:gd name="T47" fmla="*/ 17 h 29"/>
                    <a:gd name="T48" fmla="*/ 29 w 34"/>
                    <a:gd name="T49" fmla="*/ 23 h 29"/>
                    <a:gd name="T50" fmla="*/ 29 w 34"/>
                    <a:gd name="T51" fmla="*/ 23 h 29"/>
                    <a:gd name="T52" fmla="*/ 29 w 34"/>
                    <a:gd name="T53" fmla="*/ 23 h 29"/>
                    <a:gd name="T54" fmla="*/ 29 w 34"/>
                    <a:gd name="T55" fmla="*/ 23 h 29"/>
                    <a:gd name="T56" fmla="*/ 34 w 34"/>
                    <a:gd name="T57" fmla="*/ 23 h 29"/>
                    <a:gd name="T58" fmla="*/ 34 w 34"/>
                    <a:gd name="T59" fmla="*/ 29 h 29"/>
                    <a:gd name="T60" fmla="*/ 34 w 34"/>
                    <a:gd name="T61" fmla="*/ 29 h 29"/>
                    <a:gd name="T62" fmla="*/ 34 w 34"/>
                    <a:gd name="T63" fmla="*/ 29 h 29"/>
                    <a:gd name="T64" fmla="*/ 34 w 34"/>
                    <a:gd name="T65" fmla="*/ 29 h 29"/>
                    <a:gd name="T66" fmla="*/ 34 w 34"/>
                    <a:gd name="T67" fmla="*/ 29 h 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29"/>
                    <a:gd name="T104" fmla="*/ 34 w 34"/>
                    <a:gd name="T105" fmla="*/ 29 h 2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29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17" y="6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3" y="17"/>
                      </a:lnTo>
                      <a:lnTo>
                        <a:pt x="29" y="17"/>
                      </a:lnTo>
                      <a:lnTo>
                        <a:pt x="29" y="23"/>
                      </a:lnTo>
                      <a:lnTo>
                        <a:pt x="34" y="23"/>
                      </a:lnTo>
                      <a:lnTo>
                        <a:pt x="34" y="2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39" name="Line 15"/>
                <p:cNvSpPr>
                  <a:spLocks noChangeShapeType="1"/>
                </p:cNvSpPr>
                <p:nvPr/>
              </p:nvSpPr>
              <p:spPr bwMode="auto">
                <a:xfrm>
                  <a:off x="3942" y="252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0" name="Freeform 16"/>
                <p:cNvSpPr>
                  <a:spLocks/>
                </p:cNvSpPr>
                <p:nvPr/>
              </p:nvSpPr>
              <p:spPr bwMode="auto">
                <a:xfrm>
                  <a:off x="3937" y="2528"/>
                  <a:ext cx="5" cy="23"/>
                </a:xfrm>
                <a:custGeom>
                  <a:avLst/>
                  <a:gdLst>
                    <a:gd name="T0" fmla="*/ 5 w 5"/>
                    <a:gd name="T1" fmla="*/ 0 h 23"/>
                    <a:gd name="T2" fmla="*/ 5 w 5"/>
                    <a:gd name="T3" fmla="*/ 0 h 23"/>
                    <a:gd name="T4" fmla="*/ 5 w 5"/>
                    <a:gd name="T5" fmla="*/ 0 h 23"/>
                    <a:gd name="T6" fmla="*/ 5 w 5"/>
                    <a:gd name="T7" fmla="*/ 6 h 23"/>
                    <a:gd name="T8" fmla="*/ 5 w 5"/>
                    <a:gd name="T9" fmla="*/ 6 h 23"/>
                    <a:gd name="T10" fmla="*/ 5 w 5"/>
                    <a:gd name="T11" fmla="*/ 6 h 23"/>
                    <a:gd name="T12" fmla="*/ 5 w 5"/>
                    <a:gd name="T13" fmla="*/ 6 h 23"/>
                    <a:gd name="T14" fmla="*/ 5 w 5"/>
                    <a:gd name="T15" fmla="*/ 6 h 23"/>
                    <a:gd name="T16" fmla="*/ 5 w 5"/>
                    <a:gd name="T17" fmla="*/ 11 h 23"/>
                    <a:gd name="T18" fmla="*/ 5 w 5"/>
                    <a:gd name="T19" fmla="*/ 11 h 23"/>
                    <a:gd name="T20" fmla="*/ 5 w 5"/>
                    <a:gd name="T21" fmla="*/ 11 h 23"/>
                    <a:gd name="T22" fmla="*/ 5 w 5"/>
                    <a:gd name="T23" fmla="*/ 11 h 23"/>
                    <a:gd name="T24" fmla="*/ 5 w 5"/>
                    <a:gd name="T25" fmla="*/ 11 h 23"/>
                    <a:gd name="T26" fmla="*/ 5 w 5"/>
                    <a:gd name="T27" fmla="*/ 17 h 23"/>
                    <a:gd name="T28" fmla="*/ 0 w 5"/>
                    <a:gd name="T29" fmla="*/ 17 h 23"/>
                    <a:gd name="T30" fmla="*/ 0 w 5"/>
                    <a:gd name="T31" fmla="*/ 17 h 23"/>
                    <a:gd name="T32" fmla="*/ 0 w 5"/>
                    <a:gd name="T33" fmla="*/ 17 h 23"/>
                    <a:gd name="T34" fmla="*/ 0 w 5"/>
                    <a:gd name="T35" fmla="*/ 17 h 23"/>
                    <a:gd name="T36" fmla="*/ 0 w 5"/>
                    <a:gd name="T37" fmla="*/ 23 h 2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23"/>
                    <a:gd name="T59" fmla="*/ 5 w 5"/>
                    <a:gd name="T60" fmla="*/ 23 h 2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23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5" y="17"/>
                      </a:lnTo>
                      <a:lnTo>
                        <a:pt x="0" y="17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41" name="Line 17"/>
                <p:cNvSpPr>
                  <a:spLocks noChangeShapeType="1"/>
                </p:cNvSpPr>
                <p:nvPr/>
              </p:nvSpPr>
              <p:spPr bwMode="auto">
                <a:xfrm>
                  <a:off x="3931" y="255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2" name="Freeform 18"/>
                <p:cNvSpPr>
                  <a:spLocks/>
                </p:cNvSpPr>
                <p:nvPr/>
              </p:nvSpPr>
              <p:spPr bwMode="auto">
                <a:xfrm>
                  <a:off x="3891" y="2556"/>
                  <a:ext cx="40" cy="23"/>
                </a:xfrm>
                <a:custGeom>
                  <a:avLst/>
                  <a:gdLst>
                    <a:gd name="T0" fmla="*/ 40 w 40"/>
                    <a:gd name="T1" fmla="*/ 0 h 23"/>
                    <a:gd name="T2" fmla="*/ 34 w 40"/>
                    <a:gd name="T3" fmla="*/ 0 h 23"/>
                    <a:gd name="T4" fmla="*/ 34 w 40"/>
                    <a:gd name="T5" fmla="*/ 0 h 23"/>
                    <a:gd name="T6" fmla="*/ 34 w 40"/>
                    <a:gd name="T7" fmla="*/ 6 h 23"/>
                    <a:gd name="T8" fmla="*/ 34 w 40"/>
                    <a:gd name="T9" fmla="*/ 6 h 23"/>
                    <a:gd name="T10" fmla="*/ 34 w 40"/>
                    <a:gd name="T11" fmla="*/ 6 h 23"/>
                    <a:gd name="T12" fmla="*/ 29 w 40"/>
                    <a:gd name="T13" fmla="*/ 6 h 23"/>
                    <a:gd name="T14" fmla="*/ 29 w 40"/>
                    <a:gd name="T15" fmla="*/ 6 h 23"/>
                    <a:gd name="T16" fmla="*/ 29 w 40"/>
                    <a:gd name="T17" fmla="*/ 6 h 23"/>
                    <a:gd name="T18" fmla="*/ 29 w 40"/>
                    <a:gd name="T19" fmla="*/ 12 h 23"/>
                    <a:gd name="T20" fmla="*/ 29 w 40"/>
                    <a:gd name="T21" fmla="*/ 12 h 23"/>
                    <a:gd name="T22" fmla="*/ 23 w 40"/>
                    <a:gd name="T23" fmla="*/ 12 h 23"/>
                    <a:gd name="T24" fmla="*/ 23 w 40"/>
                    <a:gd name="T25" fmla="*/ 12 h 23"/>
                    <a:gd name="T26" fmla="*/ 23 w 40"/>
                    <a:gd name="T27" fmla="*/ 12 h 23"/>
                    <a:gd name="T28" fmla="*/ 23 w 40"/>
                    <a:gd name="T29" fmla="*/ 12 h 23"/>
                    <a:gd name="T30" fmla="*/ 23 w 40"/>
                    <a:gd name="T31" fmla="*/ 12 h 23"/>
                    <a:gd name="T32" fmla="*/ 17 w 40"/>
                    <a:gd name="T33" fmla="*/ 12 h 23"/>
                    <a:gd name="T34" fmla="*/ 17 w 40"/>
                    <a:gd name="T35" fmla="*/ 17 h 23"/>
                    <a:gd name="T36" fmla="*/ 17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2 w 40"/>
                    <a:gd name="T43" fmla="*/ 17 h 23"/>
                    <a:gd name="T44" fmla="*/ 12 w 40"/>
                    <a:gd name="T45" fmla="*/ 17 h 23"/>
                    <a:gd name="T46" fmla="*/ 12 w 40"/>
                    <a:gd name="T47" fmla="*/ 17 h 23"/>
                    <a:gd name="T48" fmla="*/ 12 w 40"/>
                    <a:gd name="T49" fmla="*/ 17 h 23"/>
                    <a:gd name="T50" fmla="*/ 12 w 40"/>
                    <a:gd name="T51" fmla="*/ 17 h 23"/>
                    <a:gd name="T52" fmla="*/ 6 w 40"/>
                    <a:gd name="T53" fmla="*/ 17 h 23"/>
                    <a:gd name="T54" fmla="*/ 6 w 40"/>
                    <a:gd name="T55" fmla="*/ 17 h 23"/>
                    <a:gd name="T56" fmla="*/ 6 w 40"/>
                    <a:gd name="T57" fmla="*/ 17 h 23"/>
                    <a:gd name="T58" fmla="*/ 6 w 40"/>
                    <a:gd name="T59" fmla="*/ 23 h 23"/>
                    <a:gd name="T60" fmla="*/ 6 w 40"/>
                    <a:gd name="T61" fmla="*/ 23 h 23"/>
                    <a:gd name="T62" fmla="*/ 0 w 40"/>
                    <a:gd name="T63" fmla="*/ 23 h 23"/>
                    <a:gd name="T64" fmla="*/ 0 w 40"/>
                    <a:gd name="T65" fmla="*/ 23 h 23"/>
                    <a:gd name="T66" fmla="*/ 0 w 40"/>
                    <a:gd name="T67" fmla="*/ 23 h 23"/>
                    <a:gd name="T68" fmla="*/ 0 w 40"/>
                    <a:gd name="T69" fmla="*/ 23 h 23"/>
                    <a:gd name="T70" fmla="*/ 0 w 40"/>
                    <a:gd name="T71" fmla="*/ 23 h 2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"/>
                    <a:gd name="T109" fmla="*/ 0 h 23"/>
                    <a:gd name="T110" fmla="*/ 40 w 40"/>
                    <a:gd name="T111" fmla="*/ 23 h 2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" h="23">
                      <a:moveTo>
                        <a:pt x="40" y="0"/>
                      </a:moveTo>
                      <a:lnTo>
                        <a:pt x="34" y="0"/>
                      </a:lnTo>
                      <a:lnTo>
                        <a:pt x="34" y="6"/>
                      </a:lnTo>
                      <a:lnTo>
                        <a:pt x="29" y="6"/>
                      </a:lnTo>
                      <a:lnTo>
                        <a:pt x="29" y="12"/>
                      </a:lnTo>
                      <a:lnTo>
                        <a:pt x="23" y="12"/>
                      </a:lnTo>
                      <a:lnTo>
                        <a:pt x="17" y="12"/>
                      </a:lnTo>
                      <a:lnTo>
                        <a:pt x="17" y="17"/>
                      </a:lnTo>
                      <a:lnTo>
                        <a:pt x="12" y="17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43" name="Line 19"/>
                <p:cNvSpPr>
                  <a:spLocks noChangeShapeType="1"/>
                </p:cNvSpPr>
                <p:nvPr/>
              </p:nvSpPr>
              <p:spPr bwMode="auto">
                <a:xfrm>
                  <a:off x="3880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4" name="Freeform 20"/>
                <p:cNvSpPr>
                  <a:spLocks/>
                </p:cNvSpPr>
                <p:nvPr/>
              </p:nvSpPr>
              <p:spPr bwMode="auto">
                <a:xfrm>
                  <a:off x="3857" y="2579"/>
                  <a:ext cx="23" cy="6"/>
                </a:xfrm>
                <a:custGeom>
                  <a:avLst/>
                  <a:gdLst>
                    <a:gd name="T0" fmla="*/ 23 w 23"/>
                    <a:gd name="T1" fmla="*/ 0 h 6"/>
                    <a:gd name="T2" fmla="*/ 23 w 23"/>
                    <a:gd name="T3" fmla="*/ 0 h 6"/>
                    <a:gd name="T4" fmla="*/ 23 w 23"/>
                    <a:gd name="T5" fmla="*/ 0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7 w 23"/>
                    <a:gd name="T13" fmla="*/ 6 h 6"/>
                    <a:gd name="T14" fmla="*/ 17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12 w 23"/>
                    <a:gd name="T23" fmla="*/ 6 h 6"/>
                    <a:gd name="T24" fmla="*/ 12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6 w 23"/>
                    <a:gd name="T33" fmla="*/ 6 h 6"/>
                    <a:gd name="T34" fmla="*/ 6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6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45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846" y="2585"/>
                  <a:ext cx="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6" name="Freeform 22"/>
                <p:cNvSpPr>
                  <a:spLocks/>
                </p:cNvSpPr>
                <p:nvPr/>
              </p:nvSpPr>
              <p:spPr bwMode="auto">
                <a:xfrm>
                  <a:off x="3801" y="2585"/>
                  <a:ext cx="45" cy="5"/>
                </a:xfrm>
                <a:custGeom>
                  <a:avLst/>
                  <a:gdLst>
                    <a:gd name="T0" fmla="*/ 45 w 45"/>
                    <a:gd name="T1" fmla="*/ 0 h 5"/>
                    <a:gd name="T2" fmla="*/ 45 w 45"/>
                    <a:gd name="T3" fmla="*/ 0 h 5"/>
                    <a:gd name="T4" fmla="*/ 45 w 45"/>
                    <a:gd name="T5" fmla="*/ 0 h 5"/>
                    <a:gd name="T6" fmla="*/ 45 w 45"/>
                    <a:gd name="T7" fmla="*/ 0 h 5"/>
                    <a:gd name="T8" fmla="*/ 45 w 45"/>
                    <a:gd name="T9" fmla="*/ 0 h 5"/>
                    <a:gd name="T10" fmla="*/ 39 w 45"/>
                    <a:gd name="T11" fmla="*/ 0 h 5"/>
                    <a:gd name="T12" fmla="*/ 39 w 45"/>
                    <a:gd name="T13" fmla="*/ 0 h 5"/>
                    <a:gd name="T14" fmla="*/ 39 w 45"/>
                    <a:gd name="T15" fmla="*/ 5 h 5"/>
                    <a:gd name="T16" fmla="*/ 39 w 45"/>
                    <a:gd name="T17" fmla="*/ 5 h 5"/>
                    <a:gd name="T18" fmla="*/ 39 w 45"/>
                    <a:gd name="T19" fmla="*/ 5 h 5"/>
                    <a:gd name="T20" fmla="*/ 34 w 45"/>
                    <a:gd name="T21" fmla="*/ 5 h 5"/>
                    <a:gd name="T22" fmla="*/ 34 w 45"/>
                    <a:gd name="T23" fmla="*/ 5 h 5"/>
                    <a:gd name="T24" fmla="*/ 34 w 45"/>
                    <a:gd name="T25" fmla="*/ 5 h 5"/>
                    <a:gd name="T26" fmla="*/ 34 w 45"/>
                    <a:gd name="T27" fmla="*/ 5 h 5"/>
                    <a:gd name="T28" fmla="*/ 34 w 45"/>
                    <a:gd name="T29" fmla="*/ 5 h 5"/>
                    <a:gd name="T30" fmla="*/ 28 w 45"/>
                    <a:gd name="T31" fmla="*/ 5 h 5"/>
                    <a:gd name="T32" fmla="*/ 28 w 45"/>
                    <a:gd name="T33" fmla="*/ 5 h 5"/>
                    <a:gd name="T34" fmla="*/ 28 w 45"/>
                    <a:gd name="T35" fmla="*/ 5 h 5"/>
                    <a:gd name="T36" fmla="*/ 28 w 45"/>
                    <a:gd name="T37" fmla="*/ 5 h 5"/>
                    <a:gd name="T38" fmla="*/ 28 w 45"/>
                    <a:gd name="T39" fmla="*/ 5 h 5"/>
                    <a:gd name="T40" fmla="*/ 22 w 45"/>
                    <a:gd name="T41" fmla="*/ 5 h 5"/>
                    <a:gd name="T42" fmla="*/ 22 w 45"/>
                    <a:gd name="T43" fmla="*/ 5 h 5"/>
                    <a:gd name="T44" fmla="*/ 22 w 45"/>
                    <a:gd name="T45" fmla="*/ 5 h 5"/>
                    <a:gd name="T46" fmla="*/ 22 w 45"/>
                    <a:gd name="T47" fmla="*/ 5 h 5"/>
                    <a:gd name="T48" fmla="*/ 22 w 45"/>
                    <a:gd name="T49" fmla="*/ 5 h 5"/>
                    <a:gd name="T50" fmla="*/ 17 w 45"/>
                    <a:gd name="T51" fmla="*/ 5 h 5"/>
                    <a:gd name="T52" fmla="*/ 17 w 45"/>
                    <a:gd name="T53" fmla="*/ 5 h 5"/>
                    <a:gd name="T54" fmla="*/ 17 w 45"/>
                    <a:gd name="T55" fmla="*/ 5 h 5"/>
                    <a:gd name="T56" fmla="*/ 17 w 45"/>
                    <a:gd name="T57" fmla="*/ 5 h 5"/>
                    <a:gd name="T58" fmla="*/ 17 w 45"/>
                    <a:gd name="T59" fmla="*/ 5 h 5"/>
                    <a:gd name="T60" fmla="*/ 11 w 45"/>
                    <a:gd name="T61" fmla="*/ 5 h 5"/>
                    <a:gd name="T62" fmla="*/ 11 w 45"/>
                    <a:gd name="T63" fmla="*/ 5 h 5"/>
                    <a:gd name="T64" fmla="*/ 11 w 45"/>
                    <a:gd name="T65" fmla="*/ 5 h 5"/>
                    <a:gd name="T66" fmla="*/ 11 w 45"/>
                    <a:gd name="T67" fmla="*/ 5 h 5"/>
                    <a:gd name="T68" fmla="*/ 11 w 45"/>
                    <a:gd name="T69" fmla="*/ 5 h 5"/>
                    <a:gd name="T70" fmla="*/ 5 w 45"/>
                    <a:gd name="T71" fmla="*/ 5 h 5"/>
                    <a:gd name="T72" fmla="*/ 5 w 45"/>
                    <a:gd name="T73" fmla="*/ 0 h 5"/>
                    <a:gd name="T74" fmla="*/ 5 w 45"/>
                    <a:gd name="T75" fmla="*/ 0 h 5"/>
                    <a:gd name="T76" fmla="*/ 5 w 45"/>
                    <a:gd name="T77" fmla="*/ 0 h 5"/>
                    <a:gd name="T78" fmla="*/ 0 w 45"/>
                    <a:gd name="T79" fmla="*/ 0 h 5"/>
                    <a:gd name="T80" fmla="*/ 0 w 45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5"/>
                    <a:gd name="T124" fmla="*/ 0 h 5"/>
                    <a:gd name="T125" fmla="*/ 45 w 45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5" h="5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8" y="5"/>
                      </a:lnTo>
                      <a:lnTo>
                        <a:pt x="22" y="5"/>
                      </a:lnTo>
                      <a:lnTo>
                        <a:pt x="17" y="5"/>
                      </a:lnTo>
                      <a:lnTo>
                        <a:pt x="11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47" name="Line 23"/>
                <p:cNvSpPr>
                  <a:spLocks noChangeShapeType="1"/>
                </p:cNvSpPr>
                <p:nvPr/>
              </p:nvSpPr>
              <p:spPr bwMode="auto">
                <a:xfrm>
                  <a:off x="3795" y="258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8" name="Freeform 24"/>
                <p:cNvSpPr>
                  <a:spLocks/>
                </p:cNvSpPr>
                <p:nvPr/>
              </p:nvSpPr>
              <p:spPr bwMode="auto">
                <a:xfrm>
                  <a:off x="3772" y="2579"/>
                  <a:ext cx="23" cy="6"/>
                </a:xfrm>
                <a:custGeom>
                  <a:avLst/>
                  <a:gdLst>
                    <a:gd name="T0" fmla="*/ 23 w 23"/>
                    <a:gd name="T1" fmla="*/ 6 h 6"/>
                    <a:gd name="T2" fmla="*/ 17 w 23"/>
                    <a:gd name="T3" fmla="*/ 6 h 6"/>
                    <a:gd name="T4" fmla="*/ 17 w 23"/>
                    <a:gd name="T5" fmla="*/ 6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2 w 23"/>
                    <a:gd name="T13" fmla="*/ 6 h 6"/>
                    <a:gd name="T14" fmla="*/ 12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6 w 23"/>
                    <a:gd name="T23" fmla="*/ 6 h 6"/>
                    <a:gd name="T24" fmla="*/ 6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0 w 23"/>
                    <a:gd name="T33" fmla="*/ 6 h 6"/>
                    <a:gd name="T34" fmla="*/ 0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0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6"/>
                      </a:move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49" name="Line 25"/>
                <p:cNvSpPr>
                  <a:spLocks noChangeShapeType="1"/>
                </p:cNvSpPr>
                <p:nvPr/>
              </p:nvSpPr>
              <p:spPr bwMode="auto">
                <a:xfrm>
                  <a:off x="3761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0" name="Freeform 26"/>
                <p:cNvSpPr>
                  <a:spLocks/>
                </p:cNvSpPr>
                <p:nvPr/>
              </p:nvSpPr>
              <p:spPr bwMode="auto">
                <a:xfrm>
                  <a:off x="3721" y="2556"/>
                  <a:ext cx="40" cy="23"/>
                </a:xfrm>
                <a:custGeom>
                  <a:avLst/>
                  <a:gdLst>
                    <a:gd name="T0" fmla="*/ 40 w 40"/>
                    <a:gd name="T1" fmla="*/ 23 h 23"/>
                    <a:gd name="T2" fmla="*/ 40 w 40"/>
                    <a:gd name="T3" fmla="*/ 23 h 23"/>
                    <a:gd name="T4" fmla="*/ 40 w 40"/>
                    <a:gd name="T5" fmla="*/ 23 h 23"/>
                    <a:gd name="T6" fmla="*/ 40 w 40"/>
                    <a:gd name="T7" fmla="*/ 23 h 23"/>
                    <a:gd name="T8" fmla="*/ 34 w 40"/>
                    <a:gd name="T9" fmla="*/ 23 h 23"/>
                    <a:gd name="T10" fmla="*/ 34 w 40"/>
                    <a:gd name="T11" fmla="*/ 23 h 23"/>
                    <a:gd name="T12" fmla="*/ 34 w 40"/>
                    <a:gd name="T13" fmla="*/ 23 h 23"/>
                    <a:gd name="T14" fmla="*/ 34 w 40"/>
                    <a:gd name="T15" fmla="*/ 23 h 23"/>
                    <a:gd name="T16" fmla="*/ 34 w 40"/>
                    <a:gd name="T17" fmla="*/ 23 h 23"/>
                    <a:gd name="T18" fmla="*/ 29 w 40"/>
                    <a:gd name="T19" fmla="*/ 17 h 23"/>
                    <a:gd name="T20" fmla="*/ 29 w 40"/>
                    <a:gd name="T21" fmla="*/ 17 h 23"/>
                    <a:gd name="T22" fmla="*/ 29 w 40"/>
                    <a:gd name="T23" fmla="*/ 17 h 23"/>
                    <a:gd name="T24" fmla="*/ 29 w 40"/>
                    <a:gd name="T25" fmla="*/ 17 h 23"/>
                    <a:gd name="T26" fmla="*/ 29 w 40"/>
                    <a:gd name="T27" fmla="*/ 17 h 23"/>
                    <a:gd name="T28" fmla="*/ 23 w 40"/>
                    <a:gd name="T29" fmla="*/ 17 h 23"/>
                    <a:gd name="T30" fmla="*/ 23 w 40"/>
                    <a:gd name="T31" fmla="*/ 17 h 23"/>
                    <a:gd name="T32" fmla="*/ 23 w 40"/>
                    <a:gd name="T33" fmla="*/ 17 h 23"/>
                    <a:gd name="T34" fmla="*/ 23 w 40"/>
                    <a:gd name="T35" fmla="*/ 17 h 23"/>
                    <a:gd name="T36" fmla="*/ 23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7 w 40"/>
                    <a:gd name="T43" fmla="*/ 12 h 23"/>
                    <a:gd name="T44" fmla="*/ 17 w 40"/>
                    <a:gd name="T45" fmla="*/ 12 h 23"/>
                    <a:gd name="T46" fmla="*/ 17 w 40"/>
                    <a:gd name="T47" fmla="*/ 12 h 23"/>
                    <a:gd name="T48" fmla="*/ 12 w 40"/>
                    <a:gd name="T49" fmla="*/ 12 h 23"/>
                    <a:gd name="T50" fmla="*/ 12 w 40"/>
                    <a:gd name="T51" fmla="*/ 12 h 23"/>
                    <a:gd name="T52" fmla="*/ 12 w 40"/>
                    <a:gd name="T53" fmla="*/ 12 h 23"/>
                    <a:gd name="T54" fmla="*/ 12 w 40"/>
                    <a:gd name="T55" fmla="*/ 12 h 23"/>
                    <a:gd name="T56" fmla="*/ 6 w 40"/>
                    <a:gd name="T57" fmla="*/ 12 h 23"/>
                    <a:gd name="T58" fmla="*/ 6 w 40"/>
                    <a:gd name="T59" fmla="*/ 6 h 23"/>
                    <a:gd name="T60" fmla="*/ 6 w 40"/>
                    <a:gd name="T61" fmla="*/ 6 h 23"/>
                    <a:gd name="T62" fmla="*/ 6 w 40"/>
                    <a:gd name="T63" fmla="*/ 6 h 23"/>
                    <a:gd name="T64" fmla="*/ 6 w 40"/>
                    <a:gd name="T65" fmla="*/ 6 h 23"/>
                    <a:gd name="T66" fmla="*/ 0 w 40"/>
                    <a:gd name="T67" fmla="*/ 6 h 23"/>
                    <a:gd name="T68" fmla="*/ 0 w 40"/>
                    <a:gd name="T69" fmla="*/ 0 h 2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0"/>
                    <a:gd name="T106" fmla="*/ 0 h 23"/>
                    <a:gd name="T107" fmla="*/ 40 w 40"/>
                    <a:gd name="T108" fmla="*/ 23 h 2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0" h="23">
                      <a:moveTo>
                        <a:pt x="40" y="23"/>
                      </a:moveTo>
                      <a:lnTo>
                        <a:pt x="40" y="23"/>
                      </a:lnTo>
                      <a:lnTo>
                        <a:pt x="34" y="23"/>
                      </a:lnTo>
                      <a:lnTo>
                        <a:pt x="29" y="17"/>
                      </a:lnTo>
                      <a:lnTo>
                        <a:pt x="23" y="17"/>
                      </a:lnTo>
                      <a:lnTo>
                        <a:pt x="17" y="17"/>
                      </a:lnTo>
                      <a:lnTo>
                        <a:pt x="17" y="12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51" name="Line 27"/>
                <p:cNvSpPr>
                  <a:spLocks noChangeShapeType="1"/>
                </p:cNvSpPr>
                <p:nvPr/>
              </p:nvSpPr>
              <p:spPr bwMode="auto">
                <a:xfrm>
                  <a:off x="3716" y="255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2" name="Freeform 28"/>
                <p:cNvSpPr>
                  <a:spLocks/>
                </p:cNvSpPr>
                <p:nvPr/>
              </p:nvSpPr>
              <p:spPr bwMode="auto">
                <a:xfrm>
                  <a:off x="3704" y="2528"/>
                  <a:ext cx="12" cy="23"/>
                </a:xfrm>
                <a:custGeom>
                  <a:avLst/>
                  <a:gdLst>
                    <a:gd name="T0" fmla="*/ 12 w 12"/>
                    <a:gd name="T1" fmla="*/ 23 h 23"/>
                    <a:gd name="T2" fmla="*/ 6 w 12"/>
                    <a:gd name="T3" fmla="*/ 23 h 23"/>
                    <a:gd name="T4" fmla="*/ 6 w 12"/>
                    <a:gd name="T5" fmla="*/ 17 h 23"/>
                    <a:gd name="T6" fmla="*/ 6 w 12"/>
                    <a:gd name="T7" fmla="*/ 17 h 23"/>
                    <a:gd name="T8" fmla="*/ 6 w 12"/>
                    <a:gd name="T9" fmla="*/ 17 h 23"/>
                    <a:gd name="T10" fmla="*/ 6 w 12"/>
                    <a:gd name="T11" fmla="*/ 17 h 23"/>
                    <a:gd name="T12" fmla="*/ 6 w 12"/>
                    <a:gd name="T13" fmla="*/ 17 h 23"/>
                    <a:gd name="T14" fmla="*/ 6 w 12"/>
                    <a:gd name="T15" fmla="*/ 11 h 23"/>
                    <a:gd name="T16" fmla="*/ 0 w 12"/>
                    <a:gd name="T17" fmla="*/ 11 h 23"/>
                    <a:gd name="T18" fmla="*/ 0 w 12"/>
                    <a:gd name="T19" fmla="*/ 11 h 23"/>
                    <a:gd name="T20" fmla="*/ 0 w 12"/>
                    <a:gd name="T21" fmla="*/ 11 h 23"/>
                    <a:gd name="T22" fmla="*/ 0 w 12"/>
                    <a:gd name="T23" fmla="*/ 11 h 23"/>
                    <a:gd name="T24" fmla="*/ 0 w 12"/>
                    <a:gd name="T25" fmla="*/ 6 h 23"/>
                    <a:gd name="T26" fmla="*/ 0 w 12"/>
                    <a:gd name="T27" fmla="*/ 6 h 23"/>
                    <a:gd name="T28" fmla="*/ 0 w 12"/>
                    <a:gd name="T29" fmla="*/ 6 h 23"/>
                    <a:gd name="T30" fmla="*/ 0 w 12"/>
                    <a:gd name="T31" fmla="*/ 6 h 23"/>
                    <a:gd name="T32" fmla="*/ 0 w 12"/>
                    <a:gd name="T33" fmla="*/ 6 h 23"/>
                    <a:gd name="T34" fmla="*/ 0 w 12"/>
                    <a:gd name="T35" fmla="*/ 0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"/>
                    <a:gd name="T55" fmla="*/ 0 h 23"/>
                    <a:gd name="T56" fmla="*/ 12 w 12"/>
                    <a:gd name="T57" fmla="*/ 23 h 2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" h="23">
                      <a:moveTo>
                        <a:pt x="12" y="23"/>
                      </a:move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6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53" name="Line 29"/>
                <p:cNvSpPr>
                  <a:spLocks noChangeShapeType="1"/>
                </p:cNvSpPr>
                <p:nvPr/>
              </p:nvSpPr>
              <p:spPr bwMode="auto">
                <a:xfrm>
                  <a:off x="3704" y="252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4" name="Freeform 30"/>
                <p:cNvSpPr>
                  <a:spLocks/>
                </p:cNvSpPr>
                <p:nvPr/>
              </p:nvSpPr>
              <p:spPr bwMode="auto">
                <a:xfrm>
                  <a:off x="3704" y="2488"/>
                  <a:ext cx="34" cy="34"/>
                </a:xfrm>
                <a:custGeom>
                  <a:avLst/>
                  <a:gdLst>
                    <a:gd name="T0" fmla="*/ 0 w 34"/>
                    <a:gd name="T1" fmla="*/ 34 h 34"/>
                    <a:gd name="T2" fmla="*/ 0 w 34"/>
                    <a:gd name="T3" fmla="*/ 34 h 34"/>
                    <a:gd name="T4" fmla="*/ 0 w 34"/>
                    <a:gd name="T5" fmla="*/ 29 h 34"/>
                    <a:gd name="T6" fmla="*/ 0 w 34"/>
                    <a:gd name="T7" fmla="*/ 29 h 34"/>
                    <a:gd name="T8" fmla="*/ 0 w 34"/>
                    <a:gd name="T9" fmla="*/ 29 h 34"/>
                    <a:gd name="T10" fmla="*/ 0 w 34"/>
                    <a:gd name="T11" fmla="*/ 29 h 34"/>
                    <a:gd name="T12" fmla="*/ 6 w 34"/>
                    <a:gd name="T13" fmla="*/ 29 h 34"/>
                    <a:gd name="T14" fmla="*/ 6 w 34"/>
                    <a:gd name="T15" fmla="*/ 23 h 34"/>
                    <a:gd name="T16" fmla="*/ 6 w 34"/>
                    <a:gd name="T17" fmla="*/ 23 h 34"/>
                    <a:gd name="T18" fmla="*/ 6 w 34"/>
                    <a:gd name="T19" fmla="*/ 23 h 34"/>
                    <a:gd name="T20" fmla="*/ 6 w 34"/>
                    <a:gd name="T21" fmla="*/ 23 h 34"/>
                    <a:gd name="T22" fmla="*/ 6 w 34"/>
                    <a:gd name="T23" fmla="*/ 23 h 34"/>
                    <a:gd name="T24" fmla="*/ 6 w 34"/>
                    <a:gd name="T25" fmla="*/ 17 h 34"/>
                    <a:gd name="T26" fmla="*/ 6 w 34"/>
                    <a:gd name="T27" fmla="*/ 17 h 34"/>
                    <a:gd name="T28" fmla="*/ 12 w 34"/>
                    <a:gd name="T29" fmla="*/ 17 h 34"/>
                    <a:gd name="T30" fmla="*/ 12 w 34"/>
                    <a:gd name="T31" fmla="*/ 17 h 34"/>
                    <a:gd name="T32" fmla="*/ 12 w 34"/>
                    <a:gd name="T33" fmla="*/ 17 h 34"/>
                    <a:gd name="T34" fmla="*/ 12 w 34"/>
                    <a:gd name="T35" fmla="*/ 12 h 34"/>
                    <a:gd name="T36" fmla="*/ 12 w 34"/>
                    <a:gd name="T37" fmla="*/ 12 h 34"/>
                    <a:gd name="T38" fmla="*/ 17 w 34"/>
                    <a:gd name="T39" fmla="*/ 12 h 34"/>
                    <a:gd name="T40" fmla="*/ 17 w 34"/>
                    <a:gd name="T41" fmla="*/ 12 h 34"/>
                    <a:gd name="T42" fmla="*/ 17 w 34"/>
                    <a:gd name="T43" fmla="*/ 12 h 34"/>
                    <a:gd name="T44" fmla="*/ 17 w 34"/>
                    <a:gd name="T45" fmla="*/ 6 h 34"/>
                    <a:gd name="T46" fmla="*/ 17 w 34"/>
                    <a:gd name="T47" fmla="*/ 6 h 34"/>
                    <a:gd name="T48" fmla="*/ 23 w 34"/>
                    <a:gd name="T49" fmla="*/ 6 h 34"/>
                    <a:gd name="T50" fmla="*/ 23 w 34"/>
                    <a:gd name="T51" fmla="*/ 6 h 34"/>
                    <a:gd name="T52" fmla="*/ 23 w 34"/>
                    <a:gd name="T53" fmla="*/ 6 h 34"/>
                    <a:gd name="T54" fmla="*/ 23 w 34"/>
                    <a:gd name="T55" fmla="*/ 6 h 34"/>
                    <a:gd name="T56" fmla="*/ 23 w 34"/>
                    <a:gd name="T57" fmla="*/ 6 h 34"/>
                    <a:gd name="T58" fmla="*/ 29 w 34"/>
                    <a:gd name="T59" fmla="*/ 0 h 34"/>
                    <a:gd name="T60" fmla="*/ 29 w 34"/>
                    <a:gd name="T61" fmla="*/ 0 h 34"/>
                    <a:gd name="T62" fmla="*/ 29 w 34"/>
                    <a:gd name="T63" fmla="*/ 0 h 34"/>
                    <a:gd name="T64" fmla="*/ 29 w 34"/>
                    <a:gd name="T65" fmla="*/ 0 h 34"/>
                    <a:gd name="T66" fmla="*/ 34 w 34"/>
                    <a:gd name="T67" fmla="*/ 0 h 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34"/>
                    <a:gd name="T104" fmla="*/ 34 w 34"/>
                    <a:gd name="T105" fmla="*/ 34 h 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2" y="17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55" name="Line 31"/>
                <p:cNvSpPr>
                  <a:spLocks noChangeShapeType="1"/>
                </p:cNvSpPr>
                <p:nvPr/>
              </p:nvSpPr>
              <p:spPr bwMode="auto">
                <a:xfrm>
                  <a:off x="3744" y="248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6" name="Freeform 32"/>
                <p:cNvSpPr>
                  <a:spLocks/>
                </p:cNvSpPr>
                <p:nvPr/>
              </p:nvSpPr>
              <p:spPr bwMode="auto">
                <a:xfrm>
                  <a:off x="3744" y="2477"/>
                  <a:ext cx="23" cy="6"/>
                </a:xfrm>
                <a:custGeom>
                  <a:avLst/>
                  <a:gdLst>
                    <a:gd name="T0" fmla="*/ 0 w 23"/>
                    <a:gd name="T1" fmla="*/ 6 h 6"/>
                    <a:gd name="T2" fmla="*/ 0 w 23"/>
                    <a:gd name="T3" fmla="*/ 6 h 6"/>
                    <a:gd name="T4" fmla="*/ 6 w 23"/>
                    <a:gd name="T5" fmla="*/ 6 h 6"/>
                    <a:gd name="T6" fmla="*/ 6 w 23"/>
                    <a:gd name="T7" fmla="*/ 6 h 6"/>
                    <a:gd name="T8" fmla="*/ 6 w 23"/>
                    <a:gd name="T9" fmla="*/ 6 h 6"/>
                    <a:gd name="T10" fmla="*/ 6 w 23"/>
                    <a:gd name="T11" fmla="*/ 6 h 6"/>
                    <a:gd name="T12" fmla="*/ 6 w 23"/>
                    <a:gd name="T13" fmla="*/ 6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0 h 6"/>
                    <a:gd name="T30" fmla="*/ 17 w 23"/>
                    <a:gd name="T31" fmla="*/ 0 h 6"/>
                    <a:gd name="T32" fmla="*/ 17 w 23"/>
                    <a:gd name="T33" fmla="*/ 0 h 6"/>
                    <a:gd name="T34" fmla="*/ 23 w 23"/>
                    <a:gd name="T35" fmla="*/ 0 h 6"/>
                    <a:gd name="T36" fmla="*/ 23 w 23"/>
                    <a:gd name="T37" fmla="*/ 0 h 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"/>
                    <a:gd name="T58" fmla="*/ 0 h 6"/>
                    <a:gd name="T59" fmla="*/ 23 w 23"/>
                    <a:gd name="T60" fmla="*/ 6 h 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57" name="Line 33"/>
                <p:cNvSpPr>
                  <a:spLocks noChangeShapeType="1"/>
                </p:cNvSpPr>
                <p:nvPr/>
              </p:nvSpPr>
              <p:spPr bwMode="auto">
                <a:xfrm>
                  <a:off x="3772" y="247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8" name="Freeform 34"/>
                <p:cNvSpPr>
                  <a:spLocks/>
                </p:cNvSpPr>
                <p:nvPr/>
              </p:nvSpPr>
              <p:spPr bwMode="auto">
                <a:xfrm>
                  <a:off x="3772" y="2466"/>
                  <a:ext cx="51" cy="5"/>
                </a:xfrm>
                <a:custGeom>
                  <a:avLst/>
                  <a:gdLst>
                    <a:gd name="T0" fmla="*/ 0 w 51"/>
                    <a:gd name="T1" fmla="*/ 5 h 5"/>
                    <a:gd name="T2" fmla="*/ 6 w 51"/>
                    <a:gd name="T3" fmla="*/ 5 h 5"/>
                    <a:gd name="T4" fmla="*/ 6 w 51"/>
                    <a:gd name="T5" fmla="*/ 5 h 5"/>
                    <a:gd name="T6" fmla="*/ 6 w 51"/>
                    <a:gd name="T7" fmla="*/ 5 h 5"/>
                    <a:gd name="T8" fmla="*/ 6 w 51"/>
                    <a:gd name="T9" fmla="*/ 5 h 5"/>
                    <a:gd name="T10" fmla="*/ 6 w 51"/>
                    <a:gd name="T11" fmla="*/ 5 h 5"/>
                    <a:gd name="T12" fmla="*/ 12 w 51"/>
                    <a:gd name="T13" fmla="*/ 5 h 5"/>
                    <a:gd name="T14" fmla="*/ 12 w 51"/>
                    <a:gd name="T15" fmla="*/ 5 h 5"/>
                    <a:gd name="T16" fmla="*/ 12 w 51"/>
                    <a:gd name="T17" fmla="*/ 5 h 5"/>
                    <a:gd name="T18" fmla="*/ 12 w 51"/>
                    <a:gd name="T19" fmla="*/ 5 h 5"/>
                    <a:gd name="T20" fmla="*/ 12 w 51"/>
                    <a:gd name="T21" fmla="*/ 5 h 5"/>
                    <a:gd name="T22" fmla="*/ 17 w 51"/>
                    <a:gd name="T23" fmla="*/ 5 h 5"/>
                    <a:gd name="T24" fmla="*/ 17 w 51"/>
                    <a:gd name="T25" fmla="*/ 5 h 5"/>
                    <a:gd name="T26" fmla="*/ 17 w 51"/>
                    <a:gd name="T27" fmla="*/ 5 h 5"/>
                    <a:gd name="T28" fmla="*/ 17 w 51"/>
                    <a:gd name="T29" fmla="*/ 5 h 5"/>
                    <a:gd name="T30" fmla="*/ 17 w 51"/>
                    <a:gd name="T31" fmla="*/ 5 h 5"/>
                    <a:gd name="T32" fmla="*/ 23 w 51"/>
                    <a:gd name="T33" fmla="*/ 5 h 5"/>
                    <a:gd name="T34" fmla="*/ 23 w 51"/>
                    <a:gd name="T35" fmla="*/ 5 h 5"/>
                    <a:gd name="T36" fmla="*/ 23 w 51"/>
                    <a:gd name="T37" fmla="*/ 5 h 5"/>
                    <a:gd name="T38" fmla="*/ 23 w 51"/>
                    <a:gd name="T39" fmla="*/ 5 h 5"/>
                    <a:gd name="T40" fmla="*/ 23 w 51"/>
                    <a:gd name="T41" fmla="*/ 5 h 5"/>
                    <a:gd name="T42" fmla="*/ 29 w 51"/>
                    <a:gd name="T43" fmla="*/ 5 h 5"/>
                    <a:gd name="T44" fmla="*/ 29 w 51"/>
                    <a:gd name="T45" fmla="*/ 5 h 5"/>
                    <a:gd name="T46" fmla="*/ 29 w 51"/>
                    <a:gd name="T47" fmla="*/ 5 h 5"/>
                    <a:gd name="T48" fmla="*/ 29 w 51"/>
                    <a:gd name="T49" fmla="*/ 5 h 5"/>
                    <a:gd name="T50" fmla="*/ 29 w 51"/>
                    <a:gd name="T51" fmla="*/ 5 h 5"/>
                    <a:gd name="T52" fmla="*/ 34 w 51"/>
                    <a:gd name="T53" fmla="*/ 5 h 5"/>
                    <a:gd name="T54" fmla="*/ 34 w 51"/>
                    <a:gd name="T55" fmla="*/ 5 h 5"/>
                    <a:gd name="T56" fmla="*/ 34 w 51"/>
                    <a:gd name="T57" fmla="*/ 5 h 5"/>
                    <a:gd name="T58" fmla="*/ 34 w 51"/>
                    <a:gd name="T59" fmla="*/ 0 h 5"/>
                    <a:gd name="T60" fmla="*/ 40 w 51"/>
                    <a:gd name="T61" fmla="*/ 0 h 5"/>
                    <a:gd name="T62" fmla="*/ 40 w 51"/>
                    <a:gd name="T63" fmla="*/ 0 h 5"/>
                    <a:gd name="T64" fmla="*/ 40 w 51"/>
                    <a:gd name="T65" fmla="*/ 0 h 5"/>
                    <a:gd name="T66" fmla="*/ 40 w 51"/>
                    <a:gd name="T67" fmla="*/ 0 h 5"/>
                    <a:gd name="T68" fmla="*/ 40 w 51"/>
                    <a:gd name="T69" fmla="*/ 0 h 5"/>
                    <a:gd name="T70" fmla="*/ 46 w 51"/>
                    <a:gd name="T71" fmla="*/ 0 h 5"/>
                    <a:gd name="T72" fmla="*/ 46 w 51"/>
                    <a:gd name="T73" fmla="*/ 0 h 5"/>
                    <a:gd name="T74" fmla="*/ 46 w 51"/>
                    <a:gd name="T75" fmla="*/ 0 h 5"/>
                    <a:gd name="T76" fmla="*/ 46 w 51"/>
                    <a:gd name="T77" fmla="*/ 0 h 5"/>
                    <a:gd name="T78" fmla="*/ 46 w 51"/>
                    <a:gd name="T79" fmla="*/ 0 h 5"/>
                    <a:gd name="T80" fmla="*/ 51 w 51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51"/>
                    <a:gd name="T124" fmla="*/ 0 h 5"/>
                    <a:gd name="T125" fmla="*/ 51 w 51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51" h="5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12" y="5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17431" name="Rectangle 35"/>
              <p:cNvSpPr>
                <a:spLocks noChangeArrowheads="1"/>
              </p:cNvSpPr>
              <p:nvPr/>
            </p:nvSpPr>
            <p:spPr bwMode="auto">
              <a:xfrm>
                <a:off x="345" y="3353"/>
                <a:ext cx="72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PARISH BNDRY</a:t>
                </a:r>
                <a:endParaRPr lang="en-US" sz="1200" b="1">
                  <a:latin typeface="Calibri" pitchFamily="34" charset="0"/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1323" y="749"/>
              <a:ext cx="512" cy="115"/>
              <a:chOff x="816" y="2765"/>
              <a:chExt cx="512" cy="115"/>
            </a:xfrm>
          </p:grpSpPr>
          <p:sp>
            <p:nvSpPr>
              <p:cNvPr id="17426" name="Rectangle 37"/>
              <p:cNvSpPr>
                <a:spLocks noChangeArrowheads="1"/>
              </p:cNvSpPr>
              <p:nvPr/>
            </p:nvSpPr>
            <p:spPr bwMode="auto">
              <a:xfrm>
                <a:off x="1018" y="2765"/>
                <a:ext cx="31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CITIES</a:t>
                </a:r>
                <a:endParaRPr lang="en-US" sz="1200" b="1">
                  <a:latin typeface="Calibri" pitchFamily="34" charset="0"/>
                </a:endParaRPr>
              </a:p>
            </p:txBody>
          </p:sp>
          <p:grpSp>
            <p:nvGrpSpPr>
              <p:cNvPr id="6" name="Group 38"/>
              <p:cNvGrpSpPr>
                <a:grpSpLocks/>
              </p:cNvGrpSpPr>
              <p:nvPr/>
            </p:nvGrpSpPr>
            <p:grpSpPr bwMode="auto">
              <a:xfrm>
                <a:off x="816" y="2797"/>
                <a:ext cx="58" cy="58"/>
                <a:chOff x="2832" y="1248"/>
                <a:chExt cx="58" cy="58"/>
              </a:xfrm>
            </p:grpSpPr>
            <p:sp>
              <p:nvSpPr>
                <p:cNvPr id="17428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248"/>
                  <a:ext cx="58" cy="58"/>
                </a:xfrm>
                <a:prstGeom prst="ellipse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429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854" y="1270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17415" name="Text Box 41"/>
            <p:cNvSpPr txBox="1">
              <a:spLocks noChangeArrowheads="1"/>
            </p:cNvSpPr>
            <p:nvPr/>
          </p:nvSpPr>
          <p:spPr bwMode="auto">
            <a:xfrm>
              <a:off x="1371" y="480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LEGEND</a:t>
              </a:r>
            </a:p>
          </p:txBody>
        </p:sp>
        <p:sp>
          <p:nvSpPr>
            <p:cNvPr id="17416" name="Rectangle 42"/>
            <p:cNvSpPr>
              <a:spLocks noChangeArrowheads="1"/>
            </p:cNvSpPr>
            <p:nvPr/>
          </p:nvSpPr>
          <p:spPr bwMode="auto">
            <a:xfrm>
              <a:off x="1200" y="432"/>
              <a:ext cx="1152" cy="124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1227" y="929"/>
              <a:ext cx="1103" cy="115"/>
              <a:chOff x="57" y="2945"/>
              <a:chExt cx="1103" cy="115"/>
            </a:xfrm>
          </p:grpSpPr>
          <p:grpSp>
            <p:nvGrpSpPr>
              <p:cNvPr id="8" name="Group 44"/>
              <p:cNvGrpSpPr>
                <a:grpSpLocks/>
              </p:cNvGrpSpPr>
              <p:nvPr/>
            </p:nvGrpSpPr>
            <p:grpSpPr bwMode="auto">
              <a:xfrm>
                <a:off x="57" y="3000"/>
                <a:ext cx="238" cy="0"/>
                <a:chOff x="2211" y="2341"/>
                <a:chExt cx="238" cy="0"/>
              </a:xfrm>
            </p:grpSpPr>
            <p:sp>
              <p:nvSpPr>
                <p:cNvPr id="17422" name="Line 45"/>
                <p:cNvSpPr>
                  <a:spLocks noChangeShapeType="1"/>
                </p:cNvSpPr>
                <p:nvPr/>
              </p:nvSpPr>
              <p:spPr bwMode="auto">
                <a:xfrm>
                  <a:off x="2211" y="2341"/>
                  <a:ext cx="238" cy="0"/>
                </a:xfrm>
                <a:prstGeom prst="line">
                  <a:avLst/>
                </a:prstGeom>
                <a:noFill/>
                <a:ln w="365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23" name="Line 46"/>
                <p:cNvSpPr>
                  <a:spLocks noChangeShapeType="1"/>
                </p:cNvSpPr>
                <p:nvPr/>
              </p:nvSpPr>
              <p:spPr bwMode="auto">
                <a:xfrm>
                  <a:off x="2211" y="2341"/>
                  <a:ext cx="40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24" name="Line 47"/>
                <p:cNvSpPr>
                  <a:spLocks noChangeShapeType="1"/>
                </p:cNvSpPr>
                <p:nvPr/>
              </p:nvSpPr>
              <p:spPr bwMode="auto">
                <a:xfrm>
                  <a:off x="2290" y="2341"/>
                  <a:ext cx="40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25" name="Line 48"/>
                <p:cNvSpPr>
                  <a:spLocks noChangeShapeType="1"/>
                </p:cNvSpPr>
                <p:nvPr/>
              </p:nvSpPr>
              <p:spPr bwMode="auto">
                <a:xfrm>
                  <a:off x="2370" y="2341"/>
                  <a:ext cx="39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421" name="Rectangle 49"/>
              <p:cNvSpPr>
                <a:spLocks noChangeArrowheads="1"/>
              </p:cNvSpPr>
              <p:nvPr/>
            </p:nvSpPr>
            <p:spPr bwMode="auto">
              <a:xfrm>
                <a:off x="345" y="2945"/>
                <a:ext cx="81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PRIMARY ROADS</a:t>
                </a:r>
                <a:endParaRPr lang="en-US" sz="1200" b="1">
                  <a:latin typeface="Calibri" pitchFamily="34" charset="0"/>
                </a:endParaRPr>
              </a:p>
            </p:txBody>
          </p:sp>
        </p:grpSp>
        <p:sp>
          <p:nvSpPr>
            <p:cNvPr id="17418" name="Oval 50"/>
            <p:cNvSpPr>
              <a:spLocks noChangeAspect="1" noChangeArrowheads="1"/>
            </p:cNvSpPr>
            <p:nvPr/>
          </p:nvSpPr>
          <p:spPr bwMode="auto">
            <a:xfrm>
              <a:off x="1239" y="1384"/>
              <a:ext cx="236" cy="15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9" name="Text Box 51"/>
            <p:cNvSpPr txBox="1">
              <a:spLocks noChangeArrowheads="1"/>
            </p:cNvSpPr>
            <p:nvPr/>
          </p:nvSpPr>
          <p:spPr bwMode="auto">
            <a:xfrm>
              <a:off x="1470" y="1371"/>
              <a:ext cx="8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latin typeface="Calibri" pitchFamily="34" charset="0"/>
                </a:rPr>
                <a:t>WATER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1122" name="Picture 2" descr="landloss_1932_2050"/>
          <p:cNvPicPr>
            <a:picLocks noChangeAspect="1" noChangeArrowheads="1"/>
          </p:cNvPicPr>
          <p:nvPr/>
        </p:nvPicPr>
        <p:blipFill>
          <a:blip r:embed="rId3"/>
          <a:srcRect l="9331" t="1146" r="9953"/>
          <a:stretch>
            <a:fillRect/>
          </a:stretch>
        </p:blipFill>
        <p:spPr bwMode="auto">
          <a:xfrm>
            <a:off x="0" y="0"/>
            <a:ext cx="9134475" cy="6678613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5613" y="4341813"/>
            <a:ext cx="1828800" cy="1981200"/>
            <a:chOff x="1200" y="432"/>
            <a:chExt cx="1152" cy="124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235" y="1152"/>
              <a:ext cx="1009" cy="126"/>
              <a:chOff x="65" y="3342"/>
              <a:chExt cx="1009" cy="12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65" y="3342"/>
                <a:ext cx="238" cy="124"/>
                <a:chOff x="3704" y="2466"/>
                <a:chExt cx="238" cy="124"/>
              </a:xfrm>
            </p:grpSpPr>
            <p:sp>
              <p:nvSpPr>
                <p:cNvPr id="2821126" name="Line 6"/>
                <p:cNvSpPr>
                  <a:spLocks noChangeShapeType="1"/>
                </p:cNvSpPr>
                <p:nvPr/>
              </p:nvSpPr>
              <p:spPr bwMode="auto">
                <a:xfrm>
                  <a:off x="3823" y="2466"/>
                  <a:ext cx="0" cy="0"/>
                </a:xfrm>
                <a:prstGeom prst="line">
                  <a:avLst/>
                </a:pr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27" name="Freeform 7"/>
                <p:cNvSpPr>
                  <a:spLocks/>
                </p:cNvSpPr>
                <p:nvPr/>
              </p:nvSpPr>
              <p:spPr bwMode="auto">
                <a:xfrm>
                  <a:off x="3704" y="2466"/>
                  <a:ext cx="238" cy="124"/>
                </a:xfrm>
                <a:custGeom>
                  <a:avLst/>
                  <a:gdLst/>
                  <a:ahLst/>
                  <a:cxnLst>
                    <a:cxn ang="0">
                      <a:pos x="131" y="0"/>
                    </a:cxn>
                    <a:cxn ang="0">
                      <a:pos x="136" y="5"/>
                    </a:cxn>
                    <a:cxn ang="0">
                      <a:pos x="148" y="5"/>
                    </a:cxn>
                    <a:cxn ang="0">
                      <a:pos x="159" y="5"/>
                    </a:cxn>
                    <a:cxn ang="0">
                      <a:pos x="165" y="5"/>
                    </a:cxn>
                    <a:cxn ang="0">
                      <a:pos x="176" y="11"/>
                    </a:cxn>
                    <a:cxn ang="0">
                      <a:pos x="187" y="11"/>
                    </a:cxn>
                    <a:cxn ang="0">
                      <a:pos x="193" y="17"/>
                    </a:cxn>
                    <a:cxn ang="0">
                      <a:pos x="204" y="17"/>
                    </a:cxn>
                    <a:cxn ang="0">
                      <a:pos x="210" y="22"/>
                    </a:cxn>
                    <a:cxn ang="0">
                      <a:pos x="221" y="28"/>
                    </a:cxn>
                    <a:cxn ang="0">
                      <a:pos x="233" y="39"/>
                    </a:cxn>
                    <a:cxn ang="0">
                      <a:pos x="238" y="51"/>
                    </a:cxn>
                    <a:cxn ang="0">
                      <a:pos x="238" y="56"/>
                    </a:cxn>
                    <a:cxn ang="0">
                      <a:pos x="238" y="68"/>
                    </a:cxn>
                    <a:cxn ang="0">
                      <a:pos x="238" y="73"/>
                    </a:cxn>
                    <a:cxn ang="0">
                      <a:pos x="233" y="85"/>
                    </a:cxn>
                    <a:cxn ang="0">
                      <a:pos x="221" y="96"/>
                    </a:cxn>
                    <a:cxn ang="0">
                      <a:pos x="210" y="102"/>
                    </a:cxn>
                    <a:cxn ang="0">
                      <a:pos x="204" y="107"/>
                    </a:cxn>
                    <a:cxn ang="0">
                      <a:pos x="193" y="107"/>
                    </a:cxn>
                    <a:cxn ang="0">
                      <a:pos x="187" y="113"/>
                    </a:cxn>
                    <a:cxn ang="0">
                      <a:pos x="176" y="113"/>
                    </a:cxn>
                    <a:cxn ang="0">
                      <a:pos x="165" y="119"/>
                    </a:cxn>
                    <a:cxn ang="0">
                      <a:pos x="159" y="119"/>
                    </a:cxn>
                    <a:cxn ang="0">
                      <a:pos x="148" y="119"/>
                    </a:cxn>
                    <a:cxn ang="0">
                      <a:pos x="136" y="119"/>
                    </a:cxn>
                    <a:cxn ang="0">
                      <a:pos x="131" y="124"/>
                    </a:cxn>
                    <a:cxn ang="0">
                      <a:pos x="119" y="124"/>
                    </a:cxn>
                    <a:cxn ang="0">
                      <a:pos x="114" y="124"/>
                    </a:cxn>
                    <a:cxn ang="0">
                      <a:pos x="102" y="119"/>
                    </a:cxn>
                    <a:cxn ang="0">
                      <a:pos x="91" y="119"/>
                    </a:cxn>
                    <a:cxn ang="0">
                      <a:pos x="85" y="119"/>
                    </a:cxn>
                    <a:cxn ang="0">
                      <a:pos x="74" y="119"/>
                    </a:cxn>
                    <a:cxn ang="0">
                      <a:pos x="63" y="113"/>
                    </a:cxn>
                    <a:cxn ang="0">
                      <a:pos x="57" y="113"/>
                    </a:cxn>
                    <a:cxn ang="0">
                      <a:pos x="46" y="107"/>
                    </a:cxn>
                    <a:cxn ang="0">
                      <a:pos x="40" y="107"/>
                    </a:cxn>
                    <a:cxn ang="0">
                      <a:pos x="29" y="102"/>
                    </a:cxn>
                    <a:cxn ang="0">
                      <a:pos x="17" y="96"/>
                    </a:cxn>
                    <a:cxn ang="0">
                      <a:pos x="12" y="85"/>
                    </a:cxn>
                    <a:cxn ang="0">
                      <a:pos x="6" y="73"/>
                    </a:cxn>
                    <a:cxn ang="0">
                      <a:pos x="0" y="68"/>
                    </a:cxn>
                    <a:cxn ang="0">
                      <a:pos x="0" y="56"/>
                    </a:cxn>
                    <a:cxn ang="0">
                      <a:pos x="6" y="51"/>
                    </a:cxn>
                    <a:cxn ang="0">
                      <a:pos x="12" y="39"/>
                    </a:cxn>
                    <a:cxn ang="0">
                      <a:pos x="17" y="28"/>
                    </a:cxn>
                    <a:cxn ang="0">
                      <a:pos x="29" y="22"/>
                    </a:cxn>
                    <a:cxn ang="0">
                      <a:pos x="40" y="17"/>
                    </a:cxn>
                    <a:cxn ang="0">
                      <a:pos x="46" y="17"/>
                    </a:cxn>
                    <a:cxn ang="0">
                      <a:pos x="57" y="11"/>
                    </a:cxn>
                    <a:cxn ang="0">
                      <a:pos x="63" y="11"/>
                    </a:cxn>
                    <a:cxn ang="0">
                      <a:pos x="74" y="5"/>
                    </a:cxn>
                    <a:cxn ang="0">
                      <a:pos x="85" y="5"/>
                    </a:cxn>
                    <a:cxn ang="0">
                      <a:pos x="91" y="5"/>
                    </a:cxn>
                    <a:cxn ang="0">
                      <a:pos x="102" y="5"/>
                    </a:cxn>
                    <a:cxn ang="0">
                      <a:pos x="114" y="0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238" h="124">
                      <a:moveTo>
                        <a:pt x="119" y="0"/>
                      </a:move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36" y="0"/>
                      </a:lnTo>
                      <a:lnTo>
                        <a:pt x="136" y="0"/>
                      </a:lnTo>
                      <a:lnTo>
                        <a:pt x="136" y="5"/>
                      </a:lnTo>
                      <a:lnTo>
                        <a:pt x="136" y="5"/>
                      </a:lnTo>
                      <a:lnTo>
                        <a:pt x="142" y="5"/>
                      </a:lnTo>
                      <a:lnTo>
                        <a:pt x="142" y="5"/>
                      </a:lnTo>
                      <a:lnTo>
                        <a:pt x="142" y="5"/>
                      </a:lnTo>
                      <a:lnTo>
                        <a:pt x="142" y="5"/>
                      </a:lnTo>
                      <a:lnTo>
                        <a:pt x="142" y="5"/>
                      </a:lnTo>
                      <a:lnTo>
                        <a:pt x="148" y="5"/>
                      </a:lnTo>
                      <a:lnTo>
                        <a:pt x="148" y="5"/>
                      </a:lnTo>
                      <a:lnTo>
                        <a:pt x="148" y="5"/>
                      </a:lnTo>
                      <a:lnTo>
                        <a:pt x="148" y="5"/>
                      </a:lnTo>
                      <a:lnTo>
                        <a:pt x="148" y="5"/>
                      </a:lnTo>
                      <a:lnTo>
                        <a:pt x="153" y="5"/>
                      </a:lnTo>
                      <a:lnTo>
                        <a:pt x="153" y="5"/>
                      </a:lnTo>
                      <a:lnTo>
                        <a:pt x="153" y="5"/>
                      </a:lnTo>
                      <a:lnTo>
                        <a:pt x="153" y="5"/>
                      </a:lnTo>
                      <a:lnTo>
                        <a:pt x="153" y="5"/>
                      </a:lnTo>
                      <a:lnTo>
                        <a:pt x="159" y="5"/>
                      </a:lnTo>
                      <a:lnTo>
                        <a:pt x="159" y="5"/>
                      </a:lnTo>
                      <a:lnTo>
                        <a:pt x="159" y="5"/>
                      </a:lnTo>
                      <a:lnTo>
                        <a:pt x="159" y="5"/>
                      </a:lnTo>
                      <a:lnTo>
                        <a:pt x="159" y="5"/>
                      </a:lnTo>
                      <a:lnTo>
                        <a:pt x="165" y="5"/>
                      </a:lnTo>
                      <a:lnTo>
                        <a:pt x="165" y="5"/>
                      </a:lnTo>
                      <a:lnTo>
                        <a:pt x="165" y="5"/>
                      </a:lnTo>
                      <a:lnTo>
                        <a:pt x="165" y="5"/>
                      </a:lnTo>
                      <a:lnTo>
                        <a:pt x="165" y="5"/>
                      </a:lnTo>
                      <a:lnTo>
                        <a:pt x="170" y="5"/>
                      </a:lnTo>
                      <a:lnTo>
                        <a:pt x="170" y="5"/>
                      </a:lnTo>
                      <a:lnTo>
                        <a:pt x="170" y="5"/>
                      </a:lnTo>
                      <a:lnTo>
                        <a:pt x="170" y="5"/>
                      </a:lnTo>
                      <a:lnTo>
                        <a:pt x="170" y="5"/>
                      </a:lnTo>
                      <a:lnTo>
                        <a:pt x="176" y="11"/>
                      </a:lnTo>
                      <a:lnTo>
                        <a:pt x="176" y="11"/>
                      </a:lnTo>
                      <a:lnTo>
                        <a:pt x="176" y="11"/>
                      </a:lnTo>
                      <a:lnTo>
                        <a:pt x="176" y="11"/>
                      </a:lnTo>
                      <a:lnTo>
                        <a:pt x="182" y="11"/>
                      </a:lnTo>
                      <a:lnTo>
                        <a:pt x="182" y="11"/>
                      </a:lnTo>
                      <a:lnTo>
                        <a:pt x="182" y="11"/>
                      </a:lnTo>
                      <a:lnTo>
                        <a:pt x="182" y="11"/>
                      </a:lnTo>
                      <a:lnTo>
                        <a:pt x="182" y="11"/>
                      </a:lnTo>
                      <a:lnTo>
                        <a:pt x="187" y="11"/>
                      </a:lnTo>
                      <a:lnTo>
                        <a:pt x="187" y="11"/>
                      </a:lnTo>
                      <a:lnTo>
                        <a:pt x="187" y="11"/>
                      </a:lnTo>
                      <a:lnTo>
                        <a:pt x="187" y="11"/>
                      </a:lnTo>
                      <a:lnTo>
                        <a:pt x="187" y="11"/>
                      </a:lnTo>
                      <a:lnTo>
                        <a:pt x="193" y="11"/>
                      </a:lnTo>
                      <a:lnTo>
                        <a:pt x="193" y="11"/>
                      </a:lnTo>
                      <a:lnTo>
                        <a:pt x="193" y="17"/>
                      </a:lnTo>
                      <a:lnTo>
                        <a:pt x="193" y="17"/>
                      </a:lnTo>
                      <a:lnTo>
                        <a:pt x="193" y="17"/>
                      </a:lnTo>
                      <a:lnTo>
                        <a:pt x="199" y="17"/>
                      </a:lnTo>
                      <a:lnTo>
                        <a:pt x="199" y="17"/>
                      </a:lnTo>
                      <a:lnTo>
                        <a:pt x="199" y="17"/>
                      </a:lnTo>
                      <a:lnTo>
                        <a:pt x="199" y="17"/>
                      </a:lnTo>
                      <a:lnTo>
                        <a:pt x="199" y="17"/>
                      </a:lnTo>
                      <a:lnTo>
                        <a:pt x="204" y="17"/>
                      </a:lnTo>
                      <a:lnTo>
                        <a:pt x="204" y="17"/>
                      </a:lnTo>
                      <a:lnTo>
                        <a:pt x="204" y="22"/>
                      </a:lnTo>
                      <a:lnTo>
                        <a:pt x="204" y="22"/>
                      </a:lnTo>
                      <a:lnTo>
                        <a:pt x="204" y="22"/>
                      </a:lnTo>
                      <a:lnTo>
                        <a:pt x="210" y="22"/>
                      </a:lnTo>
                      <a:lnTo>
                        <a:pt x="210" y="22"/>
                      </a:lnTo>
                      <a:lnTo>
                        <a:pt x="210" y="22"/>
                      </a:lnTo>
                      <a:lnTo>
                        <a:pt x="210" y="22"/>
                      </a:lnTo>
                      <a:lnTo>
                        <a:pt x="210" y="22"/>
                      </a:lnTo>
                      <a:lnTo>
                        <a:pt x="216" y="22"/>
                      </a:lnTo>
                      <a:lnTo>
                        <a:pt x="216" y="28"/>
                      </a:lnTo>
                      <a:lnTo>
                        <a:pt x="216" y="28"/>
                      </a:lnTo>
                      <a:lnTo>
                        <a:pt x="216" y="28"/>
                      </a:lnTo>
                      <a:lnTo>
                        <a:pt x="216" y="28"/>
                      </a:lnTo>
                      <a:lnTo>
                        <a:pt x="221" y="28"/>
                      </a:lnTo>
                      <a:lnTo>
                        <a:pt x="221" y="28"/>
                      </a:lnTo>
                      <a:lnTo>
                        <a:pt x="221" y="28"/>
                      </a:lnTo>
                      <a:lnTo>
                        <a:pt x="221" y="34"/>
                      </a:lnTo>
                      <a:lnTo>
                        <a:pt x="221" y="34"/>
                      </a:lnTo>
                      <a:lnTo>
                        <a:pt x="227" y="34"/>
                      </a:lnTo>
                      <a:lnTo>
                        <a:pt x="227" y="34"/>
                      </a:lnTo>
                      <a:lnTo>
                        <a:pt x="227" y="34"/>
                      </a:lnTo>
                      <a:lnTo>
                        <a:pt x="227" y="39"/>
                      </a:lnTo>
                      <a:lnTo>
                        <a:pt x="227" y="39"/>
                      </a:lnTo>
                      <a:lnTo>
                        <a:pt x="233" y="39"/>
                      </a:lnTo>
                      <a:lnTo>
                        <a:pt x="233" y="39"/>
                      </a:lnTo>
                      <a:lnTo>
                        <a:pt x="233" y="39"/>
                      </a:lnTo>
                      <a:lnTo>
                        <a:pt x="233" y="45"/>
                      </a:lnTo>
                      <a:lnTo>
                        <a:pt x="233" y="45"/>
                      </a:lnTo>
                      <a:lnTo>
                        <a:pt x="233" y="45"/>
                      </a:lnTo>
                      <a:lnTo>
                        <a:pt x="233" y="45"/>
                      </a:lnTo>
                      <a:lnTo>
                        <a:pt x="238" y="45"/>
                      </a:lnTo>
                      <a:lnTo>
                        <a:pt x="238" y="51"/>
                      </a:lnTo>
                      <a:lnTo>
                        <a:pt x="238" y="51"/>
                      </a:lnTo>
                      <a:lnTo>
                        <a:pt x="238" y="51"/>
                      </a:lnTo>
                      <a:lnTo>
                        <a:pt x="238" y="51"/>
                      </a:lnTo>
                      <a:lnTo>
                        <a:pt x="238" y="51"/>
                      </a:lnTo>
                      <a:lnTo>
                        <a:pt x="238" y="56"/>
                      </a:lnTo>
                      <a:lnTo>
                        <a:pt x="238" y="56"/>
                      </a:lnTo>
                      <a:lnTo>
                        <a:pt x="238" y="56"/>
                      </a:lnTo>
                      <a:lnTo>
                        <a:pt x="238" y="56"/>
                      </a:lnTo>
                      <a:lnTo>
                        <a:pt x="238" y="56"/>
                      </a:lnTo>
                      <a:lnTo>
                        <a:pt x="238" y="62"/>
                      </a:lnTo>
                      <a:lnTo>
                        <a:pt x="238" y="62"/>
                      </a:lnTo>
                      <a:lnTo>
                        <a:pt x="238" y="62"/>
                      </a:lnTo>
                      <a:lnTo>
                        <a:pt x="238" y="62"/>
                      </a:lnTo>
                      <a:lnTo>
                        <a:pt x="238" y="62"/>
                      </a:lnTo>
                      <a:lnTo>
                        <a:pt x="238" y="68"/>
                      </a:lnTo>
                      <a:lnTo>
                        <a:pt x="238" y="68"/>
                      </a:lnTo>
                      <a:lnTo>
                        <a:pt x="238" y="68"/>
                      </a:lnTo>
                      <a:lnTo>
                        <a:pt x="238" y="68"/>
                      </a:lnTo>
                      <a:lnTo>
                        <a:pt x="238" y="68"/>
                      </a:lnTo>
                      <a:lnTo>
                        <a:pt x="238" y="73"/>
                      </a:lnTo>
                      <a:lnTo>
                        <a:pt x="238" y="73"/>
                      </a:lnTo>
                      <a:lnTo>
                        <a:pt x="238" y="73"/>
                      </a:lnTo>
                      <a:lnTo>
                        <a:pt x="238" y="73"/>
                      </a:lnTo>
                      <a:lnTo>
                        <a:pt x="238" y="73"/>
                      </a:lnTo>
                      <a:lnTo>
                        <a:pt x="238" y="79"/>
                      </a:lnTo>
                      <a:lnTo>
                        <a:pt x="233" y="79"/>
                      </a:lnTo>
                      <a:lnTo>
                        <a:pt x="233" y="79"/>
                      </a:lnTo>
                      <a:lnTo>
                        <a:pt x="233" y="79"/>
                      </a:lnTo>
                      <a:lnTo>
                        <a:pt x="233" y="79"/>
                      </a:lnTo>
                      <a:lnTo>
                        <a:pt x="233" y="85"/>
                      </a:lnTo>
                      <a:lnTo>
                        <a:pt x="233" y="85"/>
                      </a:lnTo>
                      <a:lnTo>
                        <a:pt x="233" y="85"/>
                      </a:lnTo>
                      <a:lnTo>
                        <a:pt x="227" y="85"/>
                      </a:lnTo>
                      <a:lnTo>
                        <a:pt x="227" y="85"/>
                      </a:lnTo>
                      <a:lnTo>
                        <a:pt x="227" y="90"/>
                      </a:lnTo>
                      <a:lnTo>
                        <a:pt x="227" y="90"/>
                      </a:lnTo>
                      <a:lnTo>
                        <a:pt x="227" y="90"/>
                      </a:lnTo>
                      <a:lnTo>
                        <a:pt x="221" y="90"/>
                      </a:lnTo>
                      <a:lnTo>
                        <a:pt x="221" y="96"/>
                      </a:lnTo>
                      <a:lnTo>
                        <a:pt x="221" y="96"/>
                      </a:lnTo>
                      <a:lnTo>
                        <a:pt x="221" y="96"/>
                      </a:lnTo>
                      <a:lnTo>
                        <a:pt x="221" y="96"/>
                      </a:lnTo>
                      <a:lnTo>
                        <a:pt x="216" y="96"/>
                      </a:lnTo>
                      <a:lnTo>
                        <a:pt x="216" y="96"/>
                      </a:lnTo>
                      <a:lnTo>
                        <a:pt x="216" y="96"/>
                      </a:lnTo>
                      <a:lnTo>
                        <a:pt x="216" y="102"/>
                      </a:lnTo>
                      <a:lnTo>
                        <a:pt x="216" y="102"/>
                      </a:lnTo>
                      <a:lnTo>
                        <a:pt x="210" y="102"/>
                      </a:lnTo>
                      <a:lnTo>
                        <a:pt x="210" y="102"/>
                      </a:lnTo>
                      <a:lnTo>
                        <a:pt x="210" y="102"/>
                      </a:lnTo>
                      <a:lnTo>
                        <a:pt x="210" y="102"/>
                      </a:lnTo>
                      <a:lnTo>
                        <a:pt x="210" y="102"/>
                      </a:lnTo>
                      <a:lnTo>
                        <a:pt x="204" y="102"/>
                      </a:lnTo>
                      <a:lnTo>
                        <a:pt x="204" y="107"/>
                      </a:lnTo>
                      <a:lnTo>
                        <a:pt x="204" y="107"/>
                      </a:lnTo>
                      <a:lnTo>
                        <a:pt x="204" y="107"/>
                      </a:lnTo>
                      <a:lnTo>
                        <a:pt x="204" y="107"/>
                      </a:lnTo>
                      <a:lnTo>
                        <a:pt x="199" y="107"/>
                      </a:lnTo>
                      <a:lnTo>
                        <a:pt x="199" y="107"/>
                      </a:lnTo>
                      <a:lnTo>
                        <a:pt x="199" y="107"/>
                      </a:lnTo>
                      <a:lnTo>
                        <a:pt x="199" y="107"/>
                      </a:lnTo>
                      <a:lnTo>
                        <a:pt x="199" y="107"/>
                      </a:lnTo>
                      <a:lnTo>
                        <a:pt x="193" y="107"/>
                      </a:lnTo>
                      <a:lnTo>
                        <a:pt x="193" y="107"/>
                      </a:lnTo>
                      <a:lnTo>
                        <a:pt x="193" y="107"/>
                      </a:lnTo>
                      <a:lnTo>
                        <a:pt x="193" y="113"/>
                      </a:lnTo>
                      <a:lnTo>
                        <a:pt x="193" y="113"/>
                      </a:lnTo>
                      <a:lnTo>
                        <a:pt x="187" y="113"/>
                      </a:lnTo>
                      <a:lnTo>
                        <a:pt x="187" y="113"/>
                      </a:lnTo>
                      <a:lnTo>
                        <a:pt x="187" y="113"/>
                      </a:lnTo>
                      <a:lnTo>
                        <a:pt x="187" y="113"/>
                      </a:lnTo>
                      <a:lnTo>
                        <a:pt x="187" y="113"/>
                      </a:lnTo>
                      <a:lnTo>
                        <a:pt x="182" y="113"/>
                      </a:lnTo>
                      <a:lnTo>
                        <a:pt x="182" y="113"/>
                      </a:lnTo>
                      <a:lnTo>
                        <a:pt x="182" y="113"/>
                      </a:lnTo>
                      <a:lnTo>
                        <a:pt x="182" y="113"/>
                      </a:lnTo>
                      <a:lnTo>
                        <a:pt x="182" y="113"/>
                      </a:lnTo>
                      <a:lnTo>
                        <a:pt x="176" y="113"/>
                      </a:lnTo>
                      <a:lnTo>
                        <a:pt x="176" y="113"/>
                      </a:lnTo>
                      <a:lnTo>
                        <a:pt x="176" y="113"/>
                      </a:lnTo>
                      <a:lnTo>
                        <a:pt x="176" y="113"/>
                      </a:lnTo>
                      <a:lnTo>
                        <a:pt x="170" y="119"/>
                      </a:lnTo>
                      <a:lnTo>
                        <a:pt x="170" y="119"/>
                      </a:lnTo>
                      <a:lnTo>
                        <a:pt x="170" y="119"/>
                      </a:lnTo>
                      <a:lnTo>
                        <a:pt x="170" y="119"/>
                      </a:lnTo>
                      <a:lnTo>
                        <a:pt x="170" y="119"/>
                      </a:lnTo>
                      <a:lnTo>
                        <a:pt x="165" y="119"/>
                      </a:lnTo>
                      <a:lnTo>
                        <a:pt x="165" y="119"/>
                      </a:lnTo>
                      <a:lnTo>
                        <a:pt x="165" y="119"/>
                      </a:lnTo>
                      <a:lnTo>
                        <a:pt x="165" y="119"/>
                      </a:lnTo>
                      <a:lnTo>
                        <a:pt x="165" y="119"/>
                      </a:lnTo>
                      <a:lnTo>
                        <a:pt x="159" y="119"/>
                      </a:lnTo>
                      <a:lnTo>
                        <a:pt x="159" y="119"/>
                      </a:lnTo>
                      <a:lnTo>
                        <a:pt x="159" y="119"/>
                      </a:lnTo>
                      <a:lnTo>
                        <a:pt x="159" y="119"/>
                      </a:lnTo>
                      <a:lnTo>
                        <a:pt x="159" y="119"/>
                      </a:lnTo>
                      <a:lnTo>
                        <a:pt x="153" y="119"/>
                      </a:lnTo>
                      <a:lnTo>
                        <a:pt x="153" y="119"/>
                      </a:lnTo>
                      <a:lnTo>
                        <a:pt x="153" y="119"/>
                      </a:lnTo>
                      <a:lnTo>
                        <a:pt x="153" y="119"/>
                      </a:lnTo>
                      <a:lnTo>
                        <a:pt x="153" y="119"/>
                      </a:lnTo>
                      <a:lnTo>
                        <a:pt x="148" y="119"/>
                      </a:lnTo>
                      <a:lnTo>
                        <a:pt x="148" y="119"/>
                      </a:lnTo>
                      <a:lnTo>
                        <a:pt x="148" y="119"/>
                      </a:lnTo>
                      <a:lnTo>
                        <a:pt x="148" y="119"/>
                      </a:lnTo>
                      <a:lnTo>
                        <a:pt x="148" y="119"/>
                      </a:lnTo>
                      <a:lnTo>
                        <a:pt x="142" y="119"/>
                      </a:lnTo>
                      <a:lnTo>
                        <a:pt x="142" y="119"/>
                      </a:lnTo>
                      <a:lnTo>
                        <a:pt x="142" y="119"/>
                      </a:lnTo>
                      <a:lnTo>
                        <a:pt x="142" y="119"/>
                      </a:lnTo>
                      <a:lnTo>
                        <a:pt x="142" y="119"/>
                      </a:lnTo>
                      <a:lnTo>
                        <a:pt x="136" y="119"/>
                      </a:lnTo>
                      <a:lnTo>
                        <a:pt x="136" y="119"/>
                      </a:lnTo>
                      <a:lnTo>
                        <a:pt x="136" y="124"/>
                      </a:lnTo>
                      <a:lnTo>
                        <a:pt x="136" y="124"/>
                      </a:lnTo>
                      <a:lnTo>
                        <a:pt x="136" y="124"/>
                      </a:lnTo>
                      <a:lnTo>
                        <a:pt x="131" y="124"/>
                      </a:lnTo>
                      <a:lnTo>
                        <a:pt x="131" y="124"/>
                      </a:lnTo>
                      <a:lnTo>
                        <a:pt x="131" y="124"/>
                      </a:lnTo>
                      <a:lnTo>
                        <a:pt x="131" y="124"/>
                      </a:lnTo>
                      <a:lnTo>
                        <a:pt x="131" y="124"/>
                      </a:lnTo>
                      <a:lnTo>
                        <a:pt x="125" y="124"/>
                      </a:lnTo>
                      <a:lnTo>
                        <a:pt x="125" y="124"/>
                      </a:lnTo>
                      <a:lnTo>
                        <a:pt x="125" y="124"/>
                      </a:lnTo>
                      <a:lnTo>
                        <a:pt x="125" y="124"/>
                      </a:lnTo>
                      <a:lnTo>
                        <a:pt x="125" y="124"/>
                      </a:lnTo>
                      <a:lnTo>
                        <a:pt x="119" y="124"/>
                      </a:lnTo>
                      <a:lnTo>
                        <a:pt x="119" y="124"/>
                      </a:lnTo>
                      <a:lnTo>
                        <a:pt x="119" y="124"/>
                      </a:lnTo>
                      <a:lnTo>
                        <a:pt x="119" y="124"/>
                      </a:lnTo>
                      <a:lnTo>
                        <a:pt x="119" y="124"/>
                      </a:lnTo>
                      <a:lnTo>
                        <a:pt x="114" y="124"/>
                      </a:lnTo>
                      <a:lnTo>
                        <a:pt x="114" y="124"/>
                      </a:lnTo>
                      <a:lnTo>
                        <a:pt x="114" y="124"/>
                      </a:lnTo>
                      <a:lnTo>
                        <a:pt x="114" y="124"/>
                      </a:lnTo>
                      <a:lnTo>
                        <a:pt x="114" y="124"/>
                      </a:lnTo>
                      <a:lnTo>
                        <a:pt x="108" y="124"/>
                      </a:lnTo>
                      <a:lnTo>
                        <a:pt x="108" y="124"/>
                      </a:lnTo>
                      <a:lnTo>
                        <a:pt x="108" y="124"/>
                      </a:lnTo>
                      <a:lnTo>
                        <a:pt x="108" y="124"/>
                      </a:lnTo>
                      <a:lnTo>
                        <a:pt x="108" y="124"/>
                      </a:lnTo>
                      <a:lnTo>
                        <a:pt x="102" y="124"/>
                      </a:lnTo>
                      <a:lnTo>
                        <a:pt x="102" y="119"/>
                      </a:lnTo>
                      <a:lnTo>
                        <a:pt x="102" y="119"/>
                      </a:lnTo>
                      <a:lnTo>
                        <a:pt x="102" y="119"/>
                      </a:lnTo>
                      <a:lnTo>
                        <a:pt x="97" y="119"/>
                      </a:lnTo>
                      <a:lnTo>
                        <a:pt x="97" y="119"/>
                      </a:lnTo>
                      <a:lnTo>
                        <a:pt x="97" y="119"/>
                      </a:lnTo>
                      <a:lnTo>
                        <a:pt x="97" y="119"/>
                      </a:lnTo>
                      <a:lnTo>
                        <a:pt x="97" y="119"/>
                      </a:lnTo>
                      <a:lnTo>
                        <a:pt x="91" y="119"/>
                      </a:lnTo>
                      <a:lnTo>
                        <a:pt x="91" y="119"/>
                      </a:lnTo>
                      <a:lnTo>
                        <a:pt x="91" y="119"/>
                      </a:lnTo>
                      <a:lnTo>
                        <a:pt x="91" y="119"/>
                      </a:lnTo>
                      <a:lnTo>
                        <a:pt x="91" y="119"/>
                      </a:lnTo>
                      <a:lnTo>
                        <a:pt x="85" y="119"/>
                      </a:lnTo>
                      <a:lnTo>
                        <a:pt x="85" y="119"/>
                      </a:lnTo>
                      <a:lnTo>
                        <a:pt x="85" y="119"/>
                      </a:lnTo>
                      <a:lnTo>
                        <a:pt x="85" y="119"/>
                      </a:lnTo>
                      <a:lnTo>
                        <a:pt x="85" y="119"/>
                      </a:lnTo>
                      <a:lnTo>
                        <a:pt x="80" y="119"/>
                      </a:lnTo>
                      <a:lnTo>
                        <a:pt x="80" y="119"/>
                      </a:lnTo>
                      <a:lnTo>
                        <a:pt x="80" y="119"/>
                      </a:lnTo>
                      <a:lnTo>
                        <a:pt x="80" y="119"/>
                      </a:lnTo>
                      <a:lnTo>
                        <a:pt x="80" y="119"/>
                      </a:lnTo>
                      <a:lnTo>
                        <a:pt x="74" y="119"/>
                      </a:lnTo>
                      <a:lnTo>
                        <a:pt x="74" y="119"/>
                      </a:lnTo>
                      <a:lnTo>
                        <a:pt x="74" y="119"/>
                      </a:lnTo>
                      <a:lnTo>
                        <a:pt x="74" y="119"/>
                      </a:lnTo>
                      <a:lnTo>
                        <a:pt x="74" y="119"/>
                      </a:lnTo>
                      <a:lnTo>
                        <a:pt x="68" y="119"/>
                      </a:lnTo>
                      <a:lnTo>
                        <a:pt x="68" y="119"/>
                      </a:lnTo>
                      <a:lnTo>
                        <a:pt x="68" y="119"/>
                      </a:lnTo>
                      <a:lnTo>
                        <a:pt x="68" y="119"/>
                      </a:lnTo>
                      <a:lnTo>
                        <a:pt x="68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63" y="113"/>
                      </a:lnTo>
                      <a:lnTo>
                        <a:pt x="57" y="113"/>
                      </a:lnTo>
                      <a:lnTo>
                        <a:pt x="57" y="113"/>
                      </a:lnTo>
                      <a:lnTo>
                        <a:pt x="57" y="113"/>
                      </a:lnTo>
                      <a:lnTo>
                        <a:pt x="57" y="113"/>
                      </a:lnTo>
                      <a:lnTo>
                        <a:pt x="57" y="113"/>
                      </a:lnTo>
                      <a:lnTo>
                        <a:pt x="51" y="113"/>
                      </a:lnTo>
                      <a:lnTo>
                        <a:pt x="51" y="113"/>
                      </a:lnTo>
                      <a:lnTo>
                        <a:pt x="51" y="113"/>
                      </a:lnTo>
                      <a:lnTo>
                        <a:pt x="51" y="113"/>
                      </a:lnTo>
                      <a:lnTo>
                        <a:pt x="51" y="113"/>
                      </a:lnTo>
                      <a:lnTo>
                        <a:pt x="46" y="107"/>
                      </a:lnTo>
                      <a:lnTo>
                        <a:pt x="46" y="107"/>
                      </a:lnTo>
                      <a:lnTo>
                        <a:pt x="46" y="107"/>
                      </a:lnTo>
                      <a:lnTo>
                        <a:pt x="46" y="107"/>
                      </a:lnTo>
                      <a:lnTo>
                        <a:pt x="46" y="107"/>
                      </a:lnTo>
                      <a:lnTo>
                        <a:pt x="40" y="107"/>
                      </a:lnTo>
                      <a:lnTo>
                        <a:pt x="40" y="107"/>
                      </a:lnTo>
                      <a:lnTo>
                        <a:pt x="40" y="107"/>
                      </a:lnTo>
                      <a:lnTo>
                        <a:pt x="40" y="107"/>
                      </a:lnTo>
                      <a:lnTo>
                        <a:pt x="40" y="107"/>
                      </a:lnTo>
                      <a:lnTo>
                        <a:pt x="34" y="107"/>
                      </a:lnTo>
                      <a:lnTo>
                        <a:pt x="34" y="107"/>
                      </a:lnTo>
                      <a:lnTo>
                        <a:pt x="34" y="102"/>
                      </a:lnTo>
                      <a:lnTo>
                        <a:pt x="34" y="102"/>
                      </a:lnTo>
                      <a:lnTo>
                        <a:pt x="34" y="102"/>
                      </a:lnTo>
                      <a:lnTo>
                        <a:pt x="29" y="102"/>
                      </a:lnTo>
                      <a:lnTo>
                        <a:pt x="29" y="102"/>
                      </a:lnTo>
                      <a:lnTo>
                        <a:pt x="29" y="102"/>
                      </a:lnTo>
                      <a:lnTo>
                        <a:pt x="29" y="102"/>
                      </a:lnTo>
                      <a:lnTo>
                        <a:pt x="23" y="102"/>
                      </a:lnTo>
                      <a:lnTo>
                        <a:pt x="23" y="96"/>
                      </a:lnTo>
                      <a:lnTo>
                        <a:pt x="23" y="96"/>
                      </a:lnTo>
                      <a:lnTo>
                        <a:pt x="23" y="96"/>
                      </a:lnTo>
                      <a:lnTo>
                        <a:pt x="23" y="96"/>
                      </a:lnTo>
                      <a:lnTo>
                        <a:pt x="17" y="96"/>
                      </a:lnTo>
                      <a:lnTo>
                        <a:pt x="17" y="96"/>
                      </a:lnTo>
                      <a:lnTo>
                        <a:pt x="17" y="96"/>
                      </a:lnTo>
                      <a:lnTo>
                        <a:pt x="17" y="90"/>
                      </a:lnTo>
                      <a:lnTo>
                        <a:pt x="17" y="90"/>
                      </a:lnTo>
                      <a:lnTo>
                        <a:pt x="12" y="90"/>
                      </a:lnTo>
                      <a:lnTo>
                        <a:pt x="12" y="90"/>
                      </a:lnTo>
                      <a:lnTo>
                        <a:pt x="12" y="85"/>
                      </a:lnTo>
                      <a:lnTo>
                        <a:pt x="12" y="85"/>
                      </a:lnTo>
                      <a:lnTo>
                        <a:pt x="12" y="85"/>
                      </a:lnTo>
                      <a:lnTo>
                        <a:pt x="6" y="85"/>
                      </a:lnTo>
                      <a:lnTo>
                        <a:pt x="6" y="85"/>
                      </a:lnTo>
                      <a:lnTo>
                        <a:pt x="6" y="79"/>
                      </a:lnTo>
                      <a:lnTo>
                        <a:pt x="6" y="79"/>
                      </a:lnTo>
                      <a:lnTo>
                        <a:pt x="6" y="79"/>
                      </a:lnTo>
                      <a:lnTo>
                        <a:pt x="6" y="79"/>
                      </a:lnTo>
                      <a:lnTo>
                        <a:pt x="6" y="79"/>
                      </a:lnTo>
                      <a:lnTo>
                        <a:pt x="6" y="73"/>
                      </a:lnTo>
                      <a:lnTo>
                        <a:pt x="0" y="73"/>
                      </a:lnTo>
                      <a:lnTo>
                        <a:pt x="0" y="73"/>
                      </a:lnTo>
                      <a:lnTo>
                        <a:pt x="0" y="73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6" y="51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45"/>
                      </a:lnTo>
                      <a:lnTo>
                        <a:pt x="6" y="39"/>
                      </a:lnTo>
                      <a:lnTo>
                        <a:pt x="6" y="3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7" y="34"/>
                      </a:lnTo>
                      <a:lnTo>
                        <a:pt x="17" y="34"/>
                      </a:lnTo>
                      <a:lnTo>
                        <a:pt x="17" y="34"/>
                      </a:lnTo>
                      <a:lnTo>
                        <a:pt x="17" y="28"/>
                      </a:lnTo>
                      <a:lnTo>
                        <a:pt x="17" y="28"/>
                      </a:lnTo>
                      <a:lnTo>
                        <a:pt x="23" y="28"/>
                      </a:lnTo>
                      <a:lnTo>
                        <a:pt x="23" y="28"/>
                      </a:lnTo>
                      <a:lnTo>
                        <a:pt x="23" y="28"/>
                      </a:lnTo>
                      <a:lnTo>
                        <a:pt x="23" y="28"/>
                      </a:lnTo>
                      <a:lnTo>
                        <a:pt x="23" y="28"/>
                      </a:lnTo>
                      <a:lnTo>
                        <a:pt x="29" y="22"/>
                      </a:lnTo>
                      <a:lnTo>
                        <a:pt x="29" y="22"/>
                      </a:lnTo>
                      <a:lnTo>
                        <a:pt x="29" y="22"/>
                      </a:lnTo>
                      <a:lnTo>
                        <a:pt x="29" y="22"/>
                      </a:lnTo>
                      <a:lnTo>
                        <a:pt x="34" y="22"/>
                      </a:lnTo>
                      <a:lnTo>
                        <a:pt x="34" y="22"/>
                      </a:lnTo>
                      <a:lnTo>
                        <a:pt x="34" y="22"/>
                      </a:lnTo>
                      <a:lnTo>
                        <a:pt x="34" y="22"/>
                      </a:lnTo>
                      <a:lnTo>
                        <a:pt x="34" y="22"/>
                      </a:lnTo>
                      <a:lnTo>
                        <a:pt x="40" y="17"/>
                      </a:lnTo>
                      <a:lnTo>
                        <a:pt x="40" y="17"/>
                      </a:lnTo>
                      <a:lnTo>
                        <a:pt x="40" y="17"/>
                      </a:lnTo>
                      <a:lnTo>
                        <a:pt x="40" y="17"/>
                      </a:lnTo>
                      <a:lnTo>
                        <a:pt x="40" y="17"/>
                      </a:lnTo>
                      <a:lnTo>
                        <a:pt x="46" y="17"/>
                      </a:lnTo>
                      <a:lnTo>
                        <a:pt x="46" y="17"/>
                      </a:lnTo>
                      <a:lnTo>
                        <a:pt x="46" y="17"/>
                      </a:lnTo>
                      <a:lnTo>
                        <a:pt x="46" y="17"/>
                      </a:lnTo>
                      <a:lnTo>
                        <a:pt x="46" y="17"/>
                      </a:lnTo>
                      <a:lnTo>
                        <a:pt x="51" y="11"/>
                      </a:lnTo>
                      <a:lnTo>
                        <a:pt x="51" y="11"/>
                      </a:lnTo>
                      <a:lnTo>
                        <a:pt x="51" y="11"/>
                      </a:lnTo>
                      <a:lnTo>
                        <a:pt x="51" y="11"/>
                      </a:lnTo>
                      <a:lnTo>
                        <a:pt x="51" y="11"/>
                      </a:lnTo>
                      <a:lnTo>
                        <a:pt x="57" y="11"/>
                      </a:lnTo>
                      <a:lnTo>
                        <a:pt x="57" y="11"/>
                      </a:lnTo>
                      <a:lnTo>
                        <a:pt x="57" y="11"/>
                      </a:lnTo>
                      <a:lnTo>
                        <a:pt x="57" y="11"/>
                      </a:lnTo>
                      <a:lnTo>
                        <a:pt x="57" y="11"/>
                      </a:lnTo>
                      <a:lnTo>
                        <a:pt x="63" y="11"/>
                      </a:lnTo>
                      <a:lnTo>
                        <a:pt x="63" y="11"/>
                      </a:lnTo>
                      <a:lnTo>
                        <a:pt x="63" y="11"/>
                      </a:lnTo>
                      <a:lnTo>
                        <a:pt x="63" y="11"/>
                      </a:lnTo>
                      <a:lnTo>
                        <a:pt x="63" y="11"/>
                      </a:lnTo>
                      <a:lnTo>
                        <a:pt x="68" y="11"/>
                      </a:lnTo>
                      <a:lnTo>
                        <a:pt x="68" y="5"/>
                      </a:lnTo>
                      <a:lnTo>
                        <a:pt x="68" y="5"/>
                      </a:lnTo>
                      <a:lnTo>
                        <a:pt x="68" y="5"/>
                      </a:lnTo>
                      <a:lnTo>
                        <a:pt x="68" y="5"/>
                      </a:lnTo>
                      <a:lnTo>
                        <a:pt x="74" y="5"/>
                      </a:lnTo>
                      <a:lnTo>
                        <a:pt x="74" y="5"/>
                      </a:lnTo>
                      <a:lnTo>
                        <a:pt x="74" y="5"/>
                      </a:lnTo>
                      <a:lnTo>
                        <a:pt x="74" y="5"/>
                      </a:lnTo>
                      <a:lnTo>
                        <a:pt x="74" y="5"/>
                      </a:lnTo>
                      <a:lnTo>
                        <a:pt x="80" y="5"/>
                      </a:lnTo>
                      <a:lnTo>
                        <a:pt x="80" y="5"/>
                      </a:lnTo>
                      <a:lnTo>
                        <a:pt x="80" y="5"/>
                      </a:lnTo>
                      <a:lnTo>
                        <a:pt x="80" y="5"/>
                      </a:lnTo>
                      <a:lnTo>
                        <a:pt x="80" y="5"/>
                      </a:lnTo>
                      <a:lnTo>
                        <a:pt x="85" y="5"/>
                      </a:lnTo>
                      <a:lnTo>
                        <a:pt x="85" y="5"/>
                      </a:lnTo>
                      <a:lnTo>
                        <a:pt x="85" y="5"/>
                      </a:lnTo>
                      <a:lnTo>
                        <a:pt x="85" y="5"/>
                      </a:lnTo>
                      <a:lnTo>
                        <a:pt x="85" y="5"/>
                      </a:lnTo>
                      <a:lnTo>
                        <a:pt x="91" y="5"/>
                      </a:lnTo>
                      <a:lnTo>
                        <a:pt x="91" y="5"/>
                      </a:lnTo>
                      <a:lnTo>
                        <a:pt x="91" y="5"/>
                      </a:lnTo>
                      <a:lnTo>
                        <a:pt x="91" y="5"/>
                      </a:lnTo>
                      <a:lnTo>
                        <a:pt x="91" y="5"/>
                      </a:lnTo>
                      <a:lnTo>
                        <a:pt x="97" y="5"/>
                      </a:lnTo>
                      <a:lnTo>
                        <a:pt x="97" y="5"/>
                      </a:lnTo>
                      <a:lnTo>
                        <a:pt x="97" y="5"/>
                      </a:lnTo>
                      <a:lnTo>
                        <a:pt x="97" y="5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02" y="5"/>
                      </a:lnTo>
                      <a:lnTo>
                        <a:pt x="102" y="5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9" y="0"/>
                      </a:lnTo>
                      <a:lnTo>
                        <a:pt x="119" y="0"/>
                      </a:lnTo>
                      <a:lnTo>
                        <a:pt x="119" y="0"/>
                      </a:lnTo>
                      <a:lnTo>
                        <a:pt x="119" y="0"/>
                      </a:lnTo>
                    </a:path>
                  </a:pathLst>
                </a:custGeom>
                <a:noFill/>
                <a:ln w="36513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28" name="Freeform 8"/>
                <p:cNvSpPr>
                  <a:spLocks/>
                </p:cNvSpPr>
                <p:nvPr/>
              </p:nvSpPr>
              <p:spPr bwMode="auto">
                <a:xfrm>
                  <a:off x="3823" y="2466"/>
                  <a:ext cx="46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40" y="5"/>
                    </a:cxn>
                    <a:cxn ang="0">
                      <a:pos x="40" y="5"/>
                    </a:cxn>
                    <a:cxn ang="0">
                      <a:pos x="40" y="5"/>
                    </a:cxn>
                    <a:cxn ang="0">
                      <a:pos x="40" y="5"/>
                    </a:cxn>
                    <a:cxn ang="0">
                      <a:pos x="40" y="5"/>
                    </a:cxn>
                    <a:cxn ang="0">
                      <a:pos x="46" y="5"/>
                    </a:cxn>
                    <a:cxn ang="0">
                      <a:pos x="46" y="5"/>
                    </a:cxn>
                    <a:cxn ang="0">
                      <a:pos x="46" y="5"/>
                    </a:cxn>
                    <a:cxn ang="0">
                      <a:pos x="46" y="5"/>
                    </a:cxn>
                    <a:cxn ang="0">
                      <a:pos x="46" y="5"/>
                    </a:cxn>
                  </a:cxnLst>
                  <a:rect l="0" t="0" r="r" b="b"/>
                  <a:pathLst>
                    <a:path w="46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40" y="5"/>
                      </a:lnTo>
                      <a:lnTo>
                        <a:pt x="40" y="5"/>
                      </a:lnTo>
                      <a:lnTo>
                        <a:pt x="40" y="5"/>
                      </a:lnTo>
                      <a:lnTo>
                        <a:pt x="40" y="5"/>
                      </a:lnTo>
                      <a:lnTo>
                        <a:pt x="40" y="5"/>
                      </a:lnTo>
                      <a:lnTo>
                        <a:pt x="46" y="5"/>
                      </a:lnTo>
                      <a:lnTo>
                        <a:pt x="46" y="5"/>
                      </a:lnTo>
                      <a:lnTo>
                        <a:pt x="46" y="5"/>
                      </a:lnTo>
                      <a:lnTo>
                        <a:pt x="46" y="5"/>
                      </a:lnTo>
                      <a:lnTo>
                        <a:pt x="46" y="5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29" name="Line 9"/>
                <p:cNvSpPr>
                  <a:spLocks noChangeShapeType="1"/>
                </p:cNvSpPr>
                <p:nvPr/>
              </p:nvSpPr>
              <p:spPr bwMode="auto">
                <a:xfrm>
                  <a:off x="3880" y="247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0" name="Freeform 10"/>
                <p:cNvSpPr>
                  <a:spLocks/>
                </p:cNvSpPr>
                <p:nvPr/>
              </p:nvSpPr>
              <p:spPr bwMode="auto">
                <a:xfrm>
                  <a:off x="3880" y="2477"/>
                  <a:ext cx="23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23" y="6"/>
                    </a:cxn>
                    <a:cxn ang="0">
                      <a:pos x="23" y="6"/>
                    </a:cxn>
                    <a:cxn ang="0">
                      <a:pos x="23" y="6"/>
                    </a:cxn>
                  </a:cxnLst>
                  <a:rect l="0" t="0" r="r" b="b"/>
                  <a:pathLst>
                    <a:path w="23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23" y="6"/>
                      </a:lnTo>
                      <a:lnTo>
                        <a:pt x="23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1" name="Line 11"/>
                <p:cNvSpPr>
                  <a:spLocks noChangeShapeType="1"/>
                </p:cNvSpPr>
                <p:nvPr/>
              </p:nvSpPr>
              <p:spPr bwMode="auto">
                <a:xfrm>
                  <a:off x="3908" y="248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2" name="Freeform 12"/>
                <p:cNvSpPr>
                  <a:spLocks/>
                </p:cNvSpPr>
                <p:nvPr/>
              </p:nvSpPr>
              <p:spPr bwMode="auto">
                <a:xfrm>
                  <a:off x="3908" y="2488"/>
                  <a:ext cx="34" cy="2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2" y="0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12"/>
                    </a:cxn>
                    <a:cxn ang="0">
                      <a:pos x="17" y="12"/>
                    </a:cxn>
                    <a:cxn ang="0">
                      <a:pos x="23" y="12"/>
                    </a:cxn>
                    <a:cxn ang="0">
                      <a:pos x="23" y="12"/>
                    </a:cxn>
                    <a:cxn ang="0">
                      <a:pos x="23" y="12"/>
                    </a:cxn>
                    <a:cxn ang="0">
                      <a:pos x="23" y="17"/>
                    </a:cxn>
                    <a:cxn ang="0">
                      <a:pos x="23" y="17"/>
                    </a:cxn>
                    <a:cxn ang="0">
                      <a:pos x="29" y="17"/>
                    </a:cxn>
                    <a:cxn ang="0">
                      <a:pos x="29" y="17"/>
                    </a:cxn>
                    <a:cxn ang="0">
                      <a:pos x="29" y="17"/>
                    </a:cxn>
                    <a:cxn ang="0">
                      <a:pos x="29" y="23"/>
                    </a:cxn>
                    <a:cxn ang="0">
                      <a:pos x="29" y="23"/>
                    </a:cxn>
                    <a:cxn ang="0">
                      <a:pos x="29" y="23"/>
                    </a:cxn>
                    <a:cxn ang="0">
                      <a:pos x="29" y="23"/>
                    </a:cxn>
                    <a:cxn ang="0">
                      <a:pos x="34" y="23"/>
                    </a:cxn>
                    <a:cxn ang="0">
                      <a:pos x="34" y="29"/>
                    </a:cxn>
                    <a:cxn ang="0">
                      <a:pos x="34" y="29"/>
                    </a:cxn>
                    <a:cxn ang="0">
                      <a:pos x="34" y="29"/>
                    </a:cxn>
                    <a:cxn ang="0">
                      <a:pos x="34" y="29"/>
                    </a:cxn>
                    <a:cxn ang="0">
                      <a:pos x="34" y="29"/>
                    </a:cxn>
                  </a:cxnLst>
                  <a:rect l="0" t="0" r="r" b="b"/>
                  <a:pathLst>
                    <a:path w="34" h="29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12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3" y="12"/>
                      </a:lnTo>
                      <a:lnTo>
                        <a:pt x="23" y="12"/>
                      </a:lnTo>
                      <a:lnTo>
                        <a:pt x="23" y="17"/>
                      </a:lnTo>
                      <a:lnTo>
                        <a:pt x="23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29" y="23"/>
                      </a:lnTo>
                      <a:lnTo>
                        <a:pt x="34" y="23"/>
                      </a:lnTo>
                      <a:lnTo>
                        <a:pt x="34" y="29"/>
                      </a:lnTo>
                      <a:lnTo>
                        <a:pt x="34" y="29"/>
                      </a:lnTo>
                      <a:lnTo>
                        <a:pt x="34" y="29"/>
                      </a:lnTo>
                      <a:lnTo>
                        <a:pt x="34" y="29"/>
                      </a:lnTo>
                      <a:lnTo>
                        <a:pt x="34" y="2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3" name="Line 13"/>
                <p:cNvSpPr>
                  <a:spLocks noChangeShapeType="1"/>
                </p:cNvSpPr>
                <p:nvPr/>
              </p:nvSpPr>
              <p:spPr bwMode="auto">
                <a:xfrm>
                  <a:off x="3942" y="252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4" name="Freeform 14"/>
                <p:cNvSpPr>
                  <a:spLocks/>
                </p:cNvSpPr>
                <p:nvPr/>
              </p:nvSpPr>
              <p:spPr bwMode="auto">
                <a:xfrm>
                  <a:off x="3937" y="2528"/>
                  <a:ext cx="5" cy="2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6"/>
                    </a:cxn>
                    <a:cxn ang="0">
                      <a:pos x="5" y="6"/>
                    </a:cxn>
                    <a:cxn ang="0">
                      <a:pos x="5" y="6"/>
                    </a:cxn>
                    <a:cxn ang="0">
                      <a:pos x="5" y="6"/>
                    </a:cxn>
                    <a:cxn ang="0">
                      <a:pos x="5" y="6"/>
                    </a:cxn>
                    <a:cxn ang="0">
                      <a:pos x="5" y="11"/>
                    </a:cxn>
                    <a:cxn ang="0">
                      <a:pos x="5" y="11"/>
                    </a:cxn>
                    <a:cxn ang="0">
                      <a:pos x="5" y="11"/>
                    </a:cxn>
                    <a:cxn ang="0">
                      <a:pos x="5" y="11"/>
                    </a:cxn>
                    <a:cxn ang="0">
                      <a:pos x="5" y="11"/>
                    </a:cxn>
                    <a:cxn ang="0">
                      <a:pos x="5" y="17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0" y="23"/>
                    </a:cxn>
                  </a:cxnLst>
                  <a:rect l="0" t="0" r="r" b="b"/>
                  <a:pathLst>
                    <a:path w="5" h="23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5" y="17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5" name="Line 15"/>
                <p:cNvSpPr>
                  <a:spLocks noChangeShapeType="1"/>
                </p:cNvSpPr>
                <p:nvPr/>
              </p:nvSpPr>
              <p:spPr bwMode="auto">
                <a:xfrm>
                  <a:off x="3931" y="255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6" name="Freeform 16"/>
                <p:cNvSpPr>
                  <a:spLocks/>
                </p:cNvSpPr>
                <p:nvPr/>
              </p:nvSpPr>
              <p:spPr bwMode="auto">
                <a:xfrm>
                  <a:off x="3891" y="2556"/>
                  <a:ext cx="40" cy="23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34" y="0"/>
                    </a:cxn>
                    <a:cxn ang="0">
                      <a:pos x="34" y="0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29" y="6"/>
                    </a:cxn>
                    <a:cxn ang="0">
                      <a:pos x="29" y="6"/>
                    </a:cxn>
                    <a:cxn ang="0">
                      <a:pos x="29" y="6"/>
                    </a:cxn>
                    <a:cxn ang="0">
                      <a:pos x="29" y="12"/>
                    </a:cxn>
                    <a:cxn ang="0">
                      <a:pos x="29" y="12"/>
                    </a:cxn>
                    <a:cxn ang="0">
                      <a:pos x="23" y="12"/>
                    </a:cxn>
                    <a:cxn ang="0">
                      <a:pos x="23" y="12"/>
                    </a:cxn>
                    <a:cxn ang="0">
                      <a:pos x="23" y="12"/>
                    </a:cxn>
                    <a:cxn ang="0">
                      <a:pos x="23" y="12"/>
                    </a:cxn>
                    <a:cxn ang="0">
                      <a:pos x="23" y="12"/>
                    </a:cxn>
                    <a:cxn ang="0">
                      <a:pos x="17" y="12"/>
                    </a:cxn>
                    <a:cxn ang="0">
                      <a:pos x="17" y="17"/>
                    </a:cxn>
                    <a:cxn ang="0">
                      <a:pos x="17" y="17"/>
                    </a:cxn>
                    <a:cxn ang="0">
                      <a:pos x="17" y="17"/>
                    </a:cxn>
                    <a:cxn ang="0">
                      <a:pos x="17" y="17"/>
                    </a:cxn>
                    <a:cxn ang="0">
                      <a:pos x="12" y="17"/>
                    </a:cxn>
                    <a:cxn ang="0">
                      <a:pos x="12" y="17"/>
                    </a:cxn>
                    <a:cxn ang="0">
                      <a:pos x="12" y="17"/>
                    </a:cxn>
                    <a:cxn ang="0">
                      <a:pos x="12" y="17"/>
                    </a:cxn>
                    <a:cxn ang="0">
                      <a:pos x="12" y="17"/>
                    </a:cxn>
                    <a:cxn ang="0">
                      <a:pos x="6" y="17"/>
                    </a:cxn>
                    <a:cxn ang="0">
                      <a:pos x="6" y="17"/>
                    </a:cxn>
                    <a:cxn ang="0">
                      <a:pos x="6" y="17"/>
                    </a:cxn>
                    <a:cxn ang="0">
                      <a:pos x="6" y="23"/>
                    </a:cxn>
                    <a:cxn ang="0">
                      <a:pos x="6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</a:cxnLst>
                  <a:rect l="0" t="0" r="r" b="b"/>
                  <a:pathLst>
                    <a:path w="40" h="23">
                      <a:moveTo>
                        <a:pt x="40" y="0"/>
                      </a:move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12"/>
                      </a:lnTo>
                      <a:lnTo>
                        <a:pt x="29" y="12"/>
                      </a:lnTo>
                      <a:lnTo>
                        <a:pt x="23" y="12"/>
                      </a:lnTo>
                      <a:lnTo>
                        <a:pt x="23" y="12"/>
                      </a:lnTo>
                      <a:lnTo>
                        <a:pt x="23" y="12"/>
                      </a:lnTo>
                      <a:lnTo>
                        <a:pt x="23" y="12"/>
                      </a:lnTo>
                      <a:lnTo>
                        <a:pt x="23" y="12"/>
                      </a:lnTo>
                      <a:lnTo>
                        <a:pt x="17" y="12"/>
                      </a:lnTo>
                      <a:lnTo>
                        <a:pt x="17" y="17"/>
                      </a:lnTo>
                      <a:lnTo>
                        <a:pt x="17" y="17"/>
                      </a:lnTo>
                      <a:lnTo>
                        <a:pt x="17" y="17"/>
                      </a:lnTo>
                      <a:lnTo>
                        <a:pt x="17" y="17"/>
                      </a:lnTo>
                      <a:lnTo>
                        <a:pt x="12" y="17"/>
                      </a:lnTo>
                      <a:lnTo>
                        <a:pt x="12" y="17"/>
                      </a:lnTo>
                      <a:lnTo>
                        <a:pt x="12" y="17"/>
                      </a:lnTo>
                      <a:lnTo>
                        <a:pt x="12" y="17"/>
                      </a:lnTo>
                      <a:lnTo>
                        <a:pt x="12" y="17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7" name="Line 17"/>
                <p:cNvSpPr>
                  <a:spLocks noChangeShapeType="1"/>
                </p:cNvSpPr>
                <p:nvPr/>
              </p:nvSpPr>
              <p:spPr bwMode="auto">
                <a:xfrm>
                  <a:off x="3880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8" name="Freeform 18"/>
                <p:cNvSpPr>
                  <a:spLocks/>
                </p:cNvSpPr>
                <p:nvPr/>
              </p:nvSpPr>
              <p:spPr bwMode="auto">
                <a:xfrm>
                  <a:off x="3857" y="2579"/>
                  <a:ext cx="23" cy="6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" h="6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39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3846" y="2585"/>
                  <a:ext cx="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0" name="Freeform 20"/>
                <p:cNvSpPr>
                  <a:spLocks/>
                </p:cNvSpPr>
                <p:nvPr/>
              </p:nvSpPr>
              <p:spPr bwMode="auto">
                <a:xfrm>
                  <a:off x="3801" y="2585"/>
                  <a:ext cx="45" cy="5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45" y="0"/>
                    </a:cxn>
                    <a:cxn ang="0">
                      <a:pos x="45" y="0"/>
                    </a:cxn>
                    <a:cxn ang="0">
                      <a:pos x="45" y="0"/>
                    </a:cxn>
                    <a:cxn ang="0">
                      <a:pos x="45" y="0"/>
                    </a:cxn>
                    <a:cxn ang="0">
                      <a:pos x="39" y="0"/>
                    </a:cxn>
                    <a:cxn ang="0">
                      <a:pos x="39" y="0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39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2" y="5"/>
                    </a:cxn>
                    <a:cxn ang="0">
                      <a:pos x="22" y="5"/>
                    </a:cxn>
                    <a:cxn ang="0">
                      <a:pos x="22" y="5"/>
                    </a:cxn>
                    <a:cxn ang="0">
                      <a:pos x="22" y="5"/>
                    </a:cxn>
                    <a:cxn ang="0">
                      <a:pos x="22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5" y="5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5" h="5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39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2" y="5"/>
                      </a:lnTo>
                      <a:lnTo>
                        <a:pt x="22" y="5"/>
                      </a:lnTo>
                      <a:lnTo>
                        <a:pt x="22" y="5"/>
                      </a:lnTo>
                      <a:lnTo>
                        <a:pt x="22" y="5"/>
                      </a:lnTo>
                      <a:lnTo>
                        <a:pt x="22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1" name="Line 21"/>
                <p:cNvSpPr>
                  <a:spLocks noChangeShapeType="1"/>
                </p:cNvSpPr>
                <p:nvPr/>
              </p:nvSpPr>
              <p:spPr bwMode="auto">
                <a:xfrm>
                  <a:off x="3795" y="258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2" name="Freeform 22"/>
                <p:cNvSpPr>
                  <a:spLocks/>
                </p:cNvSpPr>
                <p:nvPr/>
              </p:nvSpPr>
              <p:spPr bwMode="auto">
                <a:xfrm>
                  <a:off x="3772" y="2579"/>
                  <a:ext cx="23" cy="6"/>
                </a:xfrm>
                <a:custGeom>
                  <a:avLst/>
                  <a:gdLst/>
                  <a:ahLst/>
                  <a:cxnLst>
                    <a:cxn ang="0">
                      <a:pos x="23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12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3" h="6">
                      <a:moveTo>
                        <a:pt x="23" y="6"/>
                      </a:move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3" name="Line 23"/>
                <p:cNvSpPr>
                  <a:spLocks noChangeShapeType="1"/>
                </p:cNvSpPr>
                <p:nvPr/>
              </p:nvSpPr>
              <p:spPr bwMode="auto">
                <a:xfrm>
                  <a:off x="3761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4" name="Freeform 24"/>
                <p:cNvSpPr>
                  <a:spLocks/>
                </p:cNvSpPr>
                <p:nvPr/>
              </p:nvSpPr>
              <p:spPr bwMode="auto">
                <a:xfrm>
                  <a:off x="3721" y="2556"/>
                  <a:ext cx="40" cy="23"/>
                </a:xfrm>
                <a:custGeom>
                  <a:avLst/>
                  <a:gdLst/>
                  <a:ahLst/>
                  <a:cxnLst>
                    <a:cxn ang="0">
                      <a:pos x="40" y="23"/>
                    </a:cxn>
                    <a:cxn ang="0">
                      <a:pos x="40" y="23"/>
                    </a:cxn>
                    <a:cxn ang="0">
                      <a:pos x="40" y="23"/>
                    </a:cxn>
                    <a:cxn ang="0">
                      <a:pos x="40" y="23"/>
                    </a:cxn>
                    <a:cxn ang="0">
                      <a:pos x="34" y="23"/>
                    </a:cxn>
                    <a:cxn ang="0">
                      <a:pos x="34" y="23"/>
                    </a:cxn>
                    <a:cxn ang="0">
                      <a:pos x="34" y="23"/>
                    </a:cxn>
                    <a:cxn ang="0">
                      <a:pos x="34" y="23"/>
                    </a:cxn>
                    <a:cxn ang="0">
                      <a:pos x="34" y="23"/>
                    </a:cxn>
                    <a:cxn ang="0">
                      <a:pos x="29" y="17"/>
                    </a:cxn>
                    <a:cxn ang="0">
                      <a:pos x="29" y="17"/>
                    </a:cxn>
                    <a:cxn ang="0">
                      <a:pos x="29" y="17"/>
                    </a:cxn>
                    <a:cxn ang="0">
                      <a:pos x="29" y="17"/>
                    </a:cxn>
                    <a:cxn ang="0">
                      <a:pos x="29" y="17"/>
                    </a:cxn>
                    <a:cxn ang="0">
                      <a:pos x="23" y="17"/>
                    </a:cxn>
                    <a:cxn ang="0">
                      <a:pos x="23" y="17"/>
                    </a:cxn>
                    <a:cxn ang="0">
                      <a:pos x="23" y="17"/>
                    </a:cxn>
                    <a:cxn ang="0">
                      <a:pos x="23" y="17"/>
                    </a:cxn>
                    <a:cxn ang="0">
                      <a:pos x="23" y="17"/>
                    </a:cxn>
                    <a:cxn ang="0">
                      <a:pos x="17" y="17"/>
                    </a:cxn>
                    <a:cxn ang="0">
                      <a:pos x="17" y="17"/>
                    </a:cxn>
                    <a:cxn ang="0">
                      <a:pos x="17" y="12"/>
                    </a:cxn>
                    <a:cxn ang="0">
                      <a:pos x="17" y="12"/>
                    </a:cxn>
                    <a:cxn ang="0">
                      <a:pos x="17" y="12"/>
                    </a:cxn>
                    <a:cxn ang="0">
                      <a:pos x="12" y="12"/>
                    </a:cxn>
                    <a:cxn ang="0">
                      <a:pos x="12" y="12"/>
                    </a:cxn>
                    <a:cxn ang="0">
                      <a:pos x="12" y="12"/>
                    </a:cxn>
                    <a:cxn ang="0">
                      <a:pos x="12" y="12"/>
                    </a:cxn>
                    <a:cxn ang="0">
                      <a:pos x="6" y="12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23">
                      <a:moveTo>
                        <a:pt x="40" y="23"/>
                      </a:moveTo>
                      <a:lnTo>
                        <a:pt x="40" y="23"/>
                      </a:lnTo>
                      <a:lnTo>
                        <a:pt x="40" y="23"/>
                      </a:lnTo>
                      <a:lnTo>
                        <a:pt x="40" y="23"/>
                      </a:lnTo>
                      <a:lnTo>
                        <a:pt x="34" y="23"/>
                      </a:lnTo>
                      <a:lnTo>
                        <a:pt x="34" y="23"/>
                      </a:lnTo>
                      <a:lnTo>
                        <a:pt x="34" y="23"/>
                      </a:lnTo>
                      <a:lnTo>
                        <a:pt x="34" y="23"/>
                      </a:lnTo>
                      <a:lnTo>
                        <a:pt x="34" y="23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9" y="17"/>
                      </a:lnTo>
                      <a:lnTo>
                        <a:pt x="23" y="17"/>
                      </a:lnTo>
                      <a:lnTo>
                        <a:pt x="23" y="17"/>
                      </a:lnTo>
                      <a:lnTo>
                        <a:pt x="23" y="17"/>
                      </a:lnTo>
                      <a:lnTo>
                        <a:pt x="23" y="17"/>
                      </a:lnTo>
                      <a:lnTo>
                        <a:pt x="23" y="17"/>
                      </a:lnTo>
                      <a:lnTo>
                        <a:pt x="17" y="17"/>
                      </a:lnTo>
                      <a:lnTo>
                        <a:pt x="17" y="17"/>
                      </a:lnTo>
                      <a:lnTo>
                        <a:pt x="17" y="12"/>
                      </a:lnTo>
                      <a:lnTo>
                        <a:pt x="17" y="12"/>
                      </a:lnTo>
                      <a:lnTo>
                        <a:pt x="17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5" name="Line 25"/>
                <p:cNvSpPr>
                  <a:spLocks noChangeShapeType="1"/>
                </p:cNvSpPr>
                <p:nvPr/>
              </p:nvSpPr>
              <p:spPr bwMode="auto">
                <a:xfrm>
                  <a:off x="3716" y="255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6" name="Freeform 26"/>
                <p:cNvSpPr>
                  <a:spLocks/>
                </p:cNvSpPr>
                <p:nvPr/>
              </p:nvSpPr>
              <p:spPr bwMode="auto">
                <a:xfrm>
                  <a:off x="3704" y="2528"/>
                  <a:ext cx="12" cy="23"/>
                </a:xfrm>
                <a:custGeom>
                  <a:avLst/>
                  <a:gdLst/>
                  <a:ahLst/>
                  <a:cxnLst>
                    <a:cxn ang="0">
                      <a:pos x="12" y="23"/>
                    </a:cxn>
                    <a:cxn ang="0">
                      <a:pos x="6" y="23"/>
                    </a:cxn>
                    <a:cxn ang="0">
                      <a:pos x="6" y="17"/>
                    </a:cxn>
                    <a:cxn ang="0">
                      <a:pos x="6" y="17"/>
                    </a:cxn>
                    <a:cxn ang="0">
                      <a:pos x="6" y="17"/>
                    </a:cxn>
                    <a:cxn ang="0">
                      <a:pos x="6" y="17"/>
                    </a:cxn>
                    <a:cxn ang="0">
                      <a:pos x="6" y="17"/>
                    </a:cxn>
                    <a:cxn ang="0">
                      <a:pos x="6" y="11"/>
                    </a:cxn>
                    <a:cxn ang="0">
                      <a:pos x="0" y="11"/>
                    </a:cxn>
                    <a:cxn ang="0">
                      <a:pos x="0" y="11"/>
                    </a:cxn>
                    <a:cxn ang="0">
                      <a:pos x="0" y="11"/>
                    </a:cxn>
                    <a:cxn ang="0">
                      <a:pos x="0" y="11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23">
                      <a:moveTo>
                        <a:pt x="12" y="23"/>
                      </a:move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7" name="Line 27"/>
                <p:cNvSpPr>
                  <a:spLocks noChangeShapeType="1"/>
                </p:cNvSpPr>
                <p:nvPr/>
              </p:nvSpPr>
              <p:spPr bwMode="auto">
                <a:xfrm>
                  <a:off x="3704" y="252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8" name="Freeform 28"/>
                <p:cNvSpPr>
                  <a:spLocks/>
                </p:cNvSpPr>
                <p:nvPr/>
              </p:nvSpPr>
              <p:spPr bwMode="auto">
                <a:xfrm>
                  <a:off x="3704" y="2488"/>
                  <a:ext cx="34" cy="34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0" y="29"/>
                    </a:cxn>
                    <a:cxn ang="0">
                      <a:pos x="6" y="29"/>
                    </a:cxn>
                    <a:cxn ang="0">
                      <a:pos x="6" y="23"/>
                    </a:cxn>
                    <a:cxn ang="0">
                      <a:pos x="6" y="23"/>
                    </a:cxn>
                    <a:cxn ang="0">
                      <a:pos x="6" y="23"/>
                    </a:cxn>
                    <a:cxn ang="0">
                      <a:pos x="6" y="23"/>
                    </a:cxn>
                    <a:cxn ang="0">
                      <a:pos x="6" y="23"/>
                    </a:cxn>
                    <a:cxn ang="0">
                      <a:pos x="6" y="17"/>
                    </a:cxn>
                    <a:cxn ang="0">
                      <a:pos x="6" y="17"/>
                    </a:cxn>
                    <a:cxn ang="0">
                      <a:pos x="12" y="17"/>
                    </a:cxn>
                    <a:cxn ang="0">
                      <a:pos x="12" y="17"/>
                    </a:cxn>
                    <a:cxn ang="0">
                      <a:pos x="12" y="17"/>
                    </a:cxn>
                    <a:cxn ang="0">
                      <a:pos x="12" y="12"/>
                    </a:cxn>
                    <a:cxn ang="0">
                      <a:pos x="12" y="12"/>
                    </a:cxn>
                    <a:cxn ang="0">
                      <a:pos x="17" y="12"/>
                    </a:cxn>
                    <a:cxn ang="0">
                      <a:pos x="17" y="12"/>
                    </a:cxn>
                    <a:cxn ang="0">
                      <a:pos x="17" y="12"/>
                    </a:cxn>
                    <a:cxn ang="0">
                      <a:pos x="17" y="6"/>
                    </a:cxn>
                    <a:cxn ang="0">
                      <a:pos x="17" y="6"/>
                    </a:cxn>
                    <a:cxn ang="0">
                      <a:pos x="23" y="6"/>
                    </a:cxn>
                    <a:cxn ang="0">
                      <a:pos x="23" y="6"/>
                    </a:cxn>
                    <a:cxn ang="0">
                      <a:pos x="23" y="6"/>
                    </a:cxn>
                    <a:cxn ang="0">
                      <a:pos x="23" y="6"/>
                    </a:cxn>
                    <a:cxn ang="0">
                      <a:pos x="23" y="6"/>
                    </a:cxn>
                    <a:cxn ang="0">
                      <a:pos x="29" y="0"/>
                    </a:cxn>
                    <a:cxn ang="0">
                      <a:pos x="29" y="0"/>
                    </a:cxn>
                    <a:cxn ang="0">
                      <a:pos x="29" y="0"/>
                    </a:cxn>
                    <a:cxn ang="0">
                      <a:pos x="29" y="0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34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12" y="17"/>
                      </a:lnTo>
                      <a:lnTo>
                        <a:pt x="12" y="17"/>
                      </a:lnTo>
                      <a:lnTo>
                        <a:pt x="12" y="17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17" y="12"/>
                      </a:lnTo>
                      <a:lnTo>
                        <a:pt x="17" y="12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23" y="6"/>
                      </a:lnTo>
                      <a:lnTo>
                        <a:pt x="23" y="6"/>
                      </a:lnTo>
                      <a:lnTo>
                        <a:pt x="23" y="6"/>
                      </a:lnTo>
                      <a:lnTo>
                        <a:pt x="23" y="6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49" name="Line 29"/>
                <p:cNvSpPr>
                  <a:spLocks noChangeShapeType="1"/>
                </p:cNvSpPr>
                <p:nvPr/>
              </p:nvSpPr>
              <p:spPr bwMode="auto">
                <a:xfrm>
                  <a:off x="3744" y="248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50" name="Freeform 30"/>
                <p:cNvSpPr>
                  <a:spLocks/>
                </p:cNvSpPr>
                <p:nvPr/>
              </p:nvSpPr>
              <p:spPr bwMode="auto">
                <a:xfrm>
                  <a:off x="3744" y="2477"/>
                  <a:ext cx="23" cy="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17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17" y="0"/>
                      </a:lnTo>
                      <a:lnTo>
                        <a:pt x="23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51" name="Line 31"/>
                <p:cNvSpPr>
                  <a:spLocks noChangeShapeType="1"/>
                </p:cNvSpPr>
                <p:nvPr/>
              </p:nvSpPr>
              <p:spPr bwMode="auto">
                <a:xfrm>
                  <a:off x="3772" y="247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52" name="Freeform 32"/>
                <p:cNvSpPr>
                  <a:spLocks/>
                </p:cNvSpPr>
                <p:nvPr/>
              </p:nvSpPr>
              <p:spPr bwMode="auto">
                <a:xfrm>
                  <a:off x="3772" y="2466"/>
                  <a:ext cx="51" cy="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6" y="5"/>
                    </a:cxn>
                    <a:cxn ang="0">
                      <a:pos x="6" y="5"/>
                    </a:cxn>
                    <a:cxn ang="0">
                      <a:pos x="6" y="5"/>
                    </a:cxn>
                    <a:cxn ang="0">
                      <a:pos x="6" y="5"/>
                    </a:cxn>
                    <a:cxn ang="0">
                      <a:pos x="6" y="5"/>
                    </a:cxn>
                    <a:cxn ang="0">
                      <a:pos x="12" y="5"/>
                    </a:cxn>
                    <a:cxn ang="0">
                      <a:pos x="12" y="5"/>
                    </a:cxn>
                    <a:cxn ang="0">
                      <a:pos x="12" y="5"/>
                    </a:cxn>
                    <a:cxn ang="0">
                      <a:pos x="12" y="5"/>
                    </a:cxn>
                    <a:cxn ang="0">
                      <a:pos x="12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17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5"/>
                    </a:cxn>
                    <a:cxn ang="0">
                      <a:pos x="34" y="0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40" y="0"/>
                    </a:cxn>
                    <a:cxn ang="0">
                      <a:pos x="46" y="0"/>
                    </a:cxn>
                    <a:cxn ang="0">
                      <a:pos x="46" y="0"/>
                    </a:cxn>
                    <a:cxn ang="0">
                      <a:pos x="46" y="0"/>
                    </a:cxn>
                    <a:cxn ang="0">
                      <a:pos x="46" y="0"/>
                    </a:cxn>
                    <a:cxn ang="0">
                      <a:pos x="46" y="0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51" h="5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12" y="5"/>
                      </a:lnTo>
                      <a:lnTo>
                        <a:pt x="12" y="5"/>
                      </a:lnTo>
                      <a:lnTo>
                        <a:pt x="12" y="5"/>
                      </a:lnTo>
                      <a:lnTo>
                        <a:pt x="12" y="5"/>
                      </a:lnTo>
                      <a:lnTo>
                        <a:pt x="12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21153" name="Rectangle 33"/>
              <p:cNvSpPr>
                <a:spLocks noChangeArrowheads="1"/>
              </p:cNvSpPr>
              <p:nvPr/>
            </p:nvSpPr>
            <p:spPr bwMode="auto">
              <a:xfrm>
                <a:off x="345" y="3353"/>
                <a:ext cx="72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PARISH BNDRY</a:t>
                </a:r>
                <a:endParaRPr lang="en-US" sz="1200" b="1"/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1323" y="749"/>
              <a:ext cx="512" cy="115"/>
              <a:chOff x="816" y="2765"/>
              <a:chExt cx="512" cy="115"/>
            </a:xfrm>
          </p:grpSpPr>
          <p:sp>
            <p:nvSpPr>
              <p:cNvPr id="2821155" name="Rectangle 35"/>
              <p:cNvSpPr>
                <a:spLocks noChangeArrowheads="1"/>
              </p:cNvSpPr>
              <p:nvPr/>
            </p:nvSpPr>
            <p:spPr bwMode="auto">
              <a:xfrm>
                <a:off x="1018" y="2765"/>
                <a:ext cx="310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CITIES</a:t>
                </a:r>
                <a:endParaRPr lang="en-US" sz="1200" b="1"/>
              </a:p>
            </p:txBody>
          </p:sp>
          <p:grpSp>
            <p:nvGrpSpPr>
              <p:cNvPr id="6" name="Group 36"/>
              <p:cNvGrpSpPr>
                <a:grpSpLocks/>
              </p:cNvGrpSpPr>
              <p:nvPr/>
            </p:nvGrpSpPr>
            <p:grpSpPr bwMode="auto">
              <a:xfrm>
                <a:off x="816" y="2797"/>
                <a:ext cx="58" cy="58"/>
                <a:chOff x="2832" y="1248"/>
                <a:chExt cx="58" cy="58"/>
              </a:xfrm>
            </p:grpSpPr>
            <p:sp>
              <p:nvSpPr>
                <p:cNvPr id="2821157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248"/>
                  <a:ext cx="58" cy="58"/>
                </a:xfrm>
                <a:prstGeom prst="ellipse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58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854" y="1270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821159" name="Text Box 39"/>
            <p:cNvSpPr txBox="1">
              <a:spLocks noChangeArrowheads="1"/>
            </p:cNvSpPr>
            <p:nvPr/>
          </p:nvSpPr>
          <p:spPr bwMode="auto">
            <a:xfrm>
              <a:off x="1371" y="480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/>
                <a:t>LEGEND</a:t>
              </a:r>
            </a:p>
          </p:txBody>
        </p:sp>
        <p:sp>
          <p:nvSpPr>
            <p:cNvPr id="2821160" name="Rectangle 40"/>
            <p:cNvSpPr>
              <a:spLocks noChangeArrowheads="1"/>
            </p:cNvSpPr>
            <p:nvPr/>
          </p:nvSpPr>
          <p:spPr bwMode="auto">
            <a:xfrm>
              <a:off x="1200" y="432"/>
              <a:ext cx="1152" cy="124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1227" y="929"/>
              <a:ext cx="1103" cy="115"/>
              <a:chOff x="57" y="2945"/>
              <a:chExt cx="1103" cy="115"/>
            </a:xfrm>
          </p:grpSpPr>
          <p:grpSp>
            <p:nvGrpSpPr>
              <p:cNvPr id="8" name="Group 42"/>
              <p:cNvGrpSpPr>
                <a:grpSpLocks/>
              </p:cNvGrpSpPr>
              <p:nvPr/>
            </p:nvGrpSpPr>
            <p:grpSpPr bwMode="auto">
              <a:xfrm>
                <a:off x="57" y="3000"/>
                <a:ext cx="238" cy="0"/>
                <a:chOff x="2211" y="2341"/>
                <a:chExt cx="238" cy="0"/>
              </a:xfrm>
            </p:grpSpPr>
            <p:sp>
              <p:nvSpPr>
                <p:cNvPr id="2821163" name="Line 43"/>
                <p:cNvSpPr>
                  <a:spLocks noChangeShapeType="1"/>
                </p:cNvSpPr>
                <p:nvPr/>
              </p:nvSpPr>
              <p:spPr bwMode="auto">
                <a:xfrm>
                  <a:off x="2211" y="2341"/>
                  <a:ext cx="238" cy="0"/>
                </a:xfrm>
                <a:prstGeom prst="line">
                  <a:avLst/>
                </a:prstGeom>
                <a:noFill/>
                <a:ln w="365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64" name="Line 44"/>
                <p:cNvSpPr>
                  <a:spLocks noChangeShapeType="1"/>
                </p:cNvSpPr>
                <p:nvPr/>
              </p:nvSpPr>
              <p:spPr bwMode="auto">
                <a:xfrm>
                  <a:off x="2211" y="2341"/>
                  <a:ext cx="40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65" name="Line 45"/>
                <p:cNvSpPr>
                  <a:spLocks noChangeShapeType="1"/>
                </p:cNvSpPr>
                <p:nvPr/>
              </p:nvSpPr>
              <p:spPr bwMode="auto">
                <a:xfrm>
                  <a:off x="2290" y="2341"/>
                  <a:ext cx="40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1166" name="Line 46"/>
                <p:cNvSpPr>
                  <a:spLocks noChangeShapeType="1"/>
                </p:cNvSpPr>
                <p:nvPr/>
              </p:nvSpPr>
              <p:spPr bwMode="auto">
                <a:xfrm>
                  <a:off x="2370" y="2341"/>
                  <a:ext cx="39" cy="0"/>
                </a:xfrm>
                <a:prstGeom prst="line">
                  <a:avLst/>
                </a:prstGeom>
                <a:noFill/>
                <a:ln w="2698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21167" name="Rectangle 47"/>
              <p:cNvSpPr>
                <a:spLocks noChangeArrowheads="1"/>
              </p:cNvSpPr>
              <p:nvPr/>
            </p:nvSpPr>
            <p:spPr bwMode="auto">
              <a:xfrm>
                <a:off x="345" y="2945"/>
                <a:ext cx="81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</a:rPr>
                  <a:t>PRIMARY ROADS</a:t>
                </a:r>
                <a:endParaRPr lang="en-US" sz="1200" b="1"/>
              </a:p>
            </p:txBody>
          </p:sp>
        </p:grpSp>
        <p:sp>
          <p:nvSpPr>
            <p:cNvPr id="2821168" name="Oval 48"/>
            <p:cNvSpPr>
              <a:spLocks noChangeAspect="1" noChangeArrowheads="1"/>
            </p:cNvSpPr>
            <p:nvPr/>
          </p:nvSpPr>
          <p:spPr bwMode="auto">
            <a:xfrm>
              <a:off x="1239" y="1384"/>
              <a:ext cx="236" cy="1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1169" name="Text Box 49"/>
            <p:cNvSpPr txBox="1">
              <a:spLocks noChangeArrowheads="1"/>
            </p:cNvSpPr>
            <p:nvPr/>
          </p:nvSpPr>
          <p:spPr bwMode="auto">
            <a:xfrm>
              <a:off x="1470" y="1371"/>
              <a:ext cx="8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/>
                <a:t>LAND LOSS</a:t>
              </a:r>
            </a:p>
          </p:txBody>
        </p:sp>
      </p:grpSp>
      <p:pic>
        <p:nvPicPr>
          <p:cNvPr id="2821170" name="Picture 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3413" y="5940425"/>
            <a:ext cx="781050" cy="781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821171" name="Text Box 51"/>
          <p:cNvSpPr txBox="1">
            <a:spLocks noChangeArrowheads="1"/>
          </p:cNvSpPr>
          <p:nvPr/>
        </p:nvSpPr>
        <p:spPr bwMode="auto">
          <a:xfrm>
            <a:off x="228600" y="395288"/>
            <a:ext cx="876300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COASTAL LAND LOSS  (1932 – 2050)</a:t>
            </a:r>
          </a:p>
        </p:txBody>
      </p:sp>
      <p:sp>
        <p:nvSpPr>
          <p:cNvPr id="2821172" name="Text Box 52"/>
          <p:cNvSpPr txBox="1">
            <a:spLocks noChangeArrowheads="1"/>
          </p:cNvSpPr>
          <p:nvPr/>
        </p:nvSpPr>
        <p:spPr bwMode="auto">
          <a:xfrm>
            <a:off x="6629400" y="5791200"/>
            <a:ext cx="1371600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Source: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USGS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J. Barras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3025" y="4724400"/>
            <a:ext cx="2819400" cy="2057400"/>
            <a:chOff x="3792" y="2160"/>
            <a:chExt cx="1776" cy="1296"/>
          </a:xfrm>
        </p:grpSpPr>
        <p:sp>
          <p:nvSpPr>
            <p:cNvPr id="32775" name="Rectangle 3"/>
            <p:cNvSpPr>
              <a:spLocks noChangeArrowheads="1"/>
            </p:cNvSpPr>
            <p:nvPr/>
          </p:nvSpPr>
          <p:spPr bwMode="auto">
            <a:xfrm>
              <a:off x="3792" y="2160"/>
              <a:ext cx="1776" cy="12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32776" name="Picture 4" descr="Coastal_base_landsat"/>
            <p:cNvPicPr>
              <a:picLocks noChangeAspect="1" noChangeArrowheads="1"/>
            </p:cNvPicPr>
            <p:nvPr/>
          </p:nvPicPr>
          <p:blipFill>
            <a:blip r:embed="rId2"/>
            <a:srcRect l="45718" t="23618" r="4144" b="23517"/>
            <a:stretch>
              <a:fillRect/>
            </a:stretch>
          </p:blipFill>
          <p:spPr bwMode="auto">
            <a:xfrm>
              <a:off x="3843" y="2202"/>
              <a:ext cx="1674" cy="1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7" name="Oval 5"/>
            <p:cNvSpPr>
              <a:spLocks noChangeAspect="1" noChangeArrowheads="1"/>
            </p:cNvSpPr>
            <p:nvPr/>
          </p:nvSpPr>
          <p:spPr bwMode="auto">
            <a:xfrm>
              <a:off x="4921" y="2836"/>
              <a:ext cx="58" cy="5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953125" y="3771900"/>
            <a:ext cx="2860675" cy="2527300"/>
            <a:chOff x="3744" y="192"/>
            <a:chExt cx="1802" cy="1592"/>
          </a:xfrm>
        </p:grpSpPr>
        <p:pic>
          <p:nvPicPr>
            <p:cNvPr id="32772" name="Picture 7" descr="benchmark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44" y="432"/>
              <a:ext cx="1802" cy="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3" name="Text Box 8"/>
            <p:cNvSpPr txBox="1">
              <a:spLocks noChangeArrowheads="1"/>
            </p:cNvSpPr>
            <p:nvPr/>
          </p:nvSpPr>
          <p:spPr bwMode="auto">
            <a:xfrm>
              <a:off x="3744" y="192"/>
              <a:ext cx="177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NOAA – Gardene Bay</a:t>
              </a:r>
            </a:p>
          </p:txBody>
        </p:sp>
        <p:sp>
          <p:nvSpPr>
            <p:cNvPr id="32774" name="Rectangle 9"/>
            <p:cNvSpPr>
              <a:spLocks noChangeArrowheads="1"/>
            </p:cNvSpPr>
            <p:nvPr/>
          </p:nvSpPr>
          <p:spPr bwMode="auto">
            <a:xfrm>
              <a:off x="3744" y="192"/>
              <a:ext cx="1802" cy="158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32771" name="Text Box 10"/>
          <p:cNvSpPr txBox="1">
            <a:spLocks noChangeArrowheads="1"/>
          </p:cNvSpPr>
          <p:nvPr/>
        </p:nvSpPr>
        <p:spPr bwMode="auto">
          <a:xfrm>
            <a:off x="381000" y="323850"/>
            <a:ext cx="84582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latin typeface="Calibri" pitchFamily="34" charset="0"/>
              </a:rPr>
              <a:t>BM set in 1980.   Marker ID – 1108 D 1980.  158 ft south of the south shore of Lost Bayou, 118 ft west of the west shore of a small freshwater pond, 46 ft north of the south shore of the island. The bench mark is set 0.21 m (0.7 ft) above ground level, crimped to a stainless steel rod driven19.5 m (64 ft) to substantial resistance, and encased in a 4-inch PVC pipe, and concrete kickblock.</a:t>
            </a:r>
            <a:r>
              <a:rPr lang="en-US" sz="2400" b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gardene1"/>
          <p:cNvPicPr>
            <a:picLocks noChangeAspect="1" noChangeArrowheads="1"/>
          </p:cNvPicPr>
          <p:nvPr/>
        </p:nvPicPr>
        <p:blipFill>
          <a:blip r:embed="rId2"/>
          <a:srcRect l="4037" r="4053" b="80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 descr="gardene2"/>
          <p:cNvPicPr>
            <a:picLocks noChangeAspect="1" noChangeArrowheads="1"/>
          </p:cNvPicPr>
          <p:nvPr/>
        </p:nvPicPr>
        <p:blipFill>
          <a:blip r:embed="rId3"/>
          <a:srcRect l="32813" t="26103" r="38971" b="41054"/>
          <a:stretch>
            <a:fillRect/>
          </a:stretch>
        </p:blipFill>
        <p:spPr bwMode="auto">
          <a:xfrm>
            <a:off x="5988050" y="3784600"/>
            <a:ext cx="2803525" cy="2447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025" y="4724400"/>
            <a:ext cx="2819400" cy="2057400"/>
            <a:chOff x="3792" y="2160"/>
            <a:chExt cx="1776" cy="1296"/>
          </a:xfrm>
        </p:grpSpPr>
        <p:sp>
          <p:nvSpPr>
            <p:cNvPr id="33796" name="Rectangle 5"/>
            <p:cNvSpPr>
              <a:spLocks noChangeArrowheads="1"/>
            </p:cNvSpPr>
            <p:nvPr/>
          </p:nvSpPr>
          <p:spPr bwMode="auto">
            <a:xfrm>
              <a:off x="3792" y="2160"/>
              <a:ext cx="1776" cy="129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33797" name="Picture 6" descr="Coastal_base_landsat"/>
            <p:cNvPicPr>
              <a:picLocks noChangeAspect="1" noChangeArrowheads="1"/>
            </p:cNvPicPr>
            <p:nvPr/>
          </p:nvPicPr>
          <p:blipFill>
            <a:blip r:embed="rId4"/>
            <a:srcRect l="45718" t="23618" r="4144" b="23517"/>
            <a:stretch>
              <a:fillRect/>
            </a:stretch>
          </p:blipFill>
          <p:spPr bwMode="auto">
            <a:xfrm>
              <a:off x="3843" y="2202"/>
              <a:ext cx="1674" cy="1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8" name="Oval 7"/>
            <p:cNvSpPr>
              <a:spLocks noChangeAspect="1" noChangeArrowheads="1"/>
            </p:cNvSpPr>
            <p:nvPr/>
          </p:nvSpPr>
          <p:spPr bwMode="auto">
            <a:xfrm>
              <a:off x="4921" y="2836"/>
              <a:ext cx="58" cy="5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5426" name="Picture 2" descr="Gulf_of_Mexico_Historical_Storms_Original_Background_Scale_Edited"/>
          <p:cNvPicPr>
            <a:picLocks noChangeAspect="1" noChangeArrowheads="1"/>
          </p:cNvPicPr>
          <p:nvPr/>
        </p:nvPicPr>
        <p:blipFill>
          <a:blip r:embed="rId2">
            <a:lum bright="40000" contrast="-70000"/>
          </a:blip>
          <a:srcRect/>
          <a:stretch>
            <a:fillRect/>
          </a:stretch>
        </p:blipFill>
        <p:spPr bwMode="auto">
          <a:xfrm>
            <a:off x="-341313" y="-290513"/>
            <a:ext cx="9828213" cy="742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171450" y="-228600"/>
            <a:ext cx="9544050" cy="7353300"/>
            <a:chOff x="-108" y="-144"/>
            <a:chExt cx="6012" cy="4632"/>
          </a:xfrm>
        </p:grpSpPr>
        <p:sp>
          <p:nvSpPr>
            <p:cNvPr id="2535428" name="Rectangle 4"/>
            <p:cNvSpPr>
              <a:spLocks noChangeArrowheads="1"/>
            </p:cNvSpPr>
            <p:nvPr/>
          </p:nvSpPr>
          <p:spPr bwMode="auto">
            <a:xfrm>
              <a:off x="-108" y="-144"/>
              <a:ext cx="6012" cy="772"/>
            </a:xfrm>
            <a:prstGeom prst="rect">
              <a:avLst/>
            </a:prstGeom>
            <a:solidFill>
              <a:srgbClr val="00009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29" name="Rectangle 5"/>
            <p:cNvSpPr>
              <a:spLocks noChangeArrowheads="1"/>
            </p:cNvSpPr>
            <p:nvPr/>
          </p:nvSpPr>
          <p:spPr bwMode="auto">
            <a:xfrm>
              <a:off x="5412" y="576"/>
              <a:ext cx="489" cy="3312"/>
            </a:xfrm>
            <a:prstGeom prst="rect">
              <a:avLst/>
            </a:prstGeom>
            <a:solidFill>
              <a:srgbClr val="00009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30" name="Rectangle 6"/>
            <p:cNvSpPr>
              <a:spLocks noChangeArrowheads="1"/>
            </p:cNvSpPr>
            <p:nvPr/>
          </p:nvSpPr>
          <p:spPr bwMode="auto">
            <a:xfrm>
              <a:off x="-108" y="570"/>
              <a:ext cx="461" cy="3312"/>
            </a:xfrm>
            <a:prstGeom prst="rect">
              <a:avLst/>
            </a:prstGeom>
            <a:solidFill>
              <a:srgbClr val="00009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31" name="Rectangle 7"/>
            <p:cNvSpPr>
              <a:spLocks noChangeArrowheads="1"/>
            </p:cNvSpPr>
            <p:nvPr/>
          </p:nvSpPr>
          <p:spPr bwMode="auto">
            <a:xfrm>
              <a:off x="-108" y="3864"/>
              <a:ext cx="6012" cy="624"/>
            </a:xfrm>
            <a:prstGeom prst="rect">
              <a:avLst/>
            </a:prstGeom>
            <a:solidFill>
              <a:srgbClr val="00009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8600" y="1609725"/>
            <a:ext cx="8763000" cy="4575175"/>
            <a:chOff x="144" y="1014"/>
            <a:chExt cx="5520" cy="2882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44" y="1019"/>
              <a:ext cx="244" cy="2868"/>
              <a:chOff x="144" y="1019"/>
              <a:chExt cx="244" cy="2868"/>
            </a:xfrm>
          </p:grpSpPr>
          <p:sp>
            <p:nvSpPr>
              <p:cNvPr id="2535434" name="Text Box 10"/>
              <p:cNvSpPr txBox="1">
                <a:spLocks noChangeArrowheads="1"/>
              </p:cNvSpPr>
              <p:nvPr/>
            </p:nvSpPr>
            <p:spPr bwMode="auto">
              <a:xfrm>
                <a:off x="146" y="2827"/>
                <a:ext cx="24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2535435" name="Text Box 11"/>
              <p:cNvSpPr txBox="1">
                <a:spLocks noChangeArrowheads="1"/>
              </p:cNvSpPr>
              <p:nvPr/>
            </p:nvSpPr>
            <p:spPr bwMode="auto">
              <a:xfrm>
                <a:off x="144" y="2379"/>
                <a:ext cx="24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15</a:t>
                </a:r>
              </a:p>
            </p:txBody>
          </p: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148" y="1097"/>
                <a:ext cx="240" cy="2790"/>
                <a:chOff x="148" y="1097"/>
                <a:chExt cx="240" cy="2790"/>
              </a:xfrm>
            </p:grpSpPr>
            <p:sp>
              <p:nvSpPr>
                <p:cNvPr id="2535437" name="Line 13"/>
                <p:cNvSpPr>
                  <a:spLocks noChangeShapeType="1"/>
                </p:cNvSpPr>
                <p:nvPr/>
              </p:nvSpPr>
              <p:spPr bwMode="auto">
                <a:xfrm>
                  <a:off x="324" y="3193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38" name="Line 14"/>
                <p:cNvSpPr>
                  <a:spLocks noChangeShapeType="1"/>
                </p:cNvSpPr>
                <p:nvPr/>
              </p:nvSpPr>
              <p:spPr bwMode="auto">
                <a:xfrm>
                  <a:off x="352" y="1097"/>
                  <a:ext cx="0" cy="2739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39" name="Line 15"/>
                <p:cNvSpPr>
                  <a:spLocks noChangeShapeType="1"/>
                </p:cNvSpPr>
                <p:nvPr/>
              </p:nvSpPr>
              <p:spPr bwMode="auto">
                <a:xfrm>
                  <a:off x="299" y="3379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0" name="Line 16"/>
                <p:cNvSpPr>
                  <a:spLocks noChangeShapeType="1"/>
                </p:cNvSpPr>
                <p:nvPr/>
              </p:nvSpPr>
              <p:spPr bwMode="auto">
                <a:xfrm>
                  <a:off x="302" y="2015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1" name="Line 17"/>
                <p:cNvSpPr>
                  <a:spLocks noChangeShapeType="1"/>
                </p:cNvSpPr>
                <p:nvPr/>
              </p:nvSpPr>
              <p:spPr bwMode="auto">
                <a:xfrm>
                  <a:off x="302" y="1567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2" name="Line 18"/>
                <p:cNvSpPr>
                  <a:spLocks noChangeShapeType="1"/>
                </p:cNvSpPr>
                <p:nvPr/>
              </p:nvSpPr>
              <p:spPr bwMode="auto">
                <a:xfrm>
                  <a:off x="298" y="2475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3" name="Line 19"/>
                <p:cNvSpPr>
                  <a:spLocks noChangeShapeType="1"/>
                </p:cNvSpPr>
                <p:nvPr/>
              </p:nvSpPr>
              <p:spPr bwMode="auto">
                <a:xfrm>
                  <a:off x="302" y="2924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4" name="Line 20"/>
                <p:cNvSpPr>
                  <a:spLocks noChangeShapeType="1"/>
                </p:cNvSpPr>
                <p:nvPr/>
              </p:nvSpPr>
              <p:spPr bwMode="auto">
                <a:xfrm>
                  <a:off x="302" y="1106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5" name="Line 21"/>
                <p:cNvSpPr>
                  <a:spLocks noChangeShapeType="1"/>
                </p:cNvSpPr>
                <p:nvPr/>
              </p:nvSpPr>
              <p:spPr bwMode="auto">
                <a:xfrm>
                  <a:off x="324" y="1196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6" name="Line 22"/>
                <p:cNvSpPr>
                  <a:spLocks noChangeShapeType="1"/>
                </p:cNvSpPr>
                <p:nvPr/>
              </p:nvSpPr>
              <p:spPr bwMode="auto">
                <a:xfrm>
                  <a:off x="324" y="1290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7" name="Line 23"/>
                <p:cNvSpPr>
                  <a:spLocks noChangeShapeType="1"/>
                </p:cNvSpPr>
                <p:nvPr/>
              </p:nvSpPr>
              <p:spPr bwMode="auto">
                <a:xfrm>
                  <a:off x="324" y="1380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8" name="Line 24"/>
                <p:cNvSpPr>
                  <a:spLocks noChangeShapeType="1"/>
                </p:cNvSpPr>
                <p:nvPr/>
              </p:nvSpPr>
              <p:spPr bwMode="auto">
                <a:xfrm>
                  <a:off x="324" y="1467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49" name="Line 25"/>
                <p:cNvSpPr>
                  <a:spLocks noChangeShapeType="1"/>
                </p:cNvSpPr>
                <p:nvPr/>
              </p:nvSpPr>
              <p:spPr bwMode="auto">
                <a:xfrm>
                  <a:off x="324" y="1652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0" name="Line 26"/>
                <p:cNvSpPr>
                  <a:spLocks noChangeShapeType="1"/>
                </p:cNvSpPr>
                <p:nvPr/>
              </p:nvSpPr>
              <p:spPr bwMode="auto">
                <a:xfrm>
                  <a:off x="324" y="1741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1" name="Line 27"/>
                <p:cNvSpPr>
                  <a:spLocks noChangeShapeType="1"/>
                </p:cNvSpPr>
                <p:nvPr/>
              </p:nvSpPr>
              <p:spPr bwMode="auto">
                <a:xfrm>
                  <a:off x="324" y="1829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2" name="Line 28"/>
                <p:cNvSpPr>
                  <a:spLocks noChangeShapeType="1"/>
                </p:cNvSpPr>
                <p:nvPr/>
              </p:nvSpPr>
              <p:spPr bwMode="auto">
                <a:xfrm>
                  <a:off x="324" y="1925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3" name="Line 29"/>
                <p:cNvSpPr>
                  <a:spLocks noChangeShapeType="1"/>
                </p:cNvSpPr>
                <p:nvPr/>
              </p:nvSpPr>
              <p:spPr bwMode="auto">
                <a:xfrm>
                  <a:off x="325" y="2102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4" name="Line 30"/>
                <p:cNvSpPr>
                  <a:spLocks noChangeShapeType="1"/>
                </p:cNvSpPr>
                <p:nvPr/>
              </p:nvSpPr>
              <p:spPr bwMode="auto">
                <a:xfrm>
                  <a:off x="324" y="2195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5" name="Line 31"/>
                <p:cNvSpPr>
                  <a:spLocks noChangeShapeType="1"/>
                </p:cNvSpPr>
                <p:nvPr/>
              </p:nvSpPr>
              <p:spPr bwMode="auto">
                <a:xfrm>
                  <a:off x="324" y="3009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6" name="Line 32"/>
                <p:cNvSpPr>
                  <a:spLocks noChangeShapeType="1"/>
                </p:cNvSpPr>
                <p:nvPr/>
              </p:nvSpPr>
              <p:spPr bwMode="auto">
                <a:xfrm>
                  <a:off x="324" y="2287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7" name="Line 33"/>
                <p:cNvSpPr>
                  <a:spLocks noChangeShapeType="1"/>
                </p:cNvSpPr>
                <p:nvPr/>
              </p:nvSpPr>
              <p:spPr bwMode="auto">
                <a:xfrm>
                  <a:off x="324" y="2376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8" name="Line 34"/>
                <p:cNvSpPr>
                  <a:spLocks noChangeShapeType="1"/>
                </p:cNvSpPr>
                <p:nvPr/>
              </p:nvSpPr>
              <p:spPr bwMode="auto">
                <a:xfrm>
                  <a:off x="324" y="2558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59" name="Line 35"/>
                <p:cNvSpPr>
                  <a:spLocks noChangeShapeType="1"/>
                </p:cNvSpPr>
                <p:nvPr/>
              </p:nvSpPr>
              <p:spPr bwMode="auto">
                <a:xfrm>
                  <a:off x="324" y="2643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0" name="Line 36"/>
                <p:cNvSpPr>
                  <a:spLocks noChangeShapeType="1"/>
                </p:cNvSpPr>
                <p:nvPr/>
              </p:nvSpPr>
              <p:spPr bwMode="auto">
                <a:xfrm>
                  <a:off x="324" y="2735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1" name="Line 37"/>
                <p:cNvSpPr>
                  <a:spLocks noChangeShapeType="1"/>
                </p:cNvSpPr>
                <p:nvPr/>
              </p:nvSpPr>
              <p:spPr bwMode="auto">
                <a:xfrm>
                  <a:off x="324" y="2834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2" name="Line 38"/>
                <p:cNvSpPr>
                  <a:spLocks noChangeShapeType="1"/>
                </p:cNvSpPr>
                <p:nvPr/>
              </p:nvSpPr>
              <p:spPr bwMode="auto">
                <a:xfrm>
                  <a:off x="324" y="3103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3" name="Line 39"/>
                <p:cNvSpPr>
                  <a:spLocks noChangeShapeType="1"/>
                </p:cNvSpPr>
                <p:nvPr/>
              </p:nvSpPr>
              <p:spPr bwMode="auto">
                <a:xfrm>
                  <a:off x="324" y="3283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4" name="Line 40"/>
                <p:cNvSpPr>
                  <a:spLocks noChangeShapeType="1"/>
                </p:cNvSpPr>
                <p:nvPr/>
              </p:nvSpPr>
              <p:spPr bwMode="auto">
                <a:xfrm>
                  <a:off x="325" y="3467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5" name="Line 41"/>
                <p:cNvSpPr>
                  <a:spLocks noChangeShapeType="1"/>
                </p:cNvSpPr>
                <p:nvPr/>
              </p:nvSpPr>
              <p:spPr bwMode="auto">
                <a:xfrm>
                  <a:off x="324" y="3554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6" name="Line 42"/>
                <p:cNvSpPr>
                  <a:spLocks noChangeShapeType="1"/>
                </p:cNvSpPr>
                <p:nvPr/>
              </p:nvSpPr>
              <p:spPr bwMode="auto">
                <a:xfrm>
                  <a:off x="324" y="3642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7" name="Line 43"/>
                <p:cNvSpPr>
                  <a:spLocks noChangeShapeType="1"/>
                </p:cNvSpPr>
                <p:nvPr/>
              </p:nvSpPr>
              <p:spPr bwMode="auto">
                <a:xfrm>
                  <a:off x="324" y="3741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6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88" y="3734"/>
                  <a:ext cx="144" cy="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2535469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88" y="3285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 b="1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253547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8" y="1918"/>
                  <a:ext cx="240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 b="1">
                      <a:solidFill>
                        <a:schemeClr val="bg1"/>
                      </a:solidFill>
                    </a:rPr>
                    <a:t>20</a:t>
                  </a:r>
                </a:p>
              </p:txBody>
            </p:sp>
          </p:grpSp>
          <p:sp>
            <p:nvSpPr>
              <p:cNvPr id="2535471" name="Text Box 47"/>
              <p:cNvSpPr txBox="1">
                <a:spLocks noChangeArrowheads="1"/>
              </p:cNvSpPr>
              <p:nvPr/>
            </p:nvSpPr>
            <p:spPr bwMode="auto">
              <a:xfrm>
                <a:off x="144" y="1463"/>
                <a:ext cx="24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25</a:t>
                </a:r>
              </a:p>
            </p:txBody>
          </p:sp>
          <p:sp>
            <p:nvSpPr>
              <p:cNvPr id="2535472" name="Text Box 48"/>
              <p:cNvSpPr txBox="1">
                <a:spLocks noChangeArrowheads="1"/>
              </p:cNvSpPr>
              <p:nvPr/>
            </p:nvSpPr>
            <p:spPr bwMode="auto">
              <a:xfrm>
                <a:off x="144" y="1019"/>
                <a:ext cx="240" cy="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30</a:t>
                </a:r>
              </a:p>
            </p:txBody>
          </p:sp>
        </p:grpSp>
        <p:sp>
          <p:nvSpPr>
            <p:cNvPr id="2535473" name="Line 49"/>
            <p:cNvSpPr>
              <a:spLocks noChangeShapeType="1"/>
            </p:cNvSpPr>
            <p:nvPr/>
          </p:nvSpPr>
          <p:spPr bwMode="auto">
            <a:xfrm>
              <a:off x="340" y="1106"/>
              <a:ext cx="51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74" name="Line 50"/>
            <p:cNvSpPr>
              <a:spLocks noChangeShapeType="1"/>
            </p:cNvSpPr>
            <p:nvPr/>
          </p:nvSpPr>
          <p:spPr bwMode="auto">
            <a:xfrm>
              <a:off x="340" y="1566"/>
              <a:ext cx="51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75" name="Line 51"/>
            <p:cNvSpPr>
              <a:spLocks noChangeShapeType="1"/>
            </p:cNvSpPr>
            <p:nvPr/>
          </p:nvSpPr>
          <p:spPr bwMode="auto">
            <a:xfrm>
              <a:off x="340" y="2014"/>
              <a:ext cx="51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76" name="Line 52"/>
            <p:cNvSpPr>
              <a:spLocks noChangeShapeType="1"/>
            </p:cNvSpPr>
            <p:nvPr/>
          </p:nvSpPr>
          <p:spPr bwMode="auto">
            <a:xfrm>
              <a:off x="340" y="2474"/>
              <a:ext cx="51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77" name="Line 53"/>
            <p:cNvSpPr>
              <a:spLocks noChangeShapeType="1"/>
            </p:cNvSpPr>
            <p:nvPr/>
          </p:nvSpPr>
          <p:spPr bwMode="auto">
            <a:xfrm>
              <a:off x="340" y="2924"/>
              <a:ext cx="51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478" name="Line 54"/>
            <p:cNvSpPr>
              <a:spLocks noChangeShapeType="1"/>
            </p:cNvSpPr>
            <p:nvPr/>
          </p:nvSpPr>
          <p:spPr bwMode="auto">
            <a:xfrm>
              <a:off x="340" y="3378"/>
              <a:ext cx="51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5402" y="1014"/>
              <a:ext cx="262" cy="2882"/>
              <a:chOff x="5402" y="1014"/>
              <a:chExt cx="262" cy="2882"/>
            </a:xfrm>
          </p:grpSpPr>
          <p:sp>
            <p:nvSpPr>
              <p:cNvPr id="2535480" name="Text Box 56"/>
              <p:cNvSpPr txBox="1">
                <a:spLocks noChangeArrowheads="1"/>
              </p:cNvSpPr>
              <p:nvPr/>
            </p:nvSpPr>
            <p:spPr bwMode="auto">
              <a:xfrm>
                <a:off x="5424" y="2834"/>
                <a:ext cx="24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2535481" name="Text Box 57"/>
              <p:cNvSpPr txBox="1">
                <a:spLocks noChangeArrowheads="1"/>
              </p:cNvSpPr>
              <p:nvPr/>
            </p:nvSpPr>
            <p:spPr bwMode="auto">
              <a:xfrm>
                <a:off x="5424" y="2378"/>
                <a:ext cx="24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15</a:t>
                </a:r>
              </a:p>
            </p:txBody>
          </p:sp>
          <p:sp>
            <p:nvSpPr>
              <p:cNvPr id="2535482" name="Text Box 58"/>
              <p:cNvSpPr txBox="1">
                <a:spLocks noChangeArrowheads="1"/>
              </p:cNvSpPr>
              <p:nvPr/>
            </p:nvSpPr>
            <p:spPr bwMode="auto">
              <a:xfrm>
                <a:off x="5424" y="1917"/>
                <a:ext cx="24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20</a:t>
                </a:r>
              </a:p>
            </p:txBody>
          </p:sp>
          <p:sp>
            <p:nvSpPr>
              <p:cNvPr id="2535483" name="Text Box 59"/>
              <p:cNvSpPr txBox="1">
                <a:spLocks noChangeArrowheads="1"/>
              </p:cNvSpPr>
              <p:nvPr/>
            </p:nvSpPr>
            <p:spPr bwMode="auto">
              <a:xfrm>
                <a:off x="5424" y="1472"/>
                <a:ext cx="24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25</a:t>
                </a:r>
              </a:p>
            </p:txBody>
          </p:sp>
          <p:sp>
            <p:nvSpPr>
              <p:cNvPr id="2535484" name="Text Box 60"/>
              <p:cNvSpPr txBox="1">
                <a:spLocks noChangeArrowheads="1"/>
              </p:cNvSpPr>
              <p:nvPr/>
            </p:nvSpPr>
            <p:spPr bwMode="auto">
              <a:xfrm>
                <a:off x="5424" y="1014"/>
                <a:ext cx="240" cy="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>
                    <a:solidFill>
                      <a:schemeClr val="bg1"/>
                    </a:solidFill>
                  </a:rPr>
                  <a:t>30</a:t>
                </a:r>
              </a:p>
            </p:txBody>
          </p:sp>
          <p:grpSp>
            <p:nvGrpSpPr>
              <p:cNvPr id="7" name="Group 61"/>
              <p:cNvGrpSpPr>
                <a:grpSpLocks/>
              </p:cNvGrpSpPr>
              <p:nvPr/>
            </p:nvGrpSpPr>
            <p:grpSpPr bwMode="auto">
              <a:xfrm>
                <a:off x="5402" y="1096"/>
                <a:ext cx="210" cy="2800"/>
                <a:chOff x="5402" y="1096"/>
                <a:chExt cx="210" cy="2800"/>
              </a:xfrm>
            </p:grpSpPr>
            <p:sp>
              <p:nvSpPr>
                <p:cNvPr id="2535486" name="Line 62"/>
                <p:cNvSpPr>
                  <a:spLocks noChangeShapeType="1"/>
                </p:cNvSpPr>
                <p:nvPr/>
              </p:nvSpPr>
              <p:spPr bwMode="auto">
                <a:xfrm>
                  <a:off x="5404" y="3192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87" name="Line 63"/>
                <p:cNvSpPr>
                  <a:spLocks noChangeShapeType="1"/>
                </p:cNvSpPr>
                <p:nvPr/>
              </p:nvSpPr>
              <p:spPr bwMode="auto">
                <a:xfrm>
                  <a:off x="5410" y="1096"/>
                  <a:ext cx="0" cy="2739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88" name="Line 64"/>
                <p:cNvSpPr>
                  <a:spLocks noChangeShapeType="1"/>
                </p:cNvSpPr>
                <p:nvPr/>
              </p:nvSpPr>
              <p:spPr bwMode="auto">
                <a:xfrm>
                  <a:off x="5402" y="3378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89" name="Line 65"/>
                <p:cNvSpPr>
                  <a:spLocks noChangeShapeType="1"/>
                </p:cNvSpPr>
                <p:nvPr/>
              </p:nvSpPr>
              <p:spPr bwMode="auto">
                <a:xfrm>
                  <a:off x="5402" y="2014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0" name="Line 66"/>
                <p:cNvSpPr>
                  <a:spLocks noChangeShapeType="1"/>
                </p:cNvSpPr>
                <p:nvPr/>
              </p:nvSpPr>
              <p:spPr bwMode="auto">
                <a:xfrm>
                  <a:off x="5402" y="1566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1" name="Line 67"/>
                <p:cNvSpPr>
                  <a:spLocks noChangeShapeType="1"/>
                </p:cNvSpPr>
                <p:nvPr/>
              </p:nvSpPr>
              <p:spPr bwMode="auto">
                <a:xfrm>
                  <a:off x="5402" y="2474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2" name="Line 68"/>
                <p:cNvSpPr>
                  <a:spLocks noChangeShapeType="1"/>
                </p:cNvSpPr>
                <p:nvPr/>
              </p:nvSpPr>
              <p:spPr bwMode="auto">
                <a:xfrm>
                  <a:off x="5402" y="2923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3" name="Line 69"/>
                <p:cNvSpPr>
                  <a:spLocks noChangeShapeType="1"/>
                </p:cNvSpPr>
                <p:nvPr/>
              </p:nvSpPr>
              <p:spPr bwMode="auto">
                <a:xfrm>
                  <a:off x="5404" y="1105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4" name="Line 70"/>
                <p:cNvSpPr>
                  <a:spLocks noChangeShapeType="1"/>
                </p:cNvSpPr>
                <p:nvPr/>
              </p:nvSpPr>
              <p:spPr bwMode="auto">
                <a:xfrm>
                  <a:off x="5404" y="1195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5" name="Line 71"/>
                <p:cNvSpPr>
                  <a:spLocks noChangeShapeType="1"/>
                </p:cNvSpPr>
                <p:nvPr/>
              </p:nvSpPr>
              <p:spPr bwMode="auto">
                <a:xfrm>
                  <a:off x="5404" y="1289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6" name="Line 72"/>
                <p:cNvSpPr>
                  <a:spLocks noChangeShapeType="1"/>
                </p:cNvSpPr>
                <p:nvPr/>
              </p:nvSpPr>
              <p:spPr bwMode="auto">
                <a:xfrm>
                  <a:off x="5404" y="1379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7" name="Line 73"/>
                <p:cNvSpPr>
                  <a:spLocks noChangeShapeType="1"/>
                </p:cNvSpPr>
                <p:nvPr/>
              </p:nvSpPr>
              <p:spPr bwMode="auto">
                <a:xfrm>
                  <a:off x="5404" y="1466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8" name="Line 74"/>
                <p:cNvSpPr>
                  <a:spLocks noChangeShapeType="1"/>
                </p:cNvSpPr>
                <p:nvPr/>
              </p:nvSpPr>
              <p:spPr bwMode="auto">
                <a:xfrm>
                  <a:off x="5404" y="1651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499" name="Line 75"/>
                <p:cNvSpPr>
                  <a:spLocks noChangeShapeType="1"/>
                </p:cNvSpPr>
                <p:nvPr/>
              </p:nvSpPr>
              <p:spPr bwMode="auto">
                <a:xfrm>
                  <a:off x="5402" y="1740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0" name="Line 76"/>
                <p:cNvSpPr>
                  <a:spLocks noChangeShapeType="1"/>
                </p:cNvSpPr>
                <p:nvPr/>
              </p:nvSpPr>
              <p:spPr bwMode="auto">
                <a:xfrm>
                  <a:off x="5402" y="1828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1" name="Line 77"/>
                <p:cNvSpPr>
                  <a:spLocks noChangeShapeType="1"/>
                </p:cNvSpPr>
                <p:nvPr/>
              </p:nvSpPr>
              <p:spPr bwMode="auto">
                <a:xfrm>
                  <a:off x="5404" y="1924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2" name="Line 78"/>
                <p:cNvSpPr>
                  <a:spLocks noChangeShapeType="1"/>
                </p:cNvSpPr>
                <p:nvPr/>
              </p:nvSpPr>
              <p:spPr bwMode="auto">
                <a:xfrm>
                  <a:off x="5403" y="2101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3" name="Line 79"/>
                <p:cNvSpPr>
                  <a:spLocks noChangeShapeType="1"/>
                </p:cNvSpPr>
                <p:nvPr/>
              </p:nvSpPr>
              <p:spPr bwMode="auto">
                <a:xfrm>
                  <a:off x="5404" y="2194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4" name="Line 80"/>
                <p:cNvSpPr>
                  <a:spLocks noChangeShapeType="1"/>
                </p:cNvSpPr>
                <p:nvPr/>
              </p:nvSpPr>
              <p:spPr bwMode="auto">
                <a:xfrm>
                  <a:off x="5404" y="3008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5" name="Line 81"/>
                <p:cNvSpPr>
                  <a:spLocks noChangeShapeType="1"/>
                </p:cNvSpPr>
                <p:nvPr/>
              </p:nvSpPr>
              <p:spPr bwMode="auto">
                <a:xfrm>
                  <a:off x="5402" y="2286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6" name="Line 82"/>
                <p:cNvSpPr>
                  <a:spLocks noChangeShapeType="1"/>
                </p:cNvSpPr>
                <p:nvPr/>
              </p:nvSpPr>
              <p:spPr bwMode="auto">
                <a:xfrm>
                  <a:off x="5404" y="2375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7" name="Line 83"/>
                <p:cNvSpPr>
                  <a:spLocks noChangeShapeType="1"/>
                </p:cNvSpPr>
                <p:nvPr/>
              </p:nvSpPr>
              <p:spPr bwMode="auto">
                <a:xfrm>
                  <a:off x="5404" y="2557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8" name="Line 84"/>
                <p:cNvSpPr>
                  <a:spLocks noChangeShapeType="1"/>
                </p:cNvSpPr>
                <p:nvPr/>
              </p:nvSpPr>
              <p:spPr bwMode="auto">
                <a:xfrm>
                  <a:off x="5402" y="2642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09" name="Line 85"/>
                <p:cNvSpPr>
                  <a:spLocks noChangeShapeType="1"/>
                </p:cNvSpPr>
                <p:nvPr/>
              </p:nvSpPr>
              <p:spPr bwMode="auto">
                <a:xfrm>
                  <a:off x="5402" y="2734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0" name="Line 86"/>
                <p:cNvSpPr>
                  <a:spLocks noChangeShapeType="1"/>
                </p:cNvSpPr>
                <p:nvPr/>
              </p:nvSpPr>
              <p:spPr bwMode="auto">
                <a:xfrm>
                  <a:off x="5402" y="2833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1" name="Line 87"/>
                <p:cNvSpPr>
                  <a:spLocks noChangeShapeType="1"/>
                </p:cNvSpPr>
                <p:nvPr/>
              </p:nvSpPr>
              <p:spPr bwMode="auto">
                <a:xfrm>
                  <a:off x="5402" y="3102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2" name="Line 88"/>
                <p:cNvSpPr>
                  <a:spLocks noChangeShapeType="1"/>
                </p:cNvSpPr>
                <p:nvPr/>
              </p:nvSpPr>
              <p:spPr bwMode="auto">
                <a:xfrm>
                  <a:off x="5402" y="3282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3" name="Line 89"/>
                <p:cNvSpPr>
                  <a:spLocks noChangeShapeType="1"/>
                </p:cNvSpPr>
                <p:nvPr/>
              </p:nvSpPr>
              <p:spPr bwMode="auto">
                <a:xfrm>
                  <a:off x="5403" y="3466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4" name="Line 90"/>
                <p:cNvSpPr>
                  <a:spLocks noChangeShapeType="1"/>
                </p:cNvSpPr>
                <p:nvPr/>
              </p:nvSpPr>
              <p:spPr bwMode="auto">
                <a:xfrm>
                  <a:off x="5402" y="3553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5" name="Line 91"/>
                <p:cNvSpPr>
                  <a:spLocks noChangeShapeType="1"/>
                </p:cNvSpPr>
                <p:nvPr/>
              </p:nvSpPr>
              <p:spPr bwMode="auto">
                <a:xfrm>
                  <a:off x="5402" y="3641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6" name="Line 92"/>
                <p:cNvSpPr>
                  <a:spLocks noChangeShapeType="1"/>
                </p:cNvSpPr>
                <p:nvPr/>
              </p:nvSpPr>
              <p:spPr bwMode="auto">
                <a:xfrm>
                  <a:off x="5402" y="3740"/>
                  <a:ext cx="35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5517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5468" y="3743"/>
                  <a:ext cx="144" cy="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 b="1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253551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5466" y="3284"/>
                  <a:ext cx="14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 b="1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sp>
              <p:nvSpPr>
                <p:cNvPr id="2535519" name="Line 95"/>
                <p:cNvSpPr>
                  <a:spLocks noChangeShapeType="1"/>
                </p:cNvSpPr>
                <p:nvPr/>
              </p:nvSpPr>
              <p:spPr bwMode="auto">
                <a:xfrm>
                  <a:off x="5402" y="3834"/>
                  <a:ext cx="58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535520" name="Rectangle 96"/>
          <p:cNvSpPr>
            <a:spLocks noChangeArrowheads="1"/>
          </p:cNvSpPr>
          <p:nvPr/>
        </p:nvSpPr>
        <p:spPr bwMode="auto">
          <a:xfrm rot="10800000">
            <a:off x="1666875" y="5222875"/>
            <a:ext cx="63500" cy="858838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21" name="Rectangle 97"/>
          <p:cNvSpPr>
            <a:spLocks noChangeArrowheads="1"/>
          </p:cNvSpPr>
          <p:nvPr/>
        </p:nvSpPr>
        <p:spPr bwMode="auto">
          <a:xfrm rot="10800000">
            <a:off x="2452688" y="4640263"/>
            <a:ext cx="63500" cy="1444625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22" name="Rectangle 98"/>
          <p:cNvSpPr>
            <a:spLocks noChangeArrowheads="1"/>
          </p:cNvSpPr>
          <p:nvPr/>
        </p:nvSpPr>
        <p:spPr bwMode="auto">
          <a:xfrm rot="10800000">
            <a:off x="3895725" y="3927475"/>
            <a:ext cx="63500" cy="2157413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23" name="Rectangle 99"/>
          <p:cNvSpPr>
            <a:spLocks noChangeArrowheads="1"/>
          </p:cNvSpPr>
          <p:nvPr/>
        </p:nvSpPr>
        <p:spPr bwMode="auto">
          <a:xfrm rot="10800000">
            <a:off x="6705600" y="4505325"/>
            <a:ext cx="63500" cy="1581150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25" name="Rectangle 101"/>
          <p:cNvSpPr>
            <a:spLocks noChangeArrowheads="1"/>
          </p:cNvSpPr>
          <p:nvPr/>
        </p:nvSpPr>
        <p:spPr bwMode="auto">
          <a:xfrm rot="10800000">
            <a:off x="1228725" y="3929063"/>
            <a:ext cx="63500" cy="2157412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26" name="Rectangle 102"/>
          <p:cNvSpPr>
            <a:spLocks noChangeArrowheads="1"/>
          </p:cNvSpPr>
          <p:nvPr/>
        </p:nvSpPr>
        <p:spPr bwMode="auto">
          <a:xfrm rot="10800000">
            <a:off x="1662113" y="3917950"/>
            <a:ext cx="63500" cy="2166938"/>
          </a:xfrm>
          <a:prstGeom prst="rect">
            <a:avLst/>
          </a:prstGeom>
          <a:solidFill>
            <a:srgbClr val="FFFF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27" name="Rectangle 103"/>
          <p:cNvSpPr>
            <a:spLocks noChangeArrowheads="1"/>
          </p:cNvSpPr>
          <p:nvPr/>
        </p:nvSpPr>
        <p:spPr bwMode="auto">
          <a:xfrm rot="10800000">
            <a:off x="4686300" y="4340225"/>
            <a:ext cx="63500" cy="1746250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28" name="Rectangle 104"/>
          <p:cNvSpPr>
            <a:spLocks noChangeArrowheads="1"/>
          </p:cNvSpPr>
          <p:nvPr/>
        </p:nvSpPr>
        <p:spPr bwMode="auto">
          <a:xfrm rot="10800000">
            <a:off x="4972050" y="3195638"/>
            <a:ext cx="63500" cy="2889250"/>
          </a:xfrm>
          <a:prstGeom prst="rect">
            <a:avLst/>
          </a:prstGeom>
          <a:solidFill>
            <a:srgbClr val="FFFF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30" name="Rectangle 106"/>
          <p:cNvSpPr>
            <a:spLocks noChangeArrowheads="1"/>
          </p:cNvSpPr>
          <p:nvPr/>
        </p:nvSpPr>
        <p:spPr bwMode="auto">
          <a:xfrm rot="10800000">
            <a:off x="5549900" y="2530475"/>
            <a:ext cx="63500" cy="3556000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31" name="Rectangle 107"/>
          <p:cNvSpPr>
            <a:spLocks noChangeArrowheads="1"/>
          </p:cNvSpPr>
          <p:nvPr/>
        </p:nvSpPr>
        <p:spPr bwMode="auto">
          <a:xfrm rot="10800000">
            <a:off x="8148638" y="2108200"/>
            <a:ext cx="63500" cy="3976688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32" name="Rectangle 108"/>
          <p:cNvSpPr>
            <a:spLocks noChangeArrowheads="1"/>
          </p:cNvSpPr>
          <p:nvPr/>
        </p:nvSpPr>
        <p:spPr bwMode="auto">
          <a:xfrm rot="10800000">
            <a:off x="8148638" y="3937000"/>
            <a:ext cx="63500" cy="2147888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33" name="Text Box 109"/>
          <p:cNvSpPr txBox="1">
            <a:spLocks noChangeArrowheads="1"/>
          </p:cNvSpPr>
          <p:nvPr/>
        </p:nvSpPr>
        <p:spPr bwMode="auto">
          <a:xfrm rot="16200000">
            <a:off x="579438" y="2925762"/>
            <a:ext cx="137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Terrebonne Parish</a:t>
            </a:r>
          </a:p>
        </p:txBody>
      </p:sp>
      <p:sp>
        <p:nvSpPr>
          <p:cNvPr id="2535534" name="Text Box 110"/>
          <p:cNvSpPr txBox="1">
            <a:spLocks noChangeArrowheads="1"/>
          </p:cNvSpPr>
          <p:nvPr/>
        </p:nvSpPr>
        <p:spPr bwMode="auto">
          <a:xfrm>
            <a:off x="1128713" y="36576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35" name="Rectangle 111"/>
          <p:cNvSpPr>
            <a:spLocks noChangeArrowheads="1"/>
          </p:cNvSpPr>
          <p:nvPr/>
        </p:nvSpPr>
        <p:spPr bwMode="auto">
          <a:xfrm rot="10800000">
            <a:off x="1736725" y="4398963"/>
            <a:ext cx="63500" cy="1682750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36" name="Text Box 112"/>
          <p:cNvSpPr txBox="1">
            <a:spLocks noChangeArrowheads="1"/>
          </p:cNvSpPr>
          <p:nvPr/>
        </p:nvSpPr>
        <p:spPr bwMode="auto">
          <a:xfrm>
            <a:off x="1555750" y="3667125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4</a:t>
            </a:r>
          </a:p>
        </p:txBody>
      </p:sp>
      <p:sp>
        <p:nvSpPr>
          <p:cNvPr id="2535537" name="Text Box 113"/>
          <p:cNvSpPr txBox="1">
            <a:spLocks noChangeArrowheads="1"/>
          </p:cNvSpPr>
          <p:nvPr/>
        </p:nvSpPr>
        <p:spPr bwMode="auto">
          <a:xfrm rot="16200000">
            <a:off x="1293019" y="3253581"/>
            <a:ext cx="808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TX Coast</a:t>
            </a:r>
          </a:p>
        </p:txBody>
      </p:sp>
      <p:sp>
        <p:nvSpPr>
          <p:cNvPr id="2535538" name="Rectangle 114"/>
          <p:cNvSpPr>
            <a:spLocks noChangeArrowheads="1"/>
          </p:cNvSpPr>
          <p:nvPr/>
        </p:nvSpPr>
        <p:spPr bwMode="auto">
          <a:xfrm rot="10800000">
            <a:off x="1662113" y="4338638"/>
            <a:ext cx="63500" cy="1746250"/>
          </a:xfrm>
          <a:prstGeom prst="rect">
            <a:avLst/>
          </a:prstGeom>
          <a:solidFill>
            <a:srgbClr val="FF0000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39" name="Text Box 115"/>
          <p:cNvSpPr txBox="1">
            <a:spLocks noChangeArrowheads="1"/>
          </p:cNvSpPr>
          <p:nvPr/>
        </p:nvSpPr>
        <p:spPr bwMode="auto">
          <a:xfrm>
            <a:off x="1481138" y="4200525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40" name="Text Box 116"/>
          <p:cNvSpPr txBox="1">
            <a:spLocks noChangeArrowheads="1"/>
          </p:cNvSpPr>
          <p:nvPr/>
        </p:nvSpPr>
        <p:spPr bwMode="auto">
          <a:xfrm>
            <a:off x="1647825" y="41910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41" name="Text Box 117"/>
          <p:cNvSpPr txBox="1">
            <a:spLocks noChangeArrowheads="1"/>
          </p:cNvSpPr>
          <p:nvPr/>
        </p:nvSpPr>
        <p:spPr bwMode="auto">
          <a:xfrm rot="16200000">
            <a:off x="1388269" y="3829844"/>
            <a:ext cx="808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MS Coast</a:t>
            </a:r>
          </a:p>
        </p:txBody>
      </p:sp>
      <p:sp>
        <p:nvSpPr>
          <p:cNvPr id="2535542" name="Text Box 118"/>
          <p:cNvSpPr txBox="1">
            <a:spLocks noChangeArrowheads="1"/>
          </p:cNvSpPr>
          <p:nvPr/>
        </p:nvSpPr>
        <p:spPr bwMode="auto">
          <a:xfrm>
            <a:off x="2352675" y="44196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</a:p>
        </p:txBody>
      </p:sp>
      <p:sp>
        <p:nvSpPr>
          <p:cNvPr id="2535543" name="Text Box 119"/>
          <p:cNvSpPr txBox="1">
            <a:spLocks noChangeArrowheads="1"/>
          </p:cNvSpPr>
          <p:nvPr/>
        </p:nvSpPr>
        <p:spPr bwMode="auto">
          <a:xfrm rot="16200000">
            <a:off x="1455738" y="3344862"/>
            <a:ext cx="205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St. Mary – Terrebonne  Parish</a:t>
            </a:r>
          </a:p>
        </p:txBody>
      </p:sp>
      <p:sp>
        <p:nvSpPr>
          <p:cNvPr id="2535544" name="Text Box 120"/>
          <p:cNvSpPr txBox="1">
            <a:spLocks noChangeArrowheads="1"/>
          </p:cNvSpPr>
          <p:nvPr/>
        </p:nvSpPr>
        <p:spPr bwMode="auto">
          <a:xfrm>
            <a:off x="3786188" y="36957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45" name="Text Box 121"/>
          <p:cNvSpPr txBox="1">
            <a:spLocks noChangeArrowheads="1"/>
          </p:cNvSpPr>
          <p:nvPr/>
        </p:nvSpPr>
        <p:spPr bwMode="auto">
          <a:xfrm rot="16200000">
            <a:off x="3217863" y="3001962"/>
            <a:ext cx="137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St. Bernard Parish</a:t>
            </a:r>
          </a:p>
        </p:txBody>
      </p:sp>
      <p:sp>
        <p:nvSpPr>
          <p:cNvPr id="2535546" name="Text Box 122"/>
          <p:cNvSpPr txBox="1">
            <a:spLocks noChangeArrowheads="1"/>
          </p:cNvSpPr>
          <p:nvPr/>
        </p:nvSpPr>
        <p:spPr bwMode="auto">
          <a:xfrm>
            <a:off x="4572000" y="40386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4</a:t>
            </a:r>
          </a:p>
        </p:txBody>
      </p:sp>
      <p:sp>
        <p:nvSpPr>
          <p:cNvPr id="2535547" name="Text Box 123"/>
          <p:cNvSpPr txBox="1">
            <a:spLocks noChangeArrowheads="1"/>
          </p:cNvSpPr>
          <p:nvPr/>
        </p:nvSpPr>
        <p:spPr bwMode="auto">
          <a:xfrm rot="16200000">
            <a:off x="4214813" y="3586162"/>
            <a:ext cx="958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Audrey - LA</a:t>
            </a:r>
          </a:p>
        </p:txBody>
      </p:sp>
      <p:sp>
        <p:nvSpPr>
          <p:cNvPr id="2535548" name="Text Box 124"/>
          <p:cNvSpPr txBox="1">
            <a:spLocks noChangeArrowheads="1"/>
          </p:cNvSpPr>
          <p:nvPr/>
        </p:nvSpPr>
        <p:spPr bwMode="auto">
          <a:xfrm>
            <a:off x="4862513" y="29337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4</a:t>
            </a:r>
          </a:p>
        </p:txBody>
      </p:sp>
      <p:sp>
        <p:nvSpPr>
          <p:cNvPr id="2535549" name="Text Box 125"/>
          <p:cNvSpPr txBox="1">
            <a:spLocks noChangeArrowheads="1"/>
          </p:cNvSpPr>
          <p:nvPr/>
        </p:nvSpPr>
        <p:spPr bwMode="auto">
          <a:xfrm rot="16200000">
            <a:off x="4586288" y="2547937"/>
            <a:ext cx="806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Carla - TX</a:t>
            </a:r>
          </a:p>
        </p:txBody>
      </p:sp>
      <p:sp>
        <p:nvSpPr>
          <p:cNvPr id="2535552" name="Text Box 128"/>
          <p:cNvSpPr txBox="1">
            <a:spLocks noChangeArrowheads="1"/>
          </p:cNvSpPr>
          <p:nvPr/>
        </p:nvSpPr>
        <p:spPr bwMode="auto">
          <a:xfrm>
            <a:off x="5448300" y="2316163"/>
            <a:ext cx="244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</a:p>
        </p:txBody>
      </p:sp>
      <p:sp>
        <p:nvSpPr>
          <p:cNvPr id="2535553" name="Text Box 129"/>
          <p:cNvSpPr txBox="1">
            <a:spLocks noChangeArrowheads="1"/>
          </p:cNvSpPr>
          <p:nvPr/>
        </p:nvSpPr>
        <p:spPr bwMode="auto">
          <a:xfrm>
            <a:off x="5886450" y="3538538"/>
            <a:ext cx="244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54" name="Text Box 130"/>
          <p:cNvSpPr txBox="1">
            <a:spLocks noChangeArrowheads="1"/>
          </p:cNvSpPr>
          <p:nvPr/>
        </p:nvSpPr>
        <p:spPr bwMode="auto">
          <a:xfrm>
            <a:off x="6180138" y="4054475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55" name="Text Box 131"/>
          <p:cNvSpPr txBox="1">
            <a:spLocks noChangeArrowheads="1"/>
          </p:cNvSpPr>
          <p:nvPr/>
        </p:nvSpPr>
        <p:spPr bwMode="auto">
          <a:xfrm rot="16200000">
            <a:off x="5769769" y="3537744"/>
            <a:ext cx="1074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Frederic - AL</a:t>
            </a:r>
          </a:p>
        </p:txBody>
      </p:sp>
      <p:sp>
        <p:nvSpPr>
          <p:cNvPr id="2535556" name="Text Box 132"/>
          <p:cNvSpPr txBox="1">
            <a:spLocks noChangeArrowheads="1"/>
          </p:cNvSpPr>
          <p:nvPr/>
        </p:nvSpPr>
        <p:spPr bwMode="auto">
          <a:xfrm>
            <a:off x="7947025" y="36957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57" name="Text Box 133"/>
          <p:cNvSpPr txBox="1">
            <a:spLocks noChangeArrowheads="1"/>
          </p:cNvSpPr>
          <p:nvPr/>
        </p:nvSpPr>
        <p:spPr bwMode="auto">
          <a:xfrm rot="16200000">
            <a:off x="7596188" y="3252787"/>
            <a:ext cx="958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Ivan - FL</a:t>
            </a:r>
          </a:p>
        </p:txBody>
      </p:sp>
      <p:sp>
        <p:nvSpPr>
          <p:cNvPr id="2535560" name="Text Box 136"/>
          <p:cNvSpPr txBox="1">
            <a:spLocks noChangeArrowheads="1"/>
          </p:cNvSpPr>
          <p:nvPr/>
        </p:nvSpPr>
        <p:spPr bwMode="auto">
          <a:xfrm>
            <a:off x="7548563" y="4116388"/>
            <a:ext cx="244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</a:p>
        </p:txBody>
      </p:sp>
      <p:sp>
        <p:nvSpPr>
          <p:cNvPr id="2535561" name="Text Box 137"/>
          <p:cNvSpPr txBox="1">
            <a:spLocks noChangeArrowheads="1"/>
          </p:cNvSpPr>
          <p:nvPr/>
        </p:nvSpPr>
        <p:spPr bwMode="auto">
          <a:xfrm rot="16200000">
            <a:off x="7158832" y="3618706"/>
            <a:ext cx="1033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Georges - MS</a:t>
            </a:r>
          </a:p>
        </p:txBody>
      </p:sp>
      <p:sp>
        <p:nvSpPr>
          <p:cNvPr id="2535562" name="Text Box 138"/>
          <p:cNvSpPr txBox="1">
            <a:spLocks noChangeArrowheads="1"/>
          </p:cNvSpPr>
          <p:nvPr/>
        </p:nvSpPr>
        <p:spPr bwMode="auto">
          <a:xfrm rot="16200000">
            <a:off x="6967538" y="3786187"/>
            <a:ext cx="958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Opal - FL</a:t>
            </a:r>
          </a:p>
        </p:txBody>
      </p:sp>
      <p:sp>
        <p:nvSpPr>
          <p:cNvPr id="2535563" name="Text Box 139"/>
          <p:cNvSpPr txBox="1">
            <a:spLocks noChangeArrowheads="1"/>
          </p:cNvSpPr>
          <p:nvPr/>
        </p:nvSpPr>
        <p:spPr bwMode="auto">
          <a:xfrm>
            <a:off x="7324725" y="42672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64" name="Text Box 140"/>
          <p:cNvSpPr txBox="1">
            <a:spLocks noChangeArrowheads="1"/>
          </p:cNvSpPr>
          <p:nvPr/>
        </p:nvSpPr>
        <p:spPr bwMode="auto">
          <a:xfrm>
            <a:off x="6696075" y="4410075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65" name="Text Box 141"/>
          <p:cNvSpPr txBox="1">
            <a:spLocks noChangeArrowheads="1"/>
          </p:cNvSpPr>
          <p:nvPr/>
        </p:nvSpPr>
        <p:spPr bwMode="auto">
          <a:xfrm>
            <a:off x="6524625" y="461010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66" name="Text Box 142"/>
          <p:cNvSpPr txBox="1">
            <a:spLocks noChangeArrowheads="1"/>
          </p:cNvSpPr>
          <p:nvPr/>
        </p:nvSpPr>
        <p:spPr bwMode="auto">
          <a:xfrm rot="16200000">
            <a:off x="6248401" y="3886200"/>
            <a:ext cx="958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Kate - FL</a:t>
            </a:r>
          </a:p>
        </p:txBody>
      </p:sp>
      <p:sp>
        <p:nvSpPr>
          <p:cNvPr id="2535567" name="Text Box 143"/>
          <p:cNvSpPr txBox="1">
            <a:spLocks noChangeArrowheads="1"/>
          </p:cNvSpPr>
          <p:nvPr/>
        </p:nvSpPr>
        <p:spPr bwMode="auto">
          <a:xfrm>
            <a:off x="8045450" y="1860550"/>
            <a:ext cx="244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D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2535568" name="Text Box 144"/>
          <p:cNvSpPr txBox="1">
            <a:spLocks noChangeArrowheads="1"/>
          </p:cNvSpPr>
          <p:nvPr/>
        </p:nvSpPr>
        <p:spPr bwMode="auto">
          <a:xfrm rot="16200000">
            <a:off x="7453313" y="1957387"/>
            <a:ext cx="1111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Katrina - Rita</a:t>
            </a:r>
          </a:p>
        </p:txBody>
      </p:sp>
      <p:sp>
        <p:nvSpPr>
          <p:cNvPr id="2535570" name="Text Box 146"/>
          <p:cNvSpPr txBox="1">
            <a:spLocks noChangeArrowheads="1"/>
          </p:cNvSpPr>
          <p:nvPr/>
        </p:nvSpPr>
        <p:spPr bwMode="auto">
          <a:xfrm>
            <a:off x="342900" y="6105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1900</a:t>
            </a:r>
          </a:p>
        </p:txBody>
      </p:sp>
      <p:sp>
        <p:nvSpPr>
          <p:cNvPr id="2535571" name="Text Box 147"/>
          <p:cNvSpPr txBox="1">
            <a:spLocks noChangeArrowheads="1"/>
          </p:cNvSpPr>
          <p:nvPr/>
        </p:nvSpPr>
        <p:spPr bwMode="auto">
          <a:xfrm>
            <a:off x="1057275" y="6105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1910</a:t>
            </a:r>
          </a:p>
        </p:txBody>
      </p:sp>
      <p:sp>
        <p:nvSpPr>
          <p:cNvPr id="2535572" name="Text Box 148"/>
          <p:cNvSpPr txBox="1">
            <a:spLocks noChangeArrowheads="1"/>
          </p:cNvSpPr>
          <p:nvPr/>
        </p:nvSpPr>
        <p:spPr bwMode="auto">
          <a:xfrm>
            <a:off x="1781175" y="6105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1920</a:t>
            </a:r>
          </a:p>
        </p:txBody>
      </p:sp>
      <p:sp>
        <p:nvSpPr>
          <p:cNvPr id="2535573" name="Text Box 149"/>
          <p:cNvSpPr txBox="1">
            <a:spLocks noChangeArrowheads="1"/>
          </p:cNvSpPr>
          <p:nvPr/>
        </p:nvSpPr>
        <p:spPr bwMode="auto">
          <a:xfrm>
            <a:off x="2509838" y="6100763"/>
            <a:ext cx="60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1930</a:t>
            </a:r>
          </a:p>
        </p:txBody>
      </p:sp>
      <p:sp>
        <p:nvSpPr>
          <p:cNvPr id="2535574" name="Text Box 150"/>
          <p:cNvSpPr txBox="1">
            <a:spLocks noChangeArrowheads="1"/>
          </p:cNvSpPr>
          <p:nvPr/>
        </p:nvSpPr>
        <p:spPr bwMode="auto">
          <a:xfrm>
            <a:off x="3228975" y="6100763"/>
            <a:ext cx="60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1940</a:t>
            </a:r>
          </a:p>
        </p:txBody>
      </p:sp>
      <p:sp>
        <p:nvSpPr>
          <p:cNvPr id="2535575" name="Text Box 151"/>
          <p:cNvSpPr txBox="1">
            <a:spLocks noChangeArrowheads="1"/>
          </p:cNvSpPr>
          <p:nvPr/>
        </p:nvSpPr>
        <p:spPr bwMode="auto">
          <a:xfrm>
            <a:off x="3943350" y="6100763"/>
            <a:ext cx="60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1950</a:t>
            </a:r>
          </a:p>
        </p:txBody>
      </p:sp>
      <p:sp>
        <p:nvSpPr>
          <p:cNvPr id="2535576" name="Text Box 152"/>
          <p:cNvSpPr txBox="1">
            <a:spLocks noChangeArrowheads="1"/>
          </p:cNvSpPr>
          <p:nvPr/>
        </p:nvSpPr>
        <p:spPr bwMode="auto">
          <a:xfrm>
            <a:off x="4667250" y="6105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1960</a:t>
            </a:r>
          </a:p>
        </p:txBody>
      </p:sp>
      <p:sp>
        <p:nvSpPr>
          <p:cNvPr id="2535577" name="Text Box 153"/>
          <p:cNvSpPr txBox="1">
            <a:spLocks noChangeArrowheads="1"/>
          </p:cNvSpPr>
          <p:nvPr/>
        </p:nvSpPr>
        <p:spPr bwMode="auto">
          <a:xfrm>
            <a:off x="5381625" y="6105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1970</a:t>
            </a:r>
          </a:p>
        </p:txBody>
      </p:sp>
      <p:sp>
        <p:nvSpPr>
          <p:cNvPr id="2535578" name="Text Box 154"/>
          <p:cNvSpPr txBox="1">
            <a:spLocks noChangeArrowheads="1"/>
          </p:cNvSpPr>
          <p:nvPr/>
        </p:nvSpPr>
        <p:spPr bwMode="auto">
          <a:xfrm>
            <a:off x="6102350" y="6100763"/>
            <a:ext cx="60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2535579" name="Text Box 155"/>
          <p:cNvSpPr txBox="1">
            <a:spLocks noChangeArrowheads="1"/>
          </p:cNvSpPr>
          <p:nvPr/>
        </p:nvSpPr>
        <p:spPr bwMode="auto">
          <a:xfrm>
            <a:off x="6827838" y="6105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1990</a:t>
            </a:r>
          </a:p>
        </p:txBody>
      </p:sp>
      <p:sp>
        <p:nvSpPr>
          <p:cNvPr id="2535580" name="Text Box 156"/>
          <p:cNvSpPr txBox="1">
            <a:spLocks noChangeArrowheads="1"/>
          </p:cNvSpPr>
          <p:nvPr/>
        </p:nvSpPr>
        <p:spPr bwMode="auto">
          <a:xfrm>
            <a:off x="7551738" y="6100763"/>
            <a:ext cx="60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2535581" name="Text Box 157"/>
          <p:cNvSpPr txBox="1">
            <a:spLocks noChangeArrowheads="1"/>
          </p:cNvSpPr>
          <p:nvPr/>
        </p:nvSpPr>
        <p:spPr bwMode="auto">
          <a:xfrm>
            <a:off x="8267700" y="610552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535582" name="Text Box 158"/>
          <p:cNvSpPr txBox="1">
            <a:spLocks noChangeArrowheads="1"/>
          </p:cNvSpPr>
          <p:nvPr/>
        </p:nvSpPr>
        <p:spPr bwMode="auto">
          <a:xfrm rot="16200000">
            <a:off x="5063332" y="1812131"/>
            <a:ext cx="1033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Camille - LA</a:t>
            </a:r>
          </a:p>
        </p:txBody>
      </p:sp>
      <p:grpSp>
        <p:nvGrpSpPr>
          <p:cNvPr id="8" name="Group 159"/>
          <p:cNvGrpSpPr>
            <a:grpSpLocks/>
          </p:cNvGrpSpPr>
          <p:nvPr/>
        </p:nvGrpSpPr>
        <p:grpSpPr bwMode="auto">
          <a:xfrm>
            <a:off x="838200" y="1143000"/>
            <a:ext cx="2138363" cy="768350"/>
            <a:chOff x="528" y="812"/>
            <a:chExt cx="1347" cy="484"/>
          </a:xfrm>
        </p:grpSpPr>
        <p:sp>
          <p:nvSpPr>
            <p:cNvPr id="2535584" name="Rectangle 160"/>
            <p:cNvSpPr>
              <a:spLocks noChangeArrowheads="1"/>
            </p:cNvSpPr>
            <p:nvPr/>
          </p:nvSpPr>
          <p:spPr bwMode="auto">
            <a:xfrm>
              <a:off x="528" y="812"/>
              <a:ext cx="1347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585" name="Rectangle 161"/>
            <p:cNvSpPr>
              <a:spLocks noChangeArrowheads="1"/>
            </p:cNvSpPr>
            <p:nvPr/>
          </p:nvSpPr>
          <p:spPr bwMode="auto">
            <a:xfrm>
              <a:off x="592" y="860"/>
              <a:ext cx="9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586" name="Text Box 162"/>
            <p:cNvSpPr txBox="1">
              <a:spLocks noChangeArrowheads="1"/>
            </p:cNvSpPr>
            <p:nvPr/>
          </p:nvSpPr>
          <p:spPr bwMode="auto">
            <a:xfrm>
              <a:off x="720" y="812"/>
              <a:ext cx="115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/>
                <a:t>Louisiana Landfall</a:t>
              </a:r>
            </a:p>
          </p:txBody>
        </p:sp>
        <p:sp>
          <p:nvSpPr>
            <p:cNvPr id="2535587" name="Rectangle 163"/>
            <p:cNvSpPr>
              <a:spLocks noChangeArrowheads="1"/>
            </p:cNvSpPr>
            <p:nvPr/>
          </p:nvSpPr>
          <p:spPr bwMode="auto">
            <a:xfrm>
              <a:off x="592" y="1008"/>
              <a:ext cx="96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588" name="Text Box 164"/>
            <p:cNvSpPr txBox="1">
              <a:spLocks noChangeArrowheads="1"/>
            </p:cNvSpPr>
            <p:nvPr/>
          </p:nvSpPr>
          <p:spPr bwMode="auto">
            <a:xfrm>
              <a:off x="720" y="956"/>
              <a:ext cx="115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/>
                <a:t>Louisiana Impact</a:t>
              </a:r>
            </a:p>
          </p:txBody>
        </p:sp>
        <p:sp>
          <p:nvSpPr>
            <p:cNvPr id="2535589" name="Rectangle 165"/>
            <p:cNvSpPr>
              <a:spLocks noChangeArrowheads="1"/>
            </p:cNvSpPr>
            <p:nvPr/>
          </p:nvSpPr>
          <p:spPr bwMode="auto">
            <a:xfrm>
              <a:off x="592" y="1152"/>
              <a:ext cx="96" cy="9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590" name="Text Box 166"/>
            <p:cNvSpPr txBox="1">
              <a:spLocks noChangeArrowheads="1"/>
            </p:cNvSpPr>
            <p:nvPr/>
          </p:nvSpPr>
          <p:spPr bwMode="auto">
            <a:xfrm>
              <a:off x="720" y="1104"/>
              <a:ext cx="115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/>
                <a:t>Other Gulf Landfall</a:t>
              </a:r>
            </a:p>
          </p:txBody>
        </p:sp>
        <p:sp>
          <p:nvSpPr>
            <p:cNvPr id="2535591" name="Rectangle 167"/>
            <p:cNvSpPr>
              <a:spLocks noChangeArrowheads="1"/>
            </p:cNvSpPr>
            <p:nvPr/>
          </p:nvSpPr>
          <p:spPr bwMode="auto">
            <a:xfrm>
              <a:off x="528" y="812"/>
              <a:ext cx="1347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35592" name="Text Box 168"/>
          <p:cNvSpPr txBox="1">
            <a:spLocks noChangeArrowheads="1"/>
          </p:cNvSpPr>
          <p:nvPr/>
        </p:nvSpPr>
        <p:spPr bwMode="auto">
          <a:xfrm rot="16200000">
            <a:off x="-731043" y="3398043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Surge - Feet</a:t>
            </a:r>
          </a:p>
        </p:txBody>
      </p:sp>
      <p:sp>
        <p:nvSpPr>
          <p:cNvPr id="2535593" name="Text Box 169"/>
          <p:cNvSpPr txBox="1">
            <a:spLocks noChangeArrowheads="1"/>
          </p:cNvSpPr>
          <p:nvPr/>
        </p:nvSpPr>
        <p:spPr bwMode="auto">
          <a:xfrm rot="5400000">
            <a:off x="8184357" y="3550443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Surge - Feet</a:t>
            </a:r>
          </a:p>
        </p:txBody>
      </p:sp>
      <p:sp>
        <p:nvSpPr>
          <p:cNvPr id="2535594" name="Line 170"/>
          <p:cNvSpPr>
            <a:spLocks noChangeShapeType="1"/>
          </p:cNvSpPr>
          <p:nvPr/>
        </p:nvSpPr>
        <p:spPr bwMode="auto">
          <a:xfrm>
            <a:off x="8140700" y="393382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95" name="Oval 171"/>
          <p:cNvSpPr>
            <a:spLocks noChangeArrowheads="1"/>
          </p:cNvSpPr>
          <p:nvPr/>
        </p:nvSpPr>
        <p:spPr bwMode="auto">
          <a:xfrm>
            <a:off x="5657850" y="2819400"/>
            <a:ext cx="2438400" cy="32242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96" name="Rectangle 172"/>
          <p:cNvSpPr>
            <a:spLocks noChangeArrowheads="1"/>
          </p:cNvSpPr>
          <p:nvPr/>
        </p:nvSpPr>
        <p:spPr bwMode="auto">
          <a:xfrm rot="10800000">
            <a:off x="5986463" y="3762375"/>
            <a:ext cx="63500" cy="2322513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97" name="Rectangle 173"/>
          <p:cNvSpPr>
            <a:spLocks noChangeArrowheads="1"/>
          </p:cNvSpPr>
          <p:nvPr/>
        </p:nvSpPr>
        <p:spPr bwMode="auto">
          <a:xfrm rot="10800000">
            <a:off x="6273800" y="4340225"/>
            <a:ext cx="63500" cy="1746250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98" name="Rectangle 174"/>
          <p:cNvSpPr>
            <a:spLocks noChangeArrowheads="1"/>
          </p:cNvSpPr>
          <p:nvPr/>
        </p:nvSpPr>
        <p:spPr bwMode="auto">
          <a:xfrm rot="10800000">
            <a:off x="6705600" y="4649788"/>
            <a:ext cx="63500" cy="1435100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599" name="Rectangle 175"/>
          <p:cNvSpPr>
            <a:spLocks noChangeArrowheads="1"/>
          </p:cNvSpPr>
          <p:nvPr/>
        </p:nvSpPr>
        <p:spPr bwMode="auto">
          <a:xfrm rot="10800000">
            <a:off x="7426325" y="4495800"/>
            <a:ext cx="63500" cy="1590675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600" name="Rectangle 176"/>
          <p:cNvSpPr>
            <a:spLocks noChangeArrowheads="1"/>
          </p:cNvSpPr>
          <p:nvPr/>
        </p:nvSpPr>
        <p:spPr bwMode="auto">
          <a:xfrm rot="10800000">
            <a:off x="7648575" y="4346575"/>
            <a:ext cx="63500" cy="1736725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601" name="Rectangle 177"/>
          <p:cNvSpPr>
            <a:spLocks noChangeArrowheads="1"/>
          </p:cNvSpPr>
          <p:nvPr/>
        </p:nvSpPr>
        <p:spPr bwMode="auto">
          <a:xfrm rot="10800000">
            <a:off x="8078788" y="3937000"/>
            <a:ext cx="63500" cy="2147888"/>
          </a:xfrm>
          <a:prstGeom prst="rect">
            <a:avLst/>
          </a:prstGeom>
          <a:solidFill>
            <a:srgbClr val="FF00FF"/>
          </a:solidFill>
          <a:ln w="508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5602" name="Text Box 178"/>
          <p:cNvSpPr txBox="1">
            <a:spLocks noChangeArrowheads="1"/>
          </p:cNvSpPr>
          <p:nvPr/>
        </p:nvSpPr>
        <p:spPr bwMode="auto">
          <a:xfrm rot="16200000">
            <a:off x="5537201" y="3081337"/>
            <a:ext cx="958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Eloise - FL</a:t>
            </a:r>
          </a:p>
        </p:txBody>
      </p:sp>
      <p:sp>
        <p:nvSpPr>
          <p:cNvPr id="2535609" name="Text Box 185"/>
          <p:cNvSpPr txBox="1">
            <a:spLocks noChangeArrowheads="1"/>
          </p:cNvSpPr>
          <p:nvPr/>
        </p:nvSpPr>
        <p:spPr bwMode="auto">
          <a:xfrm>
            <a:off x="1066800" y="-15875"/>
            <a:ext cx="6934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>
                <a:solidFill>
                  <a:schemeClr val="bg1"/>
                </a:solidFill>
              </a:rPr>
              <a:t>Gulf of Mexico Historical Storm Surge Activity</a:t>
            </a:r>
          </a:p>
          <a:p>
            <a:pPr algn="ctr"/>
            <a:r>
              <a:rPr lang="en-US" b="1" i="1">
                <a:solidFill>
                  <a:schemeClr val="bg1"/>
                </a:solidFill>
              </a:rPr>
              <a:t>Hurricanes Producing 10’ + Storm Surge</a:t>
            </a:r>
          </a:p>
          <a:p>
            <a:pPr algn="ctr"/>
            <a:r>
              <a:rPr lang="en-US" b="1" i="1">
                <a:solidFill>
                  <a:schemeClr val="bg1"/>
                </a:solidFill>
              </a:rPr>
              <a:t>Central Texas to Appalachicola Florida</a:t>
            </a:r>
          </a:p>
        </p:txBody>
      </p:sp>
      <p:grpSp>
        <p:nvGrpSpPr>
          <p:cNvPr id="9" name="Group 192"/>
          <p:cNvGrpSpPr>
            <a:grpSpLocks/>
          </p:cNvGrpSpPr>
          <p:nvPr/>
        </p:nvGrpSpPr>
        <p:grpSpPr bwMode="auto">
          <a:xfrm>
            <a:off x="8262938" y="2514600"/>
            <a:ext cx="252412" cy="3570288"/>
            <a:chOff x="5205" y="1584"/>
            <a:chExt cx="159" cy="2249"/>
          </a:xfrm>
        </p:grpSpPr>
        <p:grpSp>
          <p:nvGrpSpPr>
            <p:cNvPr id="10" name="Group 193"/>
            <p:cNvGrpSpPr>
              <a:grpSpLocks/>
            </p:cNvGrpSpPr>
            <p:nvPr/>
          </p:nvGrpSpPr>
          <p:grpSpPr bwMode="auto">
            <a:xfrm>
              <a:off x="5205" y="1584"/>
              <a:ext cx="159" cy="2249"/>
              <a:chOff x="5205" y="1584"/>
              <a:chExt cx="159" cy="2249"/>
            </a:xfrm>
          </p:grpSpPr>
          <p:sp>
            <p:nvSpPr>
              <p:cNvPr id="2535618" name="Rectangle 194"/>
              <p:cNvSpPr>
                <a:spLocks noChangeArrowheads="1"/>
              </p:cNvSpPr>
              <p:nvPr/>
            </p:nvSpPr>
            <p:spPr bwMode="auto">
              <a:xfrm rot="10800000">
                <a:off x="5268" y="2106"/>
                <a:ext cx="40" cy="1727"/>
              </a:xfrm>
              <a:prstGeom prst="rect">
                <a:avLst/>
              </a:prstGeom>
              <a:solidFill>
                <a:srgbClr val="FFFF00"/>
              </a:solidFill>
              <a:ln w="508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5619" name="Text Box 195"/>
              <p:cNvSpPr txBox="1">
                <a:spLocks noChangeArrowheads="1"/>
              </p:cNvSpPr>
              <p:nvPr/>
            </p:nvSpPr>
            <p:spPr bwMode="auto">
              <a:xfrm>
                <a:off x="5205" y="1959"/>
                <a:ext cx="15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0000D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2535620" name="Text Box 196"/>
              <p:cNvSpPr txBox="1">
                <a:spLocks noChangeArrowheads="1"/>
              </p:cNvSpPr>
              <p:nvPr/>
            </p:nvSpPr>
            <p:spPr bwMode="auto">
              <a:xfrm rot="16200000">
                <a:off x="5057" y="1737"/>
                <a:ext cx="46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/>
                  <a:t>Ike - TX</a:t>
                </a:r>
              </a:p>
            </p:txBody>
          </p:sp>
        </p:grpSp>
        <p:sp>
          <p:nvSpPr>
            <p:cNvPr id="2535621" name="Rectangle 197"/>
            <p:cNvSpPr>
              <a:spLocks noChangeArrowheads="1"/>
            </p:cNvSpPr>
            <p:nvPr/>
          </p:nvSpPr>
          <p:spPr bwMode="auto">
            <a:xfrm rot="10800000">
              <a:off x="5270" y="2823"/>
              <a:ext cx="40" cy="1008"/>
            </a:xfrm>
            <a:prstGeom prst="rect">
              <a:avLst/>
            </a:prstGeom>
            <a:solidFill>
              <a:srgbClr val="FF0000"/>
            </a:solidFill>
            <a:ln w="508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98"/>
          <p:cNvGrpSpPr>
            <a:grpSpLocks/>
          </p:cNvGrpSpPr>
          <p:nvPr/>
        </p:nvGrpSpPr>
        <p:grpSpPr bwMode="auto">
          <a:xfrm>
            <a:off x="5162550" y="3457575"/>
            <a:ext cx="249238" cy="2628900"/>
            <a:chOff x="3252" y="2178"/>
            <a:chExt cx="157" cy="1656"/>
          </a:xfrm>
        </p:grpSpPr>
        <p:sp>
          <p:nvSpPr>
            <p:cNvPr id="2535623" name="Text Box 199"/>
            <p:cNvSpPr txBox="1">
              <a:spLocks noChangeArrowheads="1"/>
            </p:cNvSpPr>
            <p:nvPr/>
          </p:nvSpPr>
          <p:spPr bwMode="auto">
            <a:xfrm>
              <a:off x="3255" y="2694"/>
              <a:ext cx="1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0000D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3</a:t>
              </a:r>
            </a:p>
          </p:txBody>
        </p:sp>
        <p:grpSp>
          <p:nvGrpSpPr>
            <p:cNvPr id="12" name="Group 200"/>
            <p:cNvGrpSpPr>
              <a:grpSpLocks/>
            </p:cNvGrpSpPr>
            <p:nvPr/>
          </p:nvGrpSpPr>
          <p:grpSpPr bwMode="auto">
            <a:xfrm>
              <a:off x="3252" y="2178"/>
              <a:ext cx="154" cy="1656"/>
              <a:chOff x="3252" y="2178"/>
              <a:chExt cx="154" cy="1656"/>
            </a:xfrm>
          </p:grpSpPr>
          <p:sp>
            <p:nvSpPr>
              <p:cNvPr id="2535625" name="Rectangle 201"/>
              <p:cNvSpPr>
                <a:spLocks noChangeArrowheads="1"/>
              </p:cNvSpPr>
              <p:nvPr/>
            </p:nvSpPr>
            <p:spPr bwMode="auto">
              <a:xfrm rot="10800000">
                <a:off x="3312" y="2826"/>
                <a:ext cx="40" cy="1008"/>
              </a:xfrm>
              <a:prstGeom prst="rect">
                <a:avLst/>
              </a:prstGeom>
              <a:solidFill>
                <a:srgbClr val="FF0000"/>
              </a:solidFill>
              <a:ln w="508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5626" name="Text Box 202"/>
              <p:cNvSpPr txBox="1">
                <a:spLocks noChangeArrowheads="1"/>
              </p:cNvSpPr>
              <p:nvPr/>
            </p:nvSpPr>
            <p:spPr bwMode="auto">
              <a:xfrm rot="16200000">
                <a:off x="3027" y="2403"/>
                <a:ext cx="604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 b="1"/>
                  <a:t>Betsy - LA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rita_ADCIRC_with_levees"/>
          <p:cNvPicPr>
            <a:picLocks noChangeAspect="1" noChangeArrowheads="1"/>
          </p:cNvPicPr>
          <p:nvPr/>
        </p:nvPicPr>
        <p:blipFill>
          <a:blip r:embed="rId3"/>
          <a:srcRect l="4005" t="1106" r="3868"/>
          <a:stretch>
            <a:fillRect/>
          </a:stretch>
        </p:blipFill>
        <p:spPr bwMode="auto">
          <a:xfrm>
            <a:off x="-9525" y="0"/>
            <a:ext cx="9153525" cy="675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533400" y="139700"/>
            <a:ext cx="8001000" cy="927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2400" b="1">
                <a:latin typeface="Calibri" pitchFamily="34" charset="0"/>
              </a:rPr>
              <a:t>HURRICANE RITA</a:t>
            </a:r>
          </a:p>
          <a:p>
            <a:pPr algn="ctr">
              <a:spcBef>
                <a:spcPct val="10000"/>
              </a:spcBef>
            </a:pPr>
            <a:r>
              <a:rPr lang="en-US" sz="2800" b="1">
                <a:latin typeface="Calibri" pitchFamily="34" charset="0"/>
              </a:rPr>
              <a:t>ADCIRC</a:t>
            </a:r>
            <a:r>
              <a:rPr lang="en-US" sz="2400" b="1">
                <a:latin typeface="Calibri" pitchFamily="34" charset="0"/>
              </a:rPr>
              <a:t> MODELED STORM SURGE ELEVATIONS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00600" y="4800600"/>
            <a:ext cx="2495550" cy="2057400"/>
            <a:chOff x="528" y="2544"/>
            <a:chExt cx="1572" cy="1296"/>
          </a:xfrm>
        </p:grpSpPr>
        <p:sp>
          <p:nvSpPr>
            <p:cNvPr id="74757" name="Rectangle 6"/>
            <p:cNvSpPr>
              <a:spLocks noChangeArrowheads="1"/>
            </p:cNvSpPr>
            <p:nvPr/>
          </p:nvSpPr>
          <p:spPr bwMode="auto">
            <a:xfrm>
              <a:off x="528" y="2544"/>
              <a:ext cx="1488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4758" name="Text Box 7"/>
            <p:cNvSpPr txBox="1">
              <a:spLocks noChangeArrowheads="1"/>
            </p:cNvSpPr>
            <p:nvPr/>
          </p:nvSpPr>
          <p:spPr bwMode="auto">
            <a:xfrm>
              <a:off x="565" y="2548"/>
              <a:ext cx="1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Surge Elevation (Ft)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578" y="2780"/>
              <a:ext cx="750" cy="1008"/>
              <a:chOff x="2926" y="2688"/>
              <a:chExt cx="750" cy="1008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926" y="3504"/>
                <a:ext cx="750" cy="192"/>
                <a:chOff x="3600" y="1872"/>
                <a:chExt cx="750" cy="192"/>
              </a:xfrm>
            </p:grpSpPr>
            <p:sp>
              <p:nvSpPr>
                <p:cNvPr id="74761" name="Oval 10"/>
                <p:cNvSpPr>
                  <a:spLocks noChangeArrowheads="1"/>
                </p:cNvSpPr>
                <p:nvPr/>
              </p:nvSpPr>
              <p:spPr bwMode="auto">
                <a:xfrm>
                  <a:off x="3600" y="1926"/>
                  <a:ext cx="192" cy="96"/>
                </a:xfrm>
                <a:prstGeom prst="ellipse">
                  <a:avLst/>
                </a:prstGeom>
                <a:solidFill>
                  <a:srgbClr val="87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6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830" y="187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7 -  8</a:t>
                  </a:r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2926" y="3372"/>
                <a:ext cx="750" cy="192"/>
                <a:chOff x="3600" y="1740"/>
                <a:chExt cx="750" cy="192"/>
              </a:xfrm>
            </p:grpSpPr>
            <p:sp>
              <p:nvSpPr>
                <p:cNvPr id="74764" name="Oval 13"/>
                <p:cNvSpPr>
                  <a:spLocks noChangeArrowheads="1"/>
                </p:cNvSpPr>
                <p:nvPr/>
              </p:nvSpPr>
              <p:spPr bwMode="auto">
                <a:xfrm>
                  <a:off x="3600" y="1789"/>
                  <a:ext cx="192" cy="96"/>
                </a:xfrm>
                <a:prstGeom prst="ellipse">
                  <a:avLst/>
                </a:prstGeom>
                <a:solidFill>
                  <a:srgbClr val="AA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65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830" y="174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8 -  9</a:t>
                  </a:r>
                </a:p>
              </p:txBody>
            </p:sp>
          </p:grpSp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2926" y="3234"/>
                <a:ext cx="750" cy="192"/>
                <a:chOff x="3600" y="1602"/>
                <a:chExt cx="750" cy="192"/>
              </a:xfrm>
            </p:grpSpPr>
            <p:sp>
              <p:nvSpPr>
                <p:cNvPr id="74767" name="Oval 16"/>
                <p:cNvSpPr>
                  <a:spLocks noChangeArrowheads="1"/>
                </p:cNvSpPr>
                <p:nvPr/>
              </p:nvSpPr>
              <p:spPr bwMode="auto">
                <a:xfrm>
                  <a:off x="3600" y="1652"/>
                  <a:ext cx="192" cy="96"/>
                </a:xfrm>
                <a:prstGeom prst="ellipse">
                  <a:avLst/>
                </a:prstGeom>
                <a:solidFill>
                  <a:srgbClr val="D4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6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830" y="160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9 - 10</a:t>
                  </a:r>
                </a:p>
              </p:txBody>
            </p:sp>
          </p:grpSp>
          <p:grpSp>
            <p:nvGrpSpPr>
              <p:cNvPr id="7" name="Group 18"/>
              <p:cNvGrpSpPr>
                <a:grpSpLocks/>
              </p:cNvGrpSpPr>
              <p:nvPr/>
            </p:nvGrpSpPr>
            <p:grpSpPr bwMode="auto">
              <a:xfrm>
                <a:off x="2926" y="3098"/>
                <a:ext cx="720" cy="192"/>
                <a:chOff x="3600" y="1466"/>
                <a:chExt cx="720" cy="192"/>
              </a:xfrm>
            </p:grpSpPr>
            <p:sp>
              <p:nvSpPr>
                <p:cNvPr id="74770" name="Oval 19"/>
                <p:cNvSpPr>
                  <a:spLocks noChangeArrowheads="1"/>
                </p:cNvSpPr>
                <p:nvPr/>
              </p:nvSpPr>
              <p:spPr bwMode="auto">
                <a:xfrm>
                  <a:off x="3600" y="1515"/>
                  <a:ext cx="192" cy="96"/>
                </a:xfrm>
                <a:prstGeom prst="ellipse">
                  <a:avLst/>
                </a:prstGeom>
                <a:solidFill>
                  <a:srgbClr val="FFE1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7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800" y="146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10 - 11</a:t>
                  </a:r>
                </a:p>
              </p:txBody>
            </p:sp>
          </p:grpSp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2928" y="2960"/>
                <a:ext cx="718" cy="192"/>
                <a:chOff x="3600" y="1328"/>
                <a:chExt cx="718" cy="192"/>
              </a:xfrm>
            </p:grpSpPr>
            <p:sp>
              <p:nvSpPr>
                <p:cNvPr id="74773" name="Oval 22"/>
                <p:cNvSpPr>
                  <a:spLocks noChangeArrowheads="1"/>
                </p:cNvSpPr>
                <p:nvPr/>
              </p:nvSpPr>
              <p:spPr bwMode="auto">
                <a:xfrm>
                  <a:off x="3600" y="1378"/>
                  <a:ext cx="192" cy="96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7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798" y="132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11 - 12</a:t>
                  </a:r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2928" y="2824"/>
                <a:ext cx="718" cy="192"/>
                <a:chOff x="3600" y="1192"/>
                <a:chExt cx="718" cy="192"/>
              </a:xfrm>
            </p:grpSpPr>
            <p:sp>
              <p:nvSpPr>
                <p:cNvPr id="74776" name="Oval 25"/>
                <p:cNvSpPr>
                  <a:spLocks noChangeArrowheads="1"/>
                </p:cNvSpPr>
                <p:nvPr/>
              </p:nvSpPr>
              <p:spPr bwMode="auto">
                <a:xfrm>
                  <a:off x="3600" y="1241"/>
                  <a:ext cx="192" cy="96"/>
                </a:xfrm>
                <a:prstGeom prst="ellipse">
                  <a:avLst/>
                </a:prstGeom>
                <a:solidFill>
                  <a:srgbClr val="FF5A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7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98" y="119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12 - 13</a:t>
                  </a:r>
                </a:p>
              </p:txBody>
            </p:sp>
          </p:grpSp>
          <p:grpSp>
            <p:nvGrpSpPr>
              <p:cNvPr id="10" name="Group 27"/>
              <p:cNvGrpSpPr>
                <a:grpSpLocks/>
              </p:cNvGrpSpPr>
              <p:nvPr/>
            </p:nvGrpSpPr>
            <p:grpSpPr bwMode="auto">
              <a:xfrm>
                <a:off x="2928" y="2688"/>
                <a:ext cx="720" cy="192"/>
                <a:chOff x="3600" y="1056"/>
                <a:chExt cx="720" cy="192"/>
              </a:xfrm>
            </p:grpSpPr>
            <p:sp>
              <p:nvSpPr>
                <p:cNvPr id="74779" name="Oval 28"/>
                <p:cNvSpPr>
                  <a:spLocks noChangeArrowheads="1"/>
                </p:cNvSpPr>
                <p:nvPr/>
              </p:nvSpPr>
              <p:spPr bwMode="auto">
                <a:xfrm>
                  <a:off x="3600" y="1104"/>
                  <a:ext cx="192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8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800" y="105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&gt;13</a:t>
                  </a:r>
                </a:p>
              </p:txBody>
            </p:sp>
          </p:grp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1348" y="2778"/>
              <a:ext cx="752" cy="1018"/>
              <a:chOff x="3856" y="2774"/>
              <a:chExt cx="752" cy="1018"/>
            </a:xfrm>
          </p:grpSpPr>
          <p:grpSp>
            <p:nvGrpSpPr>
              <p:cNvPr id="12" name="Group 31"/>
              <p:cNvGrpSpPr>
                <a:grpSpLocks/>
              </p:cNvGrpSpPr>
              <p:nvPr/>
            </p:nvGrpSpPr>
            <p:grpSpPr bwMode="auto">
              <a:xfrm>
                <a:off x="3856" y="2774"/>
                <a:ext cx="750" cy="192"/>
                <a:chOff x="3600" y="2016"/>
                <a:chExt cx="750" cy="192"/>
              </a:xfrm>
            </p:grpSpPr>
            <p:sp>
              <p:nvSpPr>
                <p:cNvPr id="74783" name="Oval 32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192" cy="96"/>
                </a:xfrm>
                <a:prstGeom prst="ellipse">
                  <a:avLst/>
                </a:prstGeom>
                <a:solidFill>
                  <a:srgbClr val="5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8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830" y="201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6 -  7</a:t>
                  </a:r>
                </a:p>
              </p:txBody>
            </p:sp>
          </p:grpSp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3856" y="3462"/>
                <a:ext cx="750" cy="192"/>
                <a:chOff x="3600" y="2700"/>
                <a:chExt cx="750" cy="192"/>
              </a:xfrm>
            </p:grpSpPr>
            <p:sp>
              <p:nvSpPr>
                <p:cNvPr id="7478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830" y="270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1 -  2</a:t>
                  </a:r>
                </a:p>
              </p:txBody>
            </p:sp>
            <p:sp>
              <p:nvSpPr>
                <p:cNvPr id="74787" name="Oval 36"/>
                <p:cNvSpPr>
                  <a:spLocks noChangeArrowheads="1"/>
                </p:cNvSpPr>
                <p:nvPr/>
              </p:nvSpPr>
              <p:spPr bwMode="auto">
                <a:xfrm>
                  <a:off x="3600" y="2749"/>
                  <a:ext cx="192" cy="96"/>
                </a:xfrm>
                <a:prstGeom prst="ellipse">
                  <a:avLst/>
                </a:prstGeom>
                <a:solidFill>
                  <a:srgbClr val="50A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3856" y="3324"/>
                <a:ext cx="750" cy="192"/>
                <a:chOff x="3600" y="2562"/>
                <a:chExt cx="750" cy="192"/>
              </a:xfrm>
            </p:grpSpPr>
            <p:sp>
              <p:nvSpPr>
                <p:cNvPr id="74789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830" y="256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2 -  3</a:t>
                  </a:r>
                </a:p>
              </p:txBody>
            </p:sp>
            <p:sp>
              <p:nvSpPr>
                <p:cNvPr id="74790" name="Oval 39"/>
                <p:cNvSpPr>
                  <a:spLocks noChangeArrowheads="1"/>
                </p:cNvSpPr>
                <p:nvPr/>
              </p:nvSpPr>
              <p:spPr bwMode="auto">
                <a:xfrm>
                  <a:off x="3600" y="2612"/>
                  <a:ext cx="192" cy="96"/>
                </a:xfrm>
                <a:prstGeom prst="ellipse">
                  <a:avLst/>
                </a:prstGeom>
                <a:solidFill>
                  <a:srgbClr val="50E2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5" name="Group 40"/>
              <p:cNvGrpSpPr>
                <a:grpSpLocks/>
              </p:cNvGrpSpPr>
              <p:nvPr/>
            </p:nvGrpSpPr>
            <p:grpSpPr bwMode="auto">
              <a:xfrm>
                <a:off x="3856" y="3188"/>
                <a:ext cx="750" cy="192"/>
                <a:chOff x="3600" y="2426"/>
                <a:chExt cx="750" cy="192"/>
              </a:xfrm>
            </p:grpSpPr>
            <p:sp>
              <p:nvSpPr>
                <p:cNvPr id="74792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830" y="242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3 -  4</a:t>
                  </a:r>
                </a:p>
              </p:txBody>
            </p:sp>
            <p:sp>
              <p:nvSpPr>
                <p:cNvPr id="74793" name="Oval 42"/>
                <p:cNvSpPr>
                  <a:spLocks noChangeArrowheads="1"/>
                </p:cNvSpPr>
                <p:nvPr/>
              </p:nvSpPr>
              <p:spPr bwMode="auto">
                <a:xfrm>
                  <a:off x="3600" y="2475"/>
                  <a:ext cx="192" cy="96"/>
                </a:xfrm>
                <a:prstGeom prst="ellipse">
                  <a:avLst/>
                </a:prstGeom>
                <a:solidFill>
                  <a:srgbClr val="50FFC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6" name="Group 43"/>
              <p:cNvGrpSpPr>
                <a:grpSpLocks/>
              </p:cNvGrpSpPr>
              <p:nvPr/>
            </p:nvGrpSpPr>
            <p:grpSpPr bwMode="auto">
              <a:xfrm>
                <a:off x="3856" y="3050"/>
                <a:ext cx="752" cy="192"/>
                <a:chOff x="3600" y="2288"/>
                <a:chExt cx="752" cy="192"/>
              </a:xfrm>
            </p:grpSpPr>
            <p:sp>
              <p:nvSpPr>
                <p:cNvPr id="74795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832" y="228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4 -  5</a:t>
                  </a:r>
                </a:p>
              </p:txBody>
            </p:sp>
            <p:sp>
              <p:nvSpPr>
                <p:cNvPr id="74796" name="Oval 45"/>
                <p:cNvSpPr>
                  <a:spLocks noChangeArrowheads="1"/>
                </p:cNvSpPr>
                <p:nvPr/>
              </p:nvSpPr>
              <p:spPr bwMode="auto">
                <a:xfrm>
                  <a:off x="3600" y="2338"/>
                  <a:ext cx="192" cy="96"/>
                </a:xfrm>
                <a:prstGeom prst="ellipse">
                  <a:avLst/>
                </a:prstGeom>
                <a:solidFill>
                  <a:srgbClr val="50FF9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7" name="Group 46"/>
              <p:cNvGrpSpPr>
                <a:grpSpLocks/>
              </p:cNvGrpSpPr>
              <p:nvPr/>
            </p:nvGrpSpPr>
            <p:grpSpPr bwMode="auto">
              <a:xfrm>
                <a:off x="3856" y="2914"/>
                <a:ext cx="750" cy="192"/>
                <a:chOff x="3600" y="2152"/>
                <a:chExt cx="750" cy="192"/>
              </a:xfrm>
            </p:grpSpPr>
            <p:sp>
              <p:nvSpPr>
                <p:cNvPr id="74798" name="Oval 47"/>
                <p:cNvSpPr>
                  <a:spLocks noChangeArrowheads="1"/>
                </p:cNvSpPr>
                <p:nvPr/>
              </p:nvSpPr>
              <p:spPr bwMode="auto">
                <a:xfrm>
                  <a:off x="3600" y="2201"/>
                  <a:ext cx="192" cy="96"/>
                </a:xfrm>
                <a:prstGeom prst="ellipse">
                  <a:avLst/>
                </a:prstGeom>
                <a:solidFill>
                  <a:srgbClr val="50FF5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79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830" y="215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5 -  6</a:t>
                  </a:r>
                </a:p>
              </p:txBody>
            </p:sp>
          </p:grpSp>
          <p:grpSp>
            <p:nvGrpSpPr>
              <p:cNvPr id="18" name="Group 49"/>
              <p:cNvGrpSpPr>
                <a:grpSpLocks/>
              </p:cNvGrpSpPr>
              <p:nvPr/>
            </p:nvGrpSpPr>
            <p:grpSpPr bwMode="auto">
              <a:xfrm>
                <a:off x="3856" y="3600"/>
                <a:ext cx="750" cy="192"/>
                <a:chOff x="3600" y="2838"/>
                <a:chExt cx="750" cy="192"/>
              </a:xfrm>
            </p:grpSpPr>
            <p:sp>
              <p:nvSpPr>
                <p:cNvPr id="74801" name="Oval 50"/>
                <p:cNvSpPr>
                  <a:spLocks noChangeArrowheads="1"/>
                </p:cNvSpPr>
                <p:nvPr/>
              </p:nvSpPr>
              <p:spPr bwMode="auto">
                <a:xfrm>
                  <a:off x="3600" y="2886"/>
                  <a:ext cx="192" cy="96"/>
                </a:xfrm>
                <a:prstGeom prst="ellipse">
                  <a:avLst/>
                </a:prstGeom>
                <a:solidFill>
                  <a:srgbClr val="355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480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830" y="283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0 -  1</a:t>
                  </a:r>
                </a:p>
              </p:txBody>
            </p:sp>
          </p:grpSp>
        </p:grpSp>
      </p:grpSp>
      <p:pic>
        <p:nvPicPr>
          <p:cNvPr id="74803" name="Picture 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0" y="584835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53"/>
          <p:cNvGrpSpPr>
            <a:grpSpLocks/>
          </p:cNvGrpSpPr>
          <p:nvPr/>
        </p:nvGrpSpPr>
        <p:grpSpPr bwMode="auto">
          <a:xfrm>
            <a:off x="304800" y="2438400"/>
            <a:ext cx="2028825" cy="4054475"/>
            <a:chOff x="96" y="1440"/>
            <a:chExt cx="1278" cy="2554"/>
          </a:xfrm>
        </p:grpSpPr>
        <p:sp>
          <p:nvSpPr>
            <p:cNvPr id="74805" name="Line 54"/>
            <p:cNvSpPr>
              <a:spLocks noChangeShapeType="1"/>
            </p:cNvSpPr>
            <p:nvPr/>
          </p:nvSpPr>
          <p:spPr bwMode="auto">
            <a:xfrm rot="-2011488" flipH="1" flipV="1">
              <a:off x="768" y="2727"/>
              <a:ext cx="0" cy="57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06" name="Line 55"/>
            <p:cNvSpPr>
              <a:spLocks noChangeShapeType="1"/>
            </p:cNvSpPr>
            <p:nvPr/>
          </p:nvSpPr>
          <p:spPr bwMode="auto">
            <a:xfrm rot="-2011488" flipH="1" flipV="1">
              <a:off x="519" y="2352"/>
              <a:ext cx="0" cy="57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07" name="Line 56"/>
            <p:cNvSpPr>
              <a:spLocks noChangeShapeType="1"/>
            </p:cNvSpPr>
            <p:nvPr/>
          </p:nvSpPr>
          <p:spPr bwMode="auto">
            <a:xfrm rot="-1325861" flipH="1" flipV="1">
              <a:off x="288" y="1920"/>
              <a:ext cx="0" cy="57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08" name="Line 57"/>
            <p:cNvSpPr>
              <a:spLocks noChangeShapeType="1"/>
            </p:cNvSpPr>
            <p:nvPr/>
          </p:nvSpPr>
          <p:spPr bwMode="auto">
            <a:xfrm rot="-1325861" flipH="1" flipV="1">
              <a:off x="96" y="1440"/>
              <a:ext cx="0" cy="576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09" name="Line 58"/>
            <p:cNvSpPr>
              <a:spLocks noChangeShapeType="1"/>
            </p:cNvSpPr>
            <p:nvPr/>
          </p:nvSpPr>
          <p:spPr bwMode="auto">
            <a:xfrm rot="-1800000" flipH="1" flipV="1">
              <a:off x="901" y="3063"/>
              <a:ext cx="45" cy="37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10" name="Line 59"/>
            <p:cNvSpPr>
              <a:spLocks noChangeShapeType="1"/>
            </p:cNvSpPr>
            <p:nvPr/>
          </p:nvSpPr>
          <p:spPr bwMode="auto">
            <a:xfrm rot="-1860000" flipH="1" flipV="1">
              <a:off x="1110" y="3340"/>
              <a:ext cx="45" cy="37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811" name="Line 60"/>
            <p:cNvSpPr>
              <a:spLocks noChangeShapeType="1"/>
            </p:cNvSpPr>
            <p:nvPr/>
          </p:nvSpPr>
          <p:spPr bwMode="auto">
            <a:xfrm rot="-1860000" flipH="1" flipV="1">
              <a:off x="1329" y="3624"/>
              <a:ext cx="45" cy="37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812" name="Text Box 61"/>
          <p:cNvSpPr txBox="1">
            <a:spLocks noChangeArrowheads="1"/>
          </p:cNvSpPr>
          <p:nvPr/>
        </p:nvSpPr>
        <p:spPr bwMode="auto">
          <a:xfrm>
            <a:off x="1371600" y="6096000"/>
            <a:ext cx="3276600" cy="600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>
                <a:latin typeface="Calibri" pitchFamily="34" charset="0"/>
              </a:rPr>
              <a:t>ADCIRC storm surge model data provided by:           Dr. Hassan Mashriqui                                                             LSU AgCenter / LA Sea Grant</a:t>
            </a:r>
          </a:p>
        </p:txBody>
      </p:sp>
      <p:grpSp>
        <p:nvGrpSpPr>
          <p:cNvPr id="20" name="Group 260"/>
          <p:cNvGrpSpPr>
            <a:grpSpLocks/>
          </p:cNvGrpSpPr>
          <p:nvPr/>
        </p:nvGrpSpPr>
        <p:grpSpPr bwMode="auto">
          <a:xfrm>
            <a:off x="1219200" y="1924050"/>
            <a:ext cx="6200775" cy="2495550"/>
            <a:chOff x="768" y="1212"/>
            <a:chExt cx="3906" cy="1572"/>
          </a:xfrm>
        </p:grpSpPr>
        <p:sp>
          <p:nvSpPr>
            <p:cNvPr id="2073861" name="Text Box 261"/>
            <p:cNvSpPr txBox="1">
              <a:spLocks noChangeArrowheads="1"/>
            </p:cNvSpPr>
            <p:nvPr/>
          </p:nvSpPr>
          <p:spPr bwMode="auto">
            <a:xfrm>
              <a:off x="2676" y="2107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Morgan City</a:t>
              </a:r>
            </a:p>
          </p:txBody>
        </p:sp>
        <p:sp>
          <p:nvSpPr>
            <p:cNvPr id="2073862" name="Text Box 262"/>
            <p:cNvSpPr txBox="1">
              <a:spLocks noChangeArrowheads="1"/>
            </p:cNvSpPr>
            <p:nvPr/>
          </p:nvSpPr>
          <p:spPr bwMode="auto">
            <a:xfrm>
              <a:off x="3340" y="1842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Thibodaux</a:t>
              </a:r>
            </a:p>
          </p:txBody>
        </p:sp>
        <p:sp>
          <p:nvSpPr>
            <p:cNvPr id="2073863" name="Text Box 263"/>
            <p:cNvSpPr txBox="1">
              <a:spLocks noChangeArrowheads="1"/>
            </p:cNvSpPr>
            <p:nvPr/>
          </p:nvSpPr>
          <p:spPr bwMode="auto">
            <a:xfrm>
              <a:off x="3564" y="2167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Houma</a:t>
              </a:r>
            </a:p>
          </p:txBody>
        </p:sp>
        <p:sp>
          <p:nvSpPr>
            <p:cNvPr id="2073864" name="Text Box 264"/>
            <p:cNvSpPr txBox="1">
              <a:spLocks noChangeArrowheads="1"/>
            </p:cNvSpPr>
            <p:nvPr/>
          </p:nvSpPr>
          <p:spPr bwMode="auto">
            <a:xfrm>
              <a:off x="2226" y="1476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New Iberia</a:t>
              </a:r>
            </a:p>
          </p:txBody>
        </p:sp>
        <p:sp>
          <p:nvSpPr>
            <p:cNvPr id="2073865" name="Text Box 265"/>
            <p:cNvSpPr txBox="1">
              <a:spLocks noChangeArrowheads="1"/>
            </p:cNvSpPr>
            <p:nvPr/>
          </p:nvSpPr>
          <p:spPr bwMode="auto">
            <a:xfrm>
              <a:off x="1590" y="1621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Abbeville</a:t>
              </a:r>
            </a:p>
          </p:txBody>
        </p:sp>
        <p:sp>
          <p:nvSpPr>
            <p:cNvPr id="2073866" name="Text Box 266"/>
            <p:cNvSpPr txBox="1">
              <a:spLocks noChangeArrowheads="1"/>
            </p:cNvSpPr>
            <p:nvPr/>
          </p:nvSpPr>
          <p:spPr bwMode="auto">
            <a:xfrm>
              <a:off x="768" y="121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Lake Charles</a:t>
              </a:r>
            </a:p>
          </p:txBody>
        </p:sp>
        <p:sp>
          <p:nvSpPr>
            <p:cNvPr id="2073867" name="Text Box 267"/>
            <p:cNvSpPr txBox="1">
              <a:spLocks noChangeArrowheads="1"/>
            </p:cNvSpPr>
            <p:nvPr/>
          </p:nvSpPr>
          <p:spPr bwMode="auto">
            <a:xfrm>
              <a:off x="4194" y="1488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New Orleans</a:t>
              </a:r>
            </a:p>
          </p:txBody>
        </p:sp>
        <p:sp>
          <p:nvSpPr>
            <p:cNvPr id="2073868" name="Text Box 268"/>
            <p:cNvSpPr txBox="1">
              <a:spLocks noChangeArrowheads="1"/>
            </p:cNvSpPr>
            <p:nvPr/>
          </p:nvSpPr>
          <p:spPr bwMode="auto">
            <a:xfrm>
              <a:off x="3936" y="2496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Golden Meadow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ita_surge_adcirc_predicted_levees"/>
          <p:cNvPicPr>
            <a:picLocks noChangeAspect="1" noChangeArrowheads="1"/>
          </p:cNvPicPr>
          <p:nvPr/>
        </p:nvPicPr>
        <p:blipFill>
          <a:blip r:embed="rId3"/>
          <a:srcRect l="4005" t="23418" r="3868" b="25226"/>
          <a:stretch>
            <a:fillRect/>
          </a:stretch>
        </p:blipFill>
        <p:spPr bwMode="auto">
          <a:xfrm>
            <a:off x="165100" y="76200"/>
            <a:ext cx="89027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rita_surge_levees"/>
          <p:cNvPicPr>
            <a:picLocks noChangeAspect="1" noChangeArrowheads="1"/>
          </p:cNvPicPr>
          <p:nvPr/>
        </p:nvPicPr>
        <p:blipFill>
          <a:blip r:embed="rId4"/>
          <a:srcRect l="4005" t="23418" r="3868" b="25226"/>
          <a:stretch>
            <a:fillRect/>
          </a:stretch>
        </p:blipFill>
        <p:spPr bwMode="auto">
          <a:xfrm>
            <a:off x="165100" y="3429000"/>
            <a:ext cx="89027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066800" y="5743575"/>
            <a:ext cx="304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Rita Actual Surge Inundation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066800" y="2463800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Rita ADCIRC Model Surge Inundation</a:t>
            </a: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94360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7"/>
            <a:ext cx="8229600" cy="25730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Sea Level Rise and Property Rights: A Gulf Of Mexico Regional Sea Grant Legal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5766"/>
            <a:ext cx="8229600" cy="267883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Funded by: </a:t>
            </a:r>
          </a:p>
          <a:p>
            <a:pPr lvl="1"/>
            <a:r>
              <a:rPr lang="en-US" dirty="0" smtClean="0"/>
              <a:t>Gulf </a:t>
            </a:r>
            <a:r>
              <a:rPr lang="en-US" dirty="0" smtClean="0"/>
              <a:t>of Mexico Sea Grant </a:t>
            </a:r>
            <a:r>
              <a:rPr lang="en-US" dirty="0" smtClean="0"/>
              <a:t>Programs</a:t>
            </a:r>
            <a:endParaRPr lang="en-US" dirty="0" smtClean="0"/>
          </a:p>
          <a:p>
            <a:pPr lvl="1"/>
            <a:r>
              <a:rPr lang="en-US" dirty="0" smtClean="0"/>
              <a:t>EPA </a:t>
            </a:r>
            <a:r>
              <a:rPr lang="en-US" dirty="0" smtClean="0"/>
              <a:t>Gulf of Mexico </a:t>
            </a:r>
            <a:r>
              <a:rPr lang="en-US" dirty="0" smtClean="0"/>
              <a:t>Office</a:t>
            </a:r>
            <a:endParaRPr lang="en-US" dirty="0" smtClean="0"/>
          </a:p>
          <a:p>
            <a:pPr lvl="1"/>
            <a:r>
              <a:rPr lang="en-US" dirty="0" smtClean="0"/>
              <a:t>Northern </a:t>
            </a:r>
            <a:r>
              <a:rPr lang="en-US" dirty="0" smtClean="0"/>
              <a:t>Gulf </a:t>
            </a:r>
            <a:r>
              <a:rPr lang="en-US" dirty="0" smtClean="0"/>
              <a:t>Institute</a:t>
            </a:r>
            <a:endParaRPr lang="en-US" dirty="0" smtClean="0"/>
          </a:p>
          <a:p>
            <a:pPr lvl="1"/>
            <a:r>
              <a:rPr lang="en-US" dirty="0" smtClean="0"/>
              <a:t>U</a:t>
            </a:r>
            <a:r>
              <a:rPr lang="en-US" dirty="0" smtClean="0"/>
              <a:t>.S. Geological </a:t>
            </a:r>
            <a:r>
              <a:rPr lang="en-US" dirty="0" smtClean="0"/>
              <a:t>Survey</a:t>
            </a: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torm_299_ADCIRC_with_levees"/>
          <p:cNvPicPr>
            <a:picLocks noChangeAspect="1" noChangeArrowheads="1"/>
          </p:cNvPicPr>
          <p:nvPr/>
        </p:nvPicPr>
        <p:blipFill>
          <a:blip r:embed="rId3"/>
          <a:srcRect l="9985" t="108" r="10481"/>
          <a:stretch>
            <a:fillRect/>
          </a:stretch>
        </p:blipFill>
        <p:spPr bwMode="auto">
          <a:xfrm>
            <a:off x="0" y="0"/>
            <a:ext cx="914717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62175" y="1200150"/>
            <a:ext cx="1590675" cy="5114925"/>
            <a:chOff x="1362" y="756"/>
            <a:chExt cx="1002" cy="3222"/>
          </a:xfrm>
        </p:grpSpPr>
        <p:sp>
          <p:nvSpPr>
            <p:cNvPr id="71742" name="Freeform 4"/>
            <p:cNvSpPr>
              <a:spLocks/>
            </p:cNvSpPr>
            <p:nvPr/>
          </p:nvSpPr>
          <p:spPr bwMode="auto">
            <a:xfrm>
              <a:off x="1704" y="2226"/>
              <a:ext cx="180" cy="564"/>
            </a:xfrm>
            <a:custGeom>
              <a:avLst/>
              <a:gdLst>
                <a:gd name="T0" fmla="*/ 0 w 180"/>
                <a:gd name="T1" fmla="*/ 564 h 564"/>
                <a:gd name="T2" fmla="*/ 180 w 180"/>
                <a:gd name="T3" fmla="*/ 0 h 564"/>
                <a:gd name="T4" fmla="*/ 0 60000 65536"/>
                <a:gd name="T5" fmla="*/ 0 60000 65536"/>
                <a:gd name="T6" fmla="*/ 0 w 180"/>
                <a:gd name="T7" fmla="*/ 0 h 564"/>
                <a:gd name="T8" fmla="*/ 180 w 180"/>
                <a:gd name="T9" fmla="*/ 564 h 5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564">
                  <a:moveTo>
                    <a:pt x="0" y="564"/>
                  </a:moveTo>
                  <a:lnTo>
                    <a:pt x="18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43" name="Freeform 5"/>
            <p:cNvSpPr>
              <a:spLocks/>
            </p:cNvSpPr>
            <p:nvPr/>
          </p:nvSpPr>
          <p:spPr bwMode="auto">
            <a:xfrm>
              <a:off x="1866" y="1752"/>
              <a:ext cx="174" cy="528"/>
            </a:xfrm>
            <a:custGeom>
              <a:avLst/>
              <a:gdLst>
                <a:gd name="T0" fmla="*/ 0 w 174"/>
                <a:gd name="T1" fmla="*/ 528 h 528"/>
                <a:gd name="T2" fmla="*/ 174 w 174"/>
                <a:gd name="T3" fmla="*/ 0 h 528"/>
                <a:gd name="T4" fmla="*/ 0 60000 65536"/>
                <a:gd name="T5" fmla="*/ 0 60000 65536"/>
                <a:gd name="T6" fmla="*/ 0 w 174"/>
                <a:gd name="T7" fmla="*/ 0 h 528"/>
                <a:gd name="T8" fmla="*/ 174 w 174"/>
                <a:gd name="T9" fmla="*/ 528 h 5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4" h="528">
                  <a:moveTo>
                    <a:pt x="0" y="528"/>
                  </a:moveTo>
                  <a:lnTo>
                    <a:pt x="174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44" name="Freeform 6"/>
            <p:cNvSpPr>
              <a:spLocks/>
            </p:cNvSpPr>
            <p:nvPr/>
          </p:nvSpPr>
          <p:spPr bwMode="auto">
            <a:xfrm>
              <a:off x="2022" y="1260"/>
              <a:ext cx="168" cy="552"/>
            </a:xfrm>
            <a:custGeom>
              <a:avLst/>
              <a:gdLst>
                <a:gd name="T0" fmla="*/ 0 w 168"/>
                <a:gd name="T1" fmla="*/ 552 h 552"/>
                <a:gd name="T2" fmla="*/ 168 w 168"/>
                <a:gd name="T3" fmla="*/ 0 h 552"/>
                <a:gd name="T4" fmla="*/ 0 60000 65536"/>
                <a:gd name="T5" fmla="*/ 0 60000 65536"/>
                <a:gd name="T6" fmla="*/ 0 w 168"/>
                <a:gd name="T7" fmla="*/ 0 h 552"/>
                <a:gd name="T8" fmla="*/ 168 w 168"/>
                <a:gd name="T9" fmla="*/ 552 h 5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8" h="552">
                  <a:moveTo>
                    <a:pt x="0" y="552"/>
                  </a:moveTo>
                  <a:lnTo>
                    <a:pt x="168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45" name="Freeform 7"/>
            <p:cNvSpPr>
              <a:spLocks/>
            </p:cNvSpPr>
            <p:nvPr/>
          </p:nvSpPr>
          <p:spPr bwMode="auto">
            <a:xfrm>
              <a:off x="2172" y="756"/>
              <a:ext cx="192" cy="564"/>
            </a:xfrm>
            <a:custGeom>
              <a:avLst/>
              <a:gdLst>
                <a:gd name="T0" fmla="*/ 0 w 192"/>
                <a:gd name="T1" fmla="*/ 564 h 564"/>
                <a:gd name="T2" fmla="*/ 192 w 192"/>
                <a:gd name="T3" fmla="*/ 0 h 564"/>
                <a:gd name="T4" fmla="*/ 0 60000 65536"/>
                <a:gd name="T5" fmla="*/ 0 60000 65536"/>
                <a:gd name="T6" fmla="*/ 0 w 192"/>
                <a:gd name="T7" fmla="*/ 0 h 564"/>
                <a:gd name="T8" fmla="*/ 192 w 192"/>
                <a:gd name="T9" fmla="*/ 564 h 5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564">
                  <a:moveTo>
                    <a:pt x="0" y="564"/>
                  </a:moveTo>
                  <a:lnTo>
                    <a:pt x="192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46" name="Freeform 8"/>
            <p:cNvSpPr>
              <a:spLocks/>
            </p:cNvSpPr>
            <p:nvPr/>
          </p:nvSpPr>
          <p:spPr bwMode="auto">
            <a:xfrm>
              <a:off x="1566" y="2760"/>
              <a:ext cx="150" cy="462"/>
            </a:xfrm>
            <a:custGeom>
              <a:avLst/>
              <a:gdLst>
                <a:gd name="T0" fmla="*/ 0 w 150"/>
                <a:gd name="T1" fmla="*/ 462 h 462"/>
                <a:gd name="T2" fmla="*/ 150 w 150"/>
                <a:gd name="T3" fmla="*/ 0 h 462"/>
                <a:gd name="T4" fmla="*/ 0 60000 65536"/>
                <a:gd name="T5" fmla="*/ 0 60000 65536"/>
                <a:gd name="T6" fmla="*/ 0 w 150"/>
                <a:gd name="T7" fmla="*/ 0 h 462"/>
                <a:gd name="T8" fmla="*/ 150 w 150"/>
                <a:gd name="T9" fmla="*/ 462 h 4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0" h="462">
                  <a:moveTo>
                    <a:pt x="0" y="462"/>
                  </a:moveTo>
                  <a:lnTo>
                    <a:pt x="15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47" name="Freeform 9"/>
            <p:cNvSpPr>
              <a:spLocks/>
            </p:cNvSpPr>
            <p:nvPr/>
          </p:nvSpPr>
          <p:spPr bwMode="auto">
            <a:xfrm>
              <a:off x="1458" y="3174"/>
              <a:ext cx="126" cy="426"/>
            </a:xfrm>
            <a:custGeom>
              <a:avLst/>
              <a:gdLst>
                <a:gd name="T0" fmla="*/ 0 w 126"/>
                <a:gd name="T1" fmla="*/ 426 h 426"/>
                <a:gd name="T2" fmla="*/ 126 w 126"/>
                <a:gd name="T3" fmla="*/ 0 h 426"/>
                <a:gd name="T4" fmla="*/ 0 60000 65536"/>
                <a:gd name="T5" fmla="*/ 0 60000 65536"/>
                <a:gd name="T6" fmla="*/ 0 w 126"/>
                <a:gd name="T7" fmla="*/ 0 h 426"/>
                <a:gd name="T8" fmla="*/ 126 w 126"/>
                <a:gd name="T9" fmla="*/ 426 h 42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" h="426">
                  <a:moveTo>
                    <a:pt x="0" y="426"/>
                  </a:moveTo>
                  <a:lnTo>
                    <a:pt x="126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48" name="Freeform 10"/>
            <p:cNvSpPr>
              <a:spLocks/>
            </p:cNvSpPr>
            <p:nvPr/>
          </p:nvSpPr>
          <p:spPr bwMode="auto">
            <a:xfrm>
              <a:off x="1362" y="3552"/>
              <a:ext cx="108" cy="426"/>
            </a:xfrm>
            <a:custGeom>
              <a:avLst/>
              <a:gdLst>
                <a:gd name="T0" fmla="*/ 0 w 108"/>
                <a:gd name="T1" fmla="*/ 426 h 426"/>
                <a:gd name="T2" fmla="*/ 108 w 108"/>
                <a:gd name="T3" fmla="*/ 0 h 426"/>
                <a:gd name="T4" fmla="*/ 0 60000 65536"/>
                <a:gd name="T5" fmla="*/ 0 60000 65536"/>
                <a:gd name="T6" fmla="*/ 0 w 108"/>
                <a:gd name="T7" fmla="*/ 0 h 426"/>
                <a:gd name="T8" fmla="*/ 108 w 108"/>
                <a:gd name="T9" fmla="*/ 426 h 42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8" h="426">
                  <a:moveTo>
                    <a:pt x="0" y="426"/>
                  </a:moveTo>
                  <a:lnTo>
                    <a:pt x="108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838700" y="4762500"/>
            <a:ext cx="2495550" cy="2057400"/>
            <a:chOff x="528" y="2544"/>
            <a:chExt cx="1572" cy="1296"/>
          </a:xfrm>
        </p:grpSpPr>
        <p:sp>
          <p:nvSpPr>
            <p:cNvPr id="71696" name="Rectangle 12"/>
            <p:cNvSpPr>
              <a:spLocks noChangeArrowheads="1"/>
            </p:cNvSpPr>
            <p:nvPr/>
          </p:nvSpPr>
          <p:spPr bwMode="auto">
            <a:xfrm>
              <a:off x="528" y="2544"/>
              <a:ext cx="1488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697" name="Text Box 13"/>
            <p:cNvSpPr txBox="1">
              <a:spLocks noChangeArrowheads="1"/>
            </p:cNvSpPr>
            <p:nvPr/>
          </p:nvSpPr>
          <p:spPr bwMode="auto">
            <a:xfrm>
              <a:off x="565" y="2548"/>
              <a:ext cx="1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Surge Elevation (Ft)</a:t>
              </a: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578" y="2780"/>
              <a:ext cx="750" cy="1008"/>
              <a:chOff x="2926" y="2688"/>
              <a:chExt cx="750" cy="10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2926" y="3504"/>
                <a:ext cx="750" cy="192"/>
                <a:chOff x="3600" y="1872"/>
                <a:chExt cx="750" cy="192"/>
              </a:xfrm>
            </p:grpSpPr>
            <p:sp>
              <p:nvSpPr>
                <p:cNvPr id="71740" name="Oval 16"/>
                <p:cNvSpPr>
                  <a:spLocks noChangeArrowheads="1"/>
                </p:cNvSpPr>
                <p:nvPr/>
              </p:nvSpPr>
              <p:spPr bwMode="auto">
                <a:xfrm>
                  <a:off x="3600" y="1926"/>
                  <a:ext cx="192" cy="96"/>
                </a:xfrm>
                <a:prstGeom prst="ellipse">
                  <a:avLst/>
                </a:prstGeom>
                <a:solidFill>
                  <a:srgbClr val="87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4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830" y="187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7 -  8</a:t>
                  </a:r>
                </a:p>
              </p:txBody>
            </p:sp>
          </p:grpSp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2926" y="3372"/>
                <a:ext cx="750" cy="192"/>
                <a:chOff x="3600" y="1740"/>
                <a:chExt cx="750" cy="192"/>
              </a:xfrm>
            </p:grpSpPr>
            <p:sp>
              <p:nvSpPr>
                <p:cNvPr id="71738" name="Oval 19"/>
                <p:cNvSpPr>
                  <a:spLocks noChangeArrowheads="1"/>
                </p:cNvSpPr>
                <p:nvPr/>
              </p:nvSpPr>
              <p:spPr bwMode="auto">
                <a:xfrm>
                  <a:off x="3600" y="1789"/>
                  <a:ext cx="192" cy="96"/>
                </a:xfrm>
                <a:prstGeom prst="ellipse">
                  <a:avLst/>
                </a:prstGeom>
                <a:solidFill>
                  <a:srgbClr val="AA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39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830" y="174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8 -  9</a:t>
                  </a:r>
                </a:p>
              </p:txBody>
            </p:sp>
          </p:grpSp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926" y="3234"/>
                <a:ext cx="750" cy="192"/>
                <a:chOff x="3600" y="1602"/>
                <a:chExt cx="750" cy="192"/>
              </a:xfrm>
            </p:grpSpPr>
            <p:sp>
              <p:nvSpPr>
                <p:cNvPr id="71736" name="Oval 22"/>
                <p:cNvSpPr>
                  <a:spLocks noChangeArrowheads="1"/>
                </p:cNvSpPr>
                <p:nvPr/>
              </p:nvSpPr>
              <p:spPr bwMode="auto">
                <a:xfrm>
                  <a:off x="3600" y="1652"/>
                  <a:ext cx="192" cy="96"/>
                </a:xfrm>
                <a:prstGeom prst="ellipse">
                  <a:avLst/>
                </a:prstGeom>
                <a:solidFill>
                  <a:srgbClr val="D4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3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830" y="160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9 - 10</a:t>
                  </a:r>
                </a:p>
              </p:txBody>
            </p: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2926" y="3098"/>
                <a:ext cx="720" cy="192"/>
                <a:chOff x="3600" y="1466"/>
                <a:chExt cx="720" cy="192"/>
              </a:xfrm>
            </p:grpSpPr>
            <p:sp>
              <p:nvSpPr>
                <p:cNvPr id="71734" name="Oval 25"/>
                <p:cNvSpPr>
                  <a:spLocks noChangeArrowheads="1"/>
                </p:cNvSpPr>
                <p:nvPr/>
              </p:nvSpPr>
              <p:spPr bwMode="auto">
                <a:xfrm>
                  <a:off x="3600" y="1515"/>
                  <a:ext cx="192" cy="96"/>
                </a:xfrm>
                <a:prstGeom prst="ellipse">
                  <a:avLst/>
                </a:prstGeom>
                <a:solidFill>
                  <a:srgbClr val="FFE1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3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800" y="146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10 - 11</a:t>
                  </a:r>
                </a:p>
              </p:txBody>
            </p:sp>
          </p:grpSp>
          <p:grpSp>
            <p:nvGrpSpPr>
              <p:cNvPr id="9" name="Group 27"/>
              <p:cNvGrpSpPr>
                <a:grpSpLocks/>
              </p:cNvGrpSpPr>
              <p:nvPr/>
            </p:nvGrpSpPr>
            <p:grpSpPr bwMode="auto">
              <a:xfrm>
                <a:off x="2928" y="2960"/>
                <a:ext cx="718" cy="192"/>
                <a:chOff x="3600" y="1328"/>
                <a:chExt cx="718" cy="192"/>
              </a:xfrm>
            </p:grpSpPr>
            <p:sp>
              <p:nvSpPr>
                <p:cNvPr id="71732" name="Oval 28"/>
                <p:cNvSpPr>
                  <a:spLocks noChangeArrowheads="1"/>
                </p:cNvSpPr>
                <p:nvPr/>
              </p:nvSpPr>
              <p:spPr bwMode="auto">
                <a:xfrm>
                  <a:off x="3600" y="1378"/>
                  <a:ext cx="192" cy="96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3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798" y="132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11 - 12</a:t>
                  </a:r>
                </a:p>
              </p:txBody>
            </p:sp>
          </p:grpSp>
          <p:grpSp>
            <p:nvGrpSpPr>
              <p:cNvPr id="10" name="Group 30"/>
              <p:cNvGrpSpPr>
                <a:grpSpLocks/>
              </p:cNvGrpSpPr>
              <p:nvPr/>
            </p:nvGrpSpPr>
            <p:grpSpPr bwMode="auto">
              <a:xfrm>
                <a:off x="2928" y="2824"/>
                <a:ext cx="718" cy="192"/>
                <a:chOff x="3600" y="1192"/>
                <a:chExt cx="718" cy="192"/>
              </a:xfrm>
            </p:grpSpPr>
            <p:sp>
              <p:nvSpPr>
                <p:cNvPr id="71730" name="Oval 31"/>
                <p:cNvSpPr>
                  <a:spLocks noChangeArrowheads="1"/>
                </p:cNvSpPr>
                <p:nvPr/>
              </p:nvSpPr>
              <p:spPr bwMode="auto">
                <a:xfrm>
                  <a:off x="3600" y="1241"/>
                  <a:ext cx="192" cy="96"/>
                </a:xfrm>
                <a:prstGeom prst="ellipse">
                  <a:avLst/>
                </a:prstGeom>
                <a:solidFill>
                  <a:srgbClr val="FF5A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3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798" y="119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12 - 13</a:t>
                  </a:r>
                </a:p>
              </p:txBody>
            </p:sp>
          </p:grpSp>
          <p:grpSp>
            <p:nvGrpSpPr>
              <p:cNvPr id="11" name="Group 33"/>
              <p:cNvGrpSpPr>
                <a:grpSpLocks/>
              </p:cNvGrpSpPr>
              <p:nvPr/>
            </p:nvGrpSpPr>
            <p:grpSpPr bwMode="auto">
              <a:xfrm>
                <a:off x="2928" y="2688"/>
                <a:ext cx="720" cy="192"/>
                <a:chOff x="3600" y="1056"/>
                <a:chExt cx="720" cy="192"/>
              </a:xfrm>
            </p:grpSpPr>
            <p:sp>
              <p:nvSpPr>
                <p:cNvPr id="71728" name="Oval 34"/>
                <p:cNvSpPr>
                  <a:spLocks noChangeArrowheads="1"/>
                </p:cNvSpPr>
                <p:nvPr/>
              </p:nvSpPr>
              <p:spPr bwMode="auto">
                <a:xfrm>
                  <a:off x="3600" y="1104"/>
                  <a:ext cx="192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2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800" y="105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&gt;13</a:t>
                  </a:r>
                </a:p>
              </p:txBody>
            </p:sp>
          </p:grpSp>
        </p:grpSp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1348" y="2778"/>
              <a:ext cx="752" cy="1018"/>
              <a:chOff x="3856" y="2774"/>
              <a:chExt cx="752" cy="1018"/>
            </a:xfrm>
          </p:grpSpPr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>
                <a:off x="3856" y="2774"/>
                <a:ext cx="750" cy="192"/>
                <a:chOff x="3600" y="2016"/>
                <a:chExt cx="750" cy="192"/>
              </a:xfrm>
            </p:grpSpPr>
            <p:sp>
              <p:nvSpPr>
                <p:cNvPr id="71719" name="Oval 38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192" cy="96"/>
                </a:xfrm>
                <a:prstGeom prst="ellipse">
                  <a:avLst/>
                </a:prstGeom>
                <a:solidFill>
                  <a:srgbClr val="5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20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830" y="201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6 -  7</a:t>
                  </a:r>
                </a:p>
              </p:txBody>
            </p:sp>
          </p:grpSp>
          <p:grpSp>
            <p:nvGrpSpPr>
              <p:cNvPr id="14" name="Group 40"/>
              <p:cNvGrpSpPr>
                <a:grpSpLocks/>
              </p:cNvGrpSpPr>
              <p:nvPr/>
            </p:nvGrpSpPr>
            <p:grpSpPr bwMode="auto">
              <a:xfrm>
                <a:off x="3856" y="3462"/>
                <a:ext cx="750" cy="192"/>
                <a:chOff x="3600" y="2700"/>
                <a:chExt cx="750" cy="192"/>
              </a:xfrm>
            </p:grpSpPr>
            <p:sp>
              <p:nvSpPr>
                <p:cNvPr id="7171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830" y="270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1 -  2</a:t>
                  </a:r>
                </a:p>
              </p:txBody>
            </p:sp>
            <p:sp>
              <p:nvSpPr>
                <p:cNvPr id="71718" name="Oval 42"/>
                <p:cNvSpPr>
                  <a:spLocks noChangeArrowheads="1"/>
                </p:cNvSpPr>
                <p:nvPr/>
              </p:nvSpPr>
              <p:spPr bwMode="auto">
                <a:xfrm>
                  <a:off x="3600" y="2749"/>
                  <a:ext cx="192" cy="96"/>
                </a:xfrm>
                <a:prstGeom prst="ellipse">
                  <a:avLst/>
                </a:prstGeom>
                <a:solidFill>
                  <a:srgbClr val="50A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5" name="Group 43"/>
              <p:cNvGrpSpPr>
                <a:grpSpLocks/>
              </p:cNvGrpSpPr>
              <p:nvPr/>
            </p:nvGrpSpPr>
            <p:grpSpPr bwMode="auto">
              <a:xfrm>
                <a:off x="3856" y="3324"/>
                <a:ext cx="750" cy="192"/>
                <a:chOff x="3600" y="2562"/>
                <a:chExt cx="750" cy="192"/>
              </a:xfrm>
            </p:grpSpPr>
            <p:sp>
              <p:nvSpPr>
                <p:cNvPr id="71715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830" y="256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2 -  3</a:t>
                  </a:r>
                </a:p>
              </p:txBody>
            </p:sp>
            <p:sp>
              <p:nvSpPr>
                <p:cNvPr id="71716" name="Oval 45"/>
                <p:cNvSpPr>
                  <a:spLocks noChangeArrowheads="1"/>
                </p:cNvSpPr>
                <p:nvPr/>
              </p:nvSpPr>
              <p:spPr bwMode="auto">
                <a:xfrm>
                  <a:off x="3600" y="2612"/>
                  <a:ext cx="192" cy="96"/>
                </a:xfrm>
                <a:prstGeom prst="ellipse">
                  <a:avLst/>
                </a:prstGeom>
                <a:solidFill>
                  <a:srgbClr val="50E2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6" name="Group 46"/>
              <p:cNvGrpSpPr>
                <a:grpSpLocks/>
              </p:cNvGrpSpPr>
              <p:nvPr/>
            </p:nvGrpSpPr>
            <p:grpSpPr bwMode="auto">
              <a:xfrm>
                <a:off x="3856" y="3188"/>
                <a:ext cx="750" cy="192"/>
                <a:chOff x="3600" y="2426"/>
                <a:chExt cx="750" cy="192"/>
              </a:xfrm>
            </p:grpSpPr>
            <p:sp>
              <p:nvSpPr>
                <p:cNvPr id="71713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830" y="242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3 -  4</a:t>
                  </a:r>
                </a:p>
              </p:txBody>
            </p:sp>
            <p:sp>
              <p:nvSpPr>
                <p:cNvPr id="71714" name="Oval 48"/>
                <p:cNvSpPr>
                  <a:spLocks noChangeArrowheads="1"/>
                </p:cNvSpPr>
                <p:nvPr/>
              </p:nvSpPr>
              <p:spPr bwMode="auto">
                <a:xfrm>
                  <a:off x="3600" y="2475"/>
                  <a:ext cx="192" cy="96"/>
                </a:xfrm>
                <a:prstGeom prst="ellipse">
                  <a:avLst/>
                </a:prstGeom>
                <a:solidFill>
                  <a:srgbClr val="50FFC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7" name="Group 49"/>
              <p:cNvGrpSpPr>
                <a:grpSpLocks/>
              </p:cNvGrpSpPr>
              <p:nvPr/>
            </p:nvGrpSpPr>
            <p:grpSpPr bwMode="auto">
              <a:xfrm>
                <a:off x="3856" y="3050"/>
                <a:ext cx="752" cy="192"/>
                <a:chOff x="3600" y="2288"/>
                <a:chExt cx="752" cy="192"/>
              </a:xfrm>
            </p:grpSpPr>
            <p:sp>
              <p:nvSpPr>
                <p:cNvPr id="7171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832" y="228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4 -  5</a:t>
                  </a:r>
                </a:p>
              </p:txBody>
            </p:sp>
            <p:sp>
              <p:nvSpPr>
                <p:cNvPr id="71712" name="Oval 51"/>
                <p:cNvSpPr>
                  <a:spLocks noChangeArrowheads="1"/>
                </p:cNvSpPr>
                <p:nvPr/>
              </p:nvSpPr>
              <p:spPr bwMode="auto">
                <a:xfrm>
                  <a:off x="3600" y="2338"/>
                  <a:ext cx="192" cy="96"/>
                </a:xfrm>
                <a:prstGeom prst="ellipse">
                  <a:avLst/>
                </a:prstGeom>
                <a:solidFill>
                  <a:srgbClr val="50FF9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8" name="Group 52"/>
              <p:cNvGrpSpPr>
                <a:grpSpLocks/>
              </p:cNvGrpSpPr>
              <p:nvPr/>
            </p:nvGrpSpPr>
            <p:grpSpPr bwMode="auto">
              <a:xfrm>
                <a:off x="3856" y="2914"/>
                <a:ext cx="750" cy="192"/>
                <a:chOff x="3600" y="2152"/>
                <a:chExt cx="750" cy="192"/>
              </a:xfrm>
            </p:grpSpPr>
            <p:sp>
              <p:nvSpPr>
                <p:cNvPr id="71709" name="Oval 53"/>
                <p:cNvSpPr>
                  <a:spLocks noChangeArrowheads="1"/>
                </p:cNvSpPr>
                <p:nvPr/>
              </p:nvSpPr>
              <p:spPr bwMode="auto">
                <a:xfrm>
                  <a:off x="3600" y="2201"/>
                  <a:ext cx="192" cy="96"/>
                </a:xfrm>
                <a:prstGeom prst="ellipse">
                  <a:avLst/>
                </a:prstGeom>
                <a:solidFill>
                  <a:srgbClr val="50FF5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1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3830" y="215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5 -  6</a:t>
                  </a:r>
                </a:p>
              </p:txBody>
            </p:sp>
          </p:grpSp>
          <p:grpSp>
            <p:nvGrpSpPr>
              <p:cNvPr id="19" name="Group 55"/>
              <p:cNvGrpSpPr>
                <a:grpSpLocks/>
              </p:cNvGrpSpPr>
              <p:nvPr/>
            </p:nvGrpSpPr>
            <p:grpSpPr bwMode="auto">
              <a:xfrm>
                <a:off x="3856" y="3600"/>
                <a:ext cx="750" cy="192"/>
                <a:chOff x="3600" y="2838"/>
                <a:chExt cx="750" cy="192"/>
              </a:xfrm>
            </p:grpSpPr>
            <p:sp>
              <p:nvSpPr>
                <p:cNvPr id="71707" name="Oval 56"/>
                <p:cNvSpPr>
                  <a:spLocks noChangeArrowheads="1"/>
                </p:cNvSpPr>
                <p:nvPr/>
              </p:nvSpPr>
              <p:spPr bwMode="auto">
                <a:xfrm>
                  <a:off x="3600" y="2886"/>
                  <a:ext cx="192" cy="96"/>
                </a:xfrm>
                <a:prstGeom prst="ellipse">
                  <a:avLst/>
                </a:prstGeom>
                <a:solidFill>
                  <a:srgbClr val="355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1708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3830" y="283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0 -  1</a:t>
                  </a:r>
                </a:p>
              </p:txBody>
            </p:sp>
          </p:grpSp>
        </p:grpSp>
      </p:grpSp>
      <p:pic>
        <p:nvPicPr>
          <p:cNvPr id="71684" name="Picture 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0" y="584835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59"/>
          <p:cNvSpPr txBox="1">
            <a:spLocks noChangeArrowheads="1"/>
          </p:cNvSpPr>
          <p:nvPr/>
        </p:nvSpPr>
        <p:spPr bwMode="auto">
          <a:xfrm>
            <a:off x="304800" y="0"/>
            <a:ext cx="8686800" cy="1225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Calibri" pitchFamily="34" charset="0"/>
              </a:rPr>
              <a:t>Vermilion – Iberia Region</a:t>
            </a:r>
          </a:p>
          <a:p>
            <a:pPr algn="ctr">
              <a:spcBef>
                <a:spcPct val="20000"/>
              </a:spcBef>
            </a:pPr>
            <a:r>
              <a:rPr lang="en-US" sz="3200" b="1">
                <a:latin typeface="Calibri" pitchFamily="34" charset="0"/>
              </a:rPr>
              <a:t>Hypothetical Storm</a:t>
            </a:r>
            <a:endParaRPr lang="en-US" sz="3600" b="1">
              <a:latin typeface="Calibri" pitchFamily="34" charset="0"/>
            </a:endParaRPr>
          </a:p>
        </p:txBody>
      </p:sp>
      <p:grpSp>
        <p:nvGrpSpPr>
          <p:cNvPr id="20" name="Group 60"/>
          <p:cNvGrpSpPr>
            <a:grpSpLocks/>
          </p:cNvGrpSpPr>
          <p:nvPr/>
        </p:nvGrpSpPr>
        <p:grpSpPr bwMode="auto">
          <a:xfrm>
            <a:off x="1219200" y="1885950"/>
            <a:ext cx="6200775" cy="2495550"/>
            <a:chOff x="768" y="1212"/>
            <a:chExt cx="3906" cy="1572"/>
          </a:xfrm>
        </p:grpSpPr>
        <p:sp>
          <p:nvSpPr>
            <p:cNvPr id="2554941" name="Text Box 61"/>
            <p:cNvSpPr txBox="1">
              <a:spLocks noChangeArrowheads="1"/>
            </p:cNvSpPr>
            <p:nvPr/>
          </p:nvSpPr>
          <p:spPr bwMode="auto">
            <a:xfrm>
              <a:off x="2676" y="2107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Morgan City</a:t>
              </a:r>
            </a:p>
          </p:txBody>
        </p:sp>
        <p:sp>
          <p:nvSpPr>
            <p:cNvPr id="2554942" name="Text Box 62"/>
            <p:cNvSpPr txBox="1">
              <a:spLocks noChangeArrowheads="1"/>
            </p:cNvSpPr>
            <p:nvPr/>
          </p:nvSpPr>
          <p:spPr bwMode="auto">
            <a:xfrm>
              <a:off x="3340" y="1842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Thibodaux</a:t>
              </a:r>
            </a:p>
          </p:txBody>
        </p:sp>
        <p:sp>
          <p:nvSpPr>
            <p:cNvPr id="2554943" name="Text Box 63"/>
            <p:cNvSpPr txBox="1">
              <a:spLocks noChangeArrowheads="1"/>
            </p:cNvSpPr>
            <p:nvPr/>
          </p:nvSpPr>
          <p:spPr bwMode="auto">
            <a:xfrm>
              <a:off x="3564" y="2167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Houma</a:t>
              </a:r>
            </a:p>
          </p:txBody>
        </p:sp>
        <p:sp>
          <p:nvSpPr>
            <p:cNvPr id="2554944" name="Text Box 64"/>
            <p:cNvSpPr txBox="1">
              <a:spLocks noChangeArrowheads="1"/>
            </p:cNvSpPr>
            <p:nvPr/>
          </p:nvSpPr>
          <p:spPr bwMode="auto">
            <a:xfrm>
              <a:off x="2226" y="1476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New Iberia</a:t>
              </a:r>
            </a:p>
          </p:txBody>
        </p:sp>
        <p:sp>
          <p:nvSpPr>
            <p:cNvPr id="2554945" name="Text Box 65"/>
            <p:cNvSpPr txBox="1">
              <a:spLocks noChangeArrowheads="1"/>
            </p:cNvSpPr>
            <p:nvPr/>
          </p:nvSpPr>
          <p:spPr bwMode="auto">
            <a:xfrm>
              <a:off x="1590" y="1621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Abbeville</a:t>
              </a:r>
            </a:p>
          </p:txBody>
        </p:sp>
        <p:sp>
          <p:nvSpPr>
            <p:cNvPr id="2554946" name="Text Box 66"/>
            <p:cNvSpPr txBox="1">
              <a:spLocks noChangeArrowheads="1"/>
            </p:cNvSpPr>
            <p:nvPr/>
          </p:nvSpPr>
          <p:spPr bwMode="auto">
            <a:xfrm>
              <a:off x="768" y="121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Lake Charles</a:t>
              </a:r>
            </a:p>
          </p:txBody>
        </p:sp>
        <p:sp>
          <p:nvSpPr>
            <p:cNvPr id="2554947" name="Text Box 67"/>
            <p:cNvSpPr txBox="1">
              <a:spLocks noChangeArrowheads="1"/>
            </p:cNvSpPr>
            <p:nvPr/>
          </p:nvSpPr>
          <p:spPr bwMode="auto">
            <a:xfrm>
              <a:off x="4194" y="1488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New Orleans</a:t>
              </a:r>
            </a:p>
          </p:txBody>
        </p:sp>
        <p:sp>
          <p:nvSpPr>
            <p:cNvPr id="2554948" name="Text Box 68"/>
            <p:cNvSpPr txBox="1">
              <a:spLocks noChangeArrowheads="1"/>
            </p:cNvSpPr>
            <p:nvPr/>
          </p:nvSpPr>
          <p:spPr bwMode="auto">
            <a:xfrm>
              <a:off x="3936" y="2496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Golden Meadow</a:t>
              </a:r>
            </a:p>
          </p:txBody>
        </p:sp>
      </p:grpSp>
      <p:sp>
        <p:nvSpPr>
          <p:cNvPr id="71687" name="Text Box 69"/>
          <p:cNvSpPr txBox="1">
            <a:spLocks noChangeArrowheads="1"/>
          </p:cNvSpPr>
          <p:nvPr/>
        </p:nvSpPr>
        <p:spPr bwMode="auto">
          <a:xfrm>
            <a:off x="228600" y="5257800"/>
            <a:ext cx="33528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Speed: 7 mph (Rita 11 mph)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Intensity: 111 mph  (Rita 128)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Size:  Same as Rita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new_storm_85_ADCIRC"/>
          <p:cNvPicPr>
            <a:picLocks noChangeAspect="1" noChangeArrowheads="1"/>
          </p:cNvPicPr>
          <p:nvPr/>
        </p:nvPicPr>
        <p:blipFill>
          <a:blip r:embed="rId2"/>
          <a:srcRect l="8604" r="8897"/>
          <a:stretch>
            <a:fillRect/>
          </a:stretch>
        </p:blipFill>
        <p:spPr bwMode="auto">
          <a:xfrm>
            <a:off x="0" y="292100"/>
            <a:ext cx="9148763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157163" y="3760788"/>
            <a:ext cx="36528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Speed: 7 mph (Rita 11 mph)</a:t>
            </a:r>
          </a:p>
          <a:p>
            <a:r>
              <a:rPr lang="en-US" b="1">
                <a:latin typeface="Calibri" pitchFamily="34" charset="0"/>
              </a:rPr>
              <a:t>Intensity: 126 mph  (Rita 128)</a:t>
            </a:r>
          </a:p>
          <a:p>
            <a:r>
              <a:rPr lang="en-US" b="1">
                <a:latin typeface="Calibri" pitchFamily="34" charset="0"/>
              </a:rPr>
              <a:t>Size:  Slightly Smaller than Rita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" y="4772025"/>
            <a:ext cx="2495550" cy="2057400"/>
            <a:chOff x="528" y="2544"/>
            <a:chExt cx="1572" cy="1296"/>
          </a:xfrm>
        </p:grpSpPr>
        <p:sp>
          <p:nvSpPr>
            <p:cNvPr id="72718" name="Rectangle 5"/>
            <p:cNvSpPr>
              <a:spLocks noChangeArrowheads="1"/>
            </p:cNvSpPr>
            <p:nvPr/>
          </p:nvSpPr>
          <p:spPr bwMode="auto">
            <a:xfrm>
              <a:off x="528" y="2544"/>
              <a:ext cx="1488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19" name="Text Box 6"/>
            <p:cNvSpPr txBox="1">
              <a:spLocks noChangeArrowheads="1"/>
            </p:cNvSpPr>
            <p:nvPr/>
          </p:nvSpPr>
          <p:spPr bwMode="auto">
            <a:xfrm>
              <a:off x="565" y="2548"/>
              <a:ext cx="1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Surge Elevation (Ft)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578" y="2780"/>
              <a:ext cx="750" cy="1008"/>
              <a:chOff x="2926" y="2688"/>
              <a:chExt cx="750" cy="1008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926" y="3504"/>
                <a:ext cx="750" cy="192"/>
                <a:chOff x="3600" y="1872"/>
                <a:chExt cx="750" cy="192"/>
              </a:xfrm>
            </p:grpSpPr>
            <p:sp>
              <p:nvSpPr>
                <p:cNvPr id="72762" name="Oval 9"/>
                <p:cNvSpPr>
                  <a:spLocks noChangeArrowheads="1"/>
                </p:cNvSpPr>
                <p:nvPr/>
              </p:nvSpPr>
              <p:spPr bwMode="auto">
                <a:xfrm>
                  <a:off x="3600" y="1926"/>
                  <a:ext cx="192" cy="96"/>
                </a:xfrm>
                <a:prstGeom prst="ellipse">
                  <a:avLst/>
                </a:prstGeom>
                <a:solidFill>
                  <a:srgbClr val="87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6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830" y="187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7 -  8</a:t>
                  </a:r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926" y="3372"/>
                <a:ext cx="750" cy="192"/>
                <a:chOff x="3600" y="1740"/>
                <a:chExt cx="750" cy="192"/>
              </a:xfrm>
            </p:grpSpPr>
            <p:sp>
              <p:nvSpPr>
                <p:cNvPr id="72760" name="Oval 12"/>
                <p:cNvSpPr>
                  <a:spLocks noChangeArrowheads="1"/>
                </p:cNvSpPr>
                <p:nvPr/>
              </p:nvSpPr>
              <p:spPr bwMode="auto">
                <a:xfrm>
                  <a:off x="3600" y="1789"/>
                  <a:ext cx="192" cy="96"/>
                </a:xfrm>
                <a:prstGeom prst="ellipse">
                  <a:avLst/>
                </a:prstGeom>
                <a:solidFill>
                  <a:srgbClr val="AA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6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830" y="174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8 -  9</a:t>
                  </a:r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2926" y="3234"/>
                <a:ext cx="750" cy="192"/>
                <a:chOff x="3600" y="1602"/>
                <a:chExt cx="750" cy="192"/>
              </a:xfrm>
            </p:grpSpPr>
            <p:sp>
              <p:nvSpPr>
                <p:cNvPr id="72758" name="Oval 15"/>
                <p:cNvSpPr>
                  <a:spLocks noChangeArrowheads="1"/>
                </p:cNvSpPr>
                <p:nvPr/>
              </p:nvSpPr>
              <p:spPr bwMode="auto">
                <a:xfrm>
                  <a:off x="3600" y="1652"/>
                  <a:ext cx="192" cy="96"/>
                </a:xfrm>
                <a:prstGeom prst="ellipse">
                  <a:avLst/>
                </a:prstGeom>
                <a:solidFill>
                  <a:srgbClr val="D4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5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830" y="160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9 - 10</a:t>
                  </a:r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2926" y="3098"/>
                <a:ext cx="720" cy="192"/>
                <a:chOff x="3600" y="1466"/>
                <a:chExt cx="720" cy="192"/>
              </a:xfrm>
            </p:grpSpPr>
            <p:sp>
              <p:nvSpPr>
                <p:cNvPr id="72756" name="Oval 18"/>
                <p:cNvSpPr>
                  <a:spLocks noChangeArrowheads="1"/>
                </p:cNvSpPr>
                <p:nvPr/>
              </p:nvSpPr>
              <p:spPr bwMode="auto">
                <a:xfrm>
                  <a:off x="3600" y="1515"/>
                  <a:ext cx="192" cy="96"/>
                </a:xfrm>
                <a:prstGeom prst="ellipse">
                  <a:avLst/>
                </a:prstGeom>
                <a:solidFill>
                  <a:srgbClr val="FFE1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5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800" y="146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10 - 11</a:t>
                  </a:r>
                </a:p>
              </p:txBody>
            </p:sp>
          </p:grpSp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2928" y="2960"/>
                <a:ext cx="718" cy="192"/>
                <a:chOff x="3600" y="1328"/>
                <a:chExt cx="718" cy="192"/>
              </a:xfrm>
            </p:grpSpPr>
            <p:sp>
              <p:nvSpPr>
                <p:cNvPr id="72754" name="Oval 21"/>
                <p:cNvSpPr>
                  <a:spLocks noChangeArrowheads="1"/>
                </p:cNvSpPr>
                <p:nvPr/>
              </p:nvSpPr>
              <p:spPr bwMode="auto">
                <a:xfrm>
                  <a:off x="3600" y="1378"/>
                  <a:ext cx="192" cy="96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5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798" y="132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11 - 12</a:t>
                  </a:r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>
                <a:off x="2928" y="2824"/>
                <a:ext cx="718" cy="192"/>
                <a:chOff x="3600" y="1192"/>
                <a:chExt cx="718" cy="192"/>
              </a:xfrm>
            </p:grpSpPr>
            <p:sp>
              <p:nvSpPr>
                <p:cNvPr id="72752" name="Oval 24"/>
                <p:cNvSpPr>
                  <a:spLocks noChangeArrowheads="1"/>
                </p:cNvSpPr>
                <p:nvPr/>
              </p:nvSpPr>
              <p:spPr bwMode="auto">
                <a:xfrm>
                  <a:off x="3600" y="1241"/>
                  <a:ext cx="192" cy="96"/>
                </a:xfrm>
                <a:prstGeom prst="ellipse">
                  <a:avLst/>
                </a:prstGeom>
                <a:solidFill>
                  <a:srgbClr val="FF5A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5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798" y="119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12 - 13</a:t>
                  </a:r>
                </a:p>
              </p:txBody>
            </p:sp>
          </p:grpSp>
          <p:grpSp>
            <p:nvGrpSpPr>
              <p:cNvPr id="10" name="Group 26"/>
              <p:cNvGrpSpPr>
                <a:grpSpLocks/>
              </p:cNvGrpSpPr>
              <p:nvPr/>
            </p:nvGrpSpPr>
            <p:grpSpPr bwMode="auto">
              <a:xfrm>
                <a:off x="2928" y="2688"/>
                <a:ext cx="720" cy="192"/>
                <a:chOff x="3600" y="1056"/>
                <a:chExt cx="720" cy="192"/>
              </a:xfrm>
            </p:grpSpPr>
            <p:sp>
              <p:nvSpPr>
                <p:cNvPr id="72750" name="Oval 27"/>
                <p:cNvSpPr>
                  <a:spLocks noChangeArrowheads="1"/>
                </p:cNvSpPr>
                <p:nvPr/>
              </p:nvSpPr>
              <p:spPr bwMode="auto">
                <a:xfrm>
                  <a:off x="3600" y="1104"/>
                  <a:ext cx="192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5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800" y="105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&gt;13</a:t>
                  </a:r>
                </a:p>
              </p:txBody>
            </p:sp>
          </p:grp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1348" y="2778"/>
              <a:ext cx="752" cy="1018"/>
              <a:chOff x="3856" y="2774"/>
              <a:chExt cx="752" cy="1018"/>
            </a:xfrm>
          </p:grpSpPr>
          <p:grpSp>
            <p:nvGrpSpPr>
              <p:cNvPr id="12" name="Group 30"/>
              <p:cNvGrpSpPr>
                <a:grpSpLocks/>
              </p:cNvGrpSpPr>
              <p:nvPr/>
            </p:nvGrpSpPr>
            <p:grpSpPr bwMode="auto">
              <a:xfrm>
                <a:off x="3856" y="2774"/>
                <a:ext cx="750" cy="192"/>
                <a:chOff x="3600" y="2016"/>
                <a:chExt cx="750" cy="192"/>
              </a:xfrm>
            </p:grpSpPr>
            <p:sp>
              <p:nvSpPr>
                <p:cNvPr id="72741" name="Oval 31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192" cy="96"/>
                </a:xfrm>
                <a:prstGeom prst="ellipse">
                  <a:avLst/>
                </a:prstGeom>
                <a:solidFill>
                  <a:srgbClr val="5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4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830" y="201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6 -  7</a:t>
                  </a:r>
                </a:p>
              </p:txBody>
            </p:sp>
          </p:grpSp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3856" y="3462"/>
                <a:ext cx="750" cy="192"/>
                <a:chOff x="3600" y="2700"/>
                <a:chExt cx="750" cy="192"/>
              </a:xfrm>
            </p:grpSpPr>
            <p:sp>
              <p:nvSpPr>
                <p:cNvPr id="7273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30" y="270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1 -  2</a:t>
                  </a:r>
                </a:p>
              </p:txBody>
            </p:sp>
            <p:sp>
              <p:nvSpPr>
                <p:cNvPr id="72740" name="Oval 35"/>
                <p:cNvSpPr>
                  <a:spLocks noChangeArrowheads="1"/>
                </p:cNvSpPr>
                <p:nvPr/>
              </p:nvSpPr>
              <p:spPr bwMode="auto">
                <a:xfrm>
                  <a:off x="3600" y="2749"/>
                  <a:ext cx="192" cy="96"/>
                </a:xfrm>
                <a:prstGeom prst="ellipse">
                  <a:avLst/>
                </a:prstGeom>
                <a:solidFill>
                  <a:srgbClr val="50A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4" name="Group 36"/>
              <p:cNvGrpSpPr>
                <a:grpSpLocks/>
              </p:cNvGrpSpPr>
              <p:nvPr/>
            </p:nvGrpSpPr>
            <p:grpSpPr bwMode="auto">
              <a:xfrm>
                <a:off x="3856" y="3324"/>
                <a:ext cx="750" cy="192"/>
                <a:chOff x="3600" y="2562"/>
                <a:chExt cx="750" cy="192"/>
              </a:xfrm>
            </p:grpSpPr>
            <p:sp>
              <p:nvSpPr>
                <p:cNvPr id="7273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830" y="256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2 -  3</a:t>
                  </a:r>
                </a:p>
              </p:txBody>
            </p:sp>
            <p:sp>
              <p:nvSpPr>
                <p:cNvPr id="72738" name="Oval 38"/>
                <p:cNvSpPr>
                  <a:spLocks noChangeArrowheads="1"/>
                </p:cNvSpPr>
                <p:nvPr/>
              </p:nvSpPr>
              <p:spPr bwMode="auto">
                <a:xfrm>
                  <a:off x="3600" y="2612"/>
                  <a:ext cx="192" cy="96"/>
                </a:xfrm>
                <a:prstGeom prst="ellipse">
                  <a:avLst/>
                </a:prstGeom>
                <a:solidFill>
                  <a:srgbClr val="50E2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5" name="Group 39"/>
              <p:cNvGrpSpPr>
                <a:grpSpLocks/>
              </p:cNvGrpSpPr>
              <p:nvPr/>
            </p:nvGrpSpPr>
            <p:grpSpPr bwMode="auto">
              <a:xfrm>
                <a:off x="3856" y="3188"/>
                <a:ext cx="750" cy="192"/>
                <a:chOff x="3600" y="2426"/>
                <a:chExt cx="750" cy="192"/>
              </a:xfrm>
            </p:grpSpPr>
            <p:sp>
              <p:nvSpPr>
                <p:cNvPr id="72735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30" y="242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3 -  4</a:t>
                  </a:r>
                </a:p>
              </p:txBody>
            </p:sp>
            <p:sp>
              <p:nvSpPr>
                <p:cNvPr id="72736" name="Oval 41"/>
                <p:cNvSpPr>
                  <a:spLocks noChangeArrowheads="1"/>
                </p:cNvSpPr>
                <p:nvPr/>
              </p:nvSpPr>
              <p:spPr bwMode="auto">
                <a:xfrm>
                  <a:off x="3600" y="2475"/>
                  <a:ext cx="192" cy="96"/>
                </a:xfrm>
                <a:prstGeom prst="ellipse">
                  <a:avLst/>
                </a:prstGeom>
                <a:solidFill>
                  <a:srgbClr val="50FFC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6" name="Group 42"/>
              <p:cNvGrpSpPr>
                <a:grpSpLocks/>
              </p:cNvGrpSpPr>
              <p:nvPr/>
            </p:nvGrpSpPr>
            <p:grpSpPr bwMode="auto">
              <a:xfrm>
                <a:off x="3856" y="3050"/>
                <a:ext cx="752" cy="192"/>
                <a:chOff x="3600" y="2288"/>
                <a:chExt cx="752" cy="192"/>
              </a:xfrm>
            </p:grpSpPr>
            <p:sp>
              <p:nvSpPr>
                <p:cNvPr id="7273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832" y="228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4 -  5</a:t>
                  </a:r>
                </a:p>
              </p:txBody>
            </p:sp>
            <p:sp>
              <p:nvSpPr>
                <p:cNvPr id="72734" name="Oval 44"/>
                <p:cNvSpPr>
                  <a:spLocks noChangeArrowheads="1"/>
                </p:cNvSpPr>
                <p:nvPr/>
              </p:nvSpPr>
              <p:spPr bwMode="auto">
                <a:xfrm>
                  <a:off x="3600" y="2338"/>
                  <a:ext cx="192" cy="96"/>
                </a:xfrm>
                <a:prstGeom prst="ellipse">
                  <a:avLst/>
                </a:prstGeom>
                <a:solidFill>
                  <a:srgbClr val="50FF9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7" name="Group 45"/>
              <p:cNvGrpSpPr>
                <a:grpSpLocks/>
              </p:cNvGrpSpPr>
              <p:nvPr/>
            </p:nvGrpSpPr>
            <p:grpSpPr bwMode="auto">
              <a:xfrm>
                <a:off x="3856" y="2914"/>
                <a:ext cx="750" cy="192"/>
                <a:chOff x="3600" y="2152"/>
                <a:chExt cx="750" cy="192"/>
              </a:xfrm>
            </p:grpSpPr>
            <p:sp>
              <p:nvSpPr>
                <p:cNvPr id="72731" name="Oval 46"/>
                <p:cNvSpPr>
                  <a:spLocks noChangeArrowheads="1"/>
                </p:cNvSpPr>
                <p:nvPr/>
              </p:nvSpPr>
              <p:spPr bwMode="auto">
                <a:xfrm>
                  <a:off x="3600" y="2201"/>
                  <a:ext cx="192" cy="96"/>
                </a:xfrm>
                <a:prstGeom prst="ellipse">
                  <a:avLst/>
                </a:prstGeom>
                <a:solidFill>
                  <a:srgbClr val="50FF5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32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830" y="215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5 -  6</a:t>
                  </a:r>
                </a:p>
              </p:txBody>
            </p:sp>
          </p:grpSp>
          <p:grpSp>
            <p:nvGrpSpPr>
              <p:cNvPr id="18" name="Group 48"/>
              <p:cNvGrpSpPr>
                <a:grpSpLocks/>
              </p:cNvGrpSpPr>
              <p:nvPr/>
            </p:nvGrpSpPr>
            <p:grpSpPr bwMode="auto">
              <a:xfrm>
                <a:off x="3856" y="3600"/>
                <a:ext cx="750" cy="192"/>
                <a:chOff x="3600" y="2838"/>
                <a:chExt cx="750" cy="192"/>
              </a:xfrm>
            </p:grpSpPr>
            <p:sp>
              <p:nvSpPr>
                <p:cNvPr id="72729" name="Oval 49"/>
                <p:cNvSpPr>
                  <a:spLocks noChangeArrowheads="1"/>
                </p:cNvSpPr>
                <p:nvPr/>
              </p:nvSpPr>
              <p:spPr bwMode="auto">
                <a:xfrm>
                  <a:off x="3600" y="2886"/>
                  <a:ext cx="192" cy="96"/>
                </a:xfrm>
                <a:prstGeom prst="ellipse">
                  <a:avLst/>
                </a:prstGeom>
                <a:solidFill>
                  <a:srgbClr val="355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730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830" y="283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0 -  1</a:t>
                  </a:r>
                </a:p>
              </p:txBody>
            </p:sp>
          </p:grpSp>
        </p:grpSp>
      </p:grpSp>
      <p:grpSp>
        <p:nvGrpSpPr>
          <p:cNvPr id="19" name="Group 51"/>
          <p:cNvGrpSpPr>
            <a:grpSpLocks/>
          </p:cNvGrpSpPr>
          <p:nvPr/>
        </p:nvGrpSpPr>
        <p:grpSpPr bwMode="auto">
          <a:xfrm>
            <a:off x="5607050" y="1377950"/>
            <a:ext cx="1187450" cy="4914900"/>
            <a:chOff x="3532" y="868"/>
            <a:chExt cx="748" cy="3096"/>
          </a:xfrm>
        </p:grpSpPr>
        <p:sp>
          <p:nvSpPr>
            <p:cNvPr id="72711" name="Freeform 52"/>
            <p:cNvSpPr>
              <a:spLocks/>
            </p:cNvSpPr>
            <p:nvPr/>
          </p:nvSpPr>
          <p:spPr bwMode="auto">
            <a:xfrm>
              <a:off x="3852" y="2288"/>
              <a:ext cx="124" cy="456"/>
            </a:xfrm>
            <a:custGeom>
              <a:avLst/>
              <a:gdLst>
                <a:gd name="T0" fmla="*/ 124 w 124"/>
                <a:gd name="T1" fmla="*/ 456 h 456"/>
                <a:gd name="T2" fmla="*/ 0 w 124"/>
                <a:gd name="T3" fmla="*/ 0 h 456"/>
                <a:gd name="T4" fmla="*/ 0 60000 65536"/>
                <a:gd name="T5" fmla="*/ 0 60000 65536"/>
                <a:gd name="T6" fmla="*/ 0 w 124"/>
                <a:gd name="T7" fmla="*/ 0 h 456"/>
                <a:gd name="T8" fmla="*/ 124 w 124"/>
                <a:gd name="T9" fmla="*/ 456 h 4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4" h="456">
                  <a:moveTo>
                    <a:pt x="124" y="456"/>
                  </a:move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12" name="Freeform 53"/>
            <p:cNvSpPr>
              <a:spLocks/>
            </p:cNvSpPr>
            <p:nvPr/>
          </p:nvSpPr>
          <p:spPr bwMode="auto">
            <a:xfrm>
              <a:off x="3740" y="1820"/>
              <a:ext cx="128" cy="496"/>
            </a:xfrm>
            <a:custGeom>
              <a:avLst/>
              <a:gdLst>
                <a:gd name="T0" fmla="*/ 128 w 128"/>
                <a:gd name="T1" fmla="*/ 496 h 496"/>
                <a:gd name="T2" fmla="*/ 0 w 128"/>
                <a:gd name="T3" fmla="*/ 0 h 496"/>
                <a:gd name="T4" fmla="*/ 0 60000 65536"/>
                <a:gd name="T5" fmla="*/ 0 60000 65536"/>
                <a:gd name="T6" fmla="*/ 0 w 128"/>
                <a:gd name="T7" fmla="*/ 0 h 496"/>
                <a:gd name="T8" fmla="*/ 128 w 128"/>
                <a:gd name="T9" fmla="*/ 496 h 4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" h="496">
                  <a:moveTo>
                    <a:pt x="128" y="496"/>
                  </a:move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13" name="Freeform 54"/>
            <p:cNvSpPr>
              <a:spLocks/>
            </p:cNvSpPr>
            <p:nvPr/>
          </p:nvSpPr>
          <p:spPr bwMode="auto">
            <a:xfrm>
              <a:off x="3652" y="1416"/>
              <a:ext cx="100" cy="436"/>
            </a:xfrm>
            <a:custGeom>
              <a:avLst/>
              <a:gdLst>
                <a:gd name="T0" fmla="*/ 100 w 100"/>
                <a:gd name="T1" fmla="*/ 436 h 436"/>
                <a:gd name="T2" fmla="*/ 0 w 100"/>
                <a:gd name="T3" fmla="*/ 0 h 436"/>
                <a:gd name="T4" fmla="*/ 0 60000 65536"/>
                <a:gd name="T5" fmla="*/ 0 60000 65536"/>
                <a:gd name="T6" fmla="*/ 0 w 100"/>
                <a:gd name="T7" fmla="*/ 0 h 436"/>
                <a:gd name="T8" fmla="*/ 100 w 100"/>
                <a:gd name="T9" fmla="*/ 436 h 4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0" h="436">
                  <a:moveTo>
                    <a:pt x="100" y="436"/>
                  </a:move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14" name="Freeform 55"/>
            <p:cNvSpPr>
              <a:spLocks/>
            </p:cNvSpPr>
            <p:nvPr/>
          </p:nvSpPr>
          <p:spPr bwMode="auto">
            <a:xfrm>
              <a:off x="3964" y="2708"/>
              <a:ext cx="120" cy="476"/>
            </a:xfrm>
            <a:custGeom>
              <a:avLst/>
              <a:gdLst>
                <a:gd name="T0" fmla="*/ 120 w 120"/>
                <a:gd name="T1" fmla="*/ 476 h 476"/>
                <a:gd name="T2" fmla="*/ 0 w 120"/>
                <a:gd name="T3" fmla="*/ 0 h 476"/>
                <a:gd name="T4" fmla="*/ 0 60000 65536"/>
                <a:gd name="T5" fmla="*/ 0 60000 65536"/>
                <a:gd name="T6" fmla="*/ 0 w 120"/>
                <a:gd name="T7" fmla="*/ 0 h 476"/>
                <a:gd name="T8" fmla="*/ 120 w 120"/>
                <a:gd name="T9" fmla="*/ 476 h 4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0" h="476">
                  <a:moveTo>
                    <a:pt x="120" y="476"/>
                  </a:move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15" name="Freeform 56"/>
            <p:cNvSpPr>
              <a:spLocks/>
            </p:cNvSpPr>
            <p:nvPr/>
          </p:nvSpPr>
          <p:spPr bwMode="auto">
            <a:xfrm>
              <a:off x="4076" y="3156"/>
              <a:ext cx="92" cy="408"/>
            </a:xfrm>
            <a:custGeom>
              <a:avLst/>
              <a:gdLst>
                <a:gd name="T0" fmla="*/ 92 w 92"/>
                <a:gd name="T1" fmla="*/ 408 h 408"/>
                <a:gd name="T2" fmla="*/ 0 w 92"/>
                <a:gd name="T3" fmla="*/ 0 h 408"/>
                <a:gd name="T4" fmla="*/ 0 60000 65536"/>
                <a:gd name="T5" fmla="*/ 0 60000 65536"/>
                <a:gd name="T6" fmla="*/ 0 w 92"/>
                <a:gd name="T7" fmla="*/ 0 h 408"/>
                <a:gd name="T8" fmla="*/ 92 w 92"/>
                <a:gd name="T9" fmla="*/ 408 h 4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" h="408">
                  <a:moveTo>
                    <a:pt x="92" y="408"/>
                  </a:move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16" name="Freeform 57"/>
            <p:cNvSpPr>
              <a:spLocks/>
            </p:cNvSpPr>
            <p:nvPr/>
          </p:nvSpPr>
          <p:spPr bwMode="auto">
            <a:xfrm>
              <a:off x="4160" y="3536"/>
              <a:ext cx="120" cy="428"/>
            </a:xfrm>
            <a:custGeom>
              <a:avLst/>
              <a:gdLst>
                <a:gd name="T0" fmla="*/ 120 w 120"/>
                <a:gd name="T1" fmla="*/ 428 h 428"/>
                <a:gd name="T2" fmla="*/ 0 w 120"/>
                <a:gd name="T3" fmla="*/ 0 h 428"/>
                <a:gd name="T4" fmla="*/ 0 60000 65536"/>
                <a:gd name="T5" fmla="*/ 0 60000 65536"/>
                <a:gd name="T6" fmla="*/ 0 w 120"/>
                <a:gd name="T7" fmla="*/ 0 h 428"/>
                <a:gd name="T8" fmla="*/ 120 w 120"/>
                <a:gd name="T9" fmla="*/ 428 h 4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0" h="428">
                  <a:moveTo>
                    <a:pt x="120" y="428"/>
                  </a:move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17" name="Freeform 58"/>
            <p:cNvSpPr>
              <a:spLocks/>
            </p:cNvSpPr>
            <p:nvPr/>
          </p:nvSpPr>
          <p:spPr bwMode="auto">
            <a:xfrm>
              <a:off x="3532" y="868"/>
              <a:ext cx="132" cy="584"/>
            </a:xfrm>
            <a:custGeom>
              <a:avLst/>
              <a:gdLst>
                <a:gd name="T0" fmla="*/ 132 w 132"/>
                <a:gd name="T1" fmla="*/ 584 h 584"/>
                <a:gd name="T2" fmla="*/ 0 w 132"/>
                <a:gd name="T3" fmla="*/ 0 h 584"/>
                <a:gd name="T4" fmla="*/ 0 60000 65536"/>
                <a:gd name="T5" fmla="*/ 0 60000 65536"/>
                <a:gd name="T6" fmla="*/ 0 w 132"/>
                <a:gd name="T7" fmla="*/ 0 h 584"/>
                <a:gd name="T8" fmla="*/ 132 w 132"/>
                <a:gd name="T9" fmla="*/ 584 h 5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" h="584">
                  <a:moveTo>
                    <a:pt x="132" y="584"/>
                  </a:moveTo>
                  <a:lnTo>
                    <a:pt x="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72709" name="Text Box 59"/>
          <p:cNvSpPr txBox="1">
            <a:spLocks noChangeArrowheads="1"/>
          </p:cNvSpPr>
          <p:nvPr/>
        </p:nvSpPr>
        <p:spPr bwMode="auto">
          <a:xfrm>
            <a:off x="304800" y="0"/>
            <a:ext cx="8686800" cy="1225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>
                <a:latin typeface="Calibri" pitchFamily="34" charset="0"/>
              </a:rPr>
              <a:t>Lake Pontchartrain Area</a:t>
            </a:r>
          </a:p>
          <a:p>
            <a:pPr algn="ctr">
              <a:spcBef>
                <a:spcPct val="20000"/>
              </a:spcBef>
            </a:pPr>
            <a:r>
              <a:rPr lang="en-US" sz="3200" b="1">
                <a:latin typeface="Calibri" pitchFamily="34" charset="0"/>
              </a:rPr>
              <a:t>Hypothetical Storm</a:t>
            </a:r>
            <a:endParaRPr lang="en-US" sz="3600" b="1">
              <a:latin typeface="Calibri" pitchFamily="34" charset="0"/>
            </a:endParaRPr>
          </a:p>
        </p:txBody>
      </p:sp>
      <p:pic>
        <p:nvPicPr>
          <p:cNvPr id="72710" name="Picture 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0" y="584835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storm_69_ADCIRC_with_levees"/>
          <p:cNvPicPr>
            <a:picLocks noChangeAspect="1" noChangeArrowheads="1"/>
          </p:cNvPicPr>
          <p:nvPr/>
        </p:nvPicPr>
        <p:blipFill>
          <a:blip r:embed="rId3"/>
          <a:srcRect l="11180" t="108" r="11781"/>
          <a:stretch>
            <a:fillRect/>
          </a:stretch>
        </p:blipFill>
        <p:spPr bwMode="auto">
          <a:xfrm>
            <a:off x="0" y="0"/>
            <a:ext cx="914082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38700" y="4762500"/>
            <a:ext cx="2495550" cy="2057400"/>
            <a:chOff x="528" y="2544"/>
            <a:chExt cx="1572" cy="1296"/>
          </a:xfrm>
        </p:grpSpPr>
        <p:sp>
          <p:nvSpPr>
            <p:cNvPr id="70678" name="Rectangle 4"/>
            <p:cNvSpPr>
              <a:spLocks noChangeArrowheads="1"/>
            </p:cNvSpPr>
            <p:nvPr/>
          </p:nvSpPr>
          <p:spPr bwMode="auto">
            <a:xfrm>
              <a:off x="528" y="2544"/>
              <a:ext cx="1488" cy="12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679" name="Text Box 5"/>
            <p:cNvSpPr txBox="1">
              <a:spLocks noChangeArrowheads="1"/>
            </p:cNvSpPr>
            <p:nvPr/>
          </p:nvSpPr>
          <p:spPr bwMode="auto">
            <a:xfrm>
              <a:off x="565" y="2548"/>
              <a:ext cx="1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Surge Elevation (Ft)</a:t>
              </a: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578" y="2780"/>
              <a:ext cx="750" cy="1008"/>
              <a:chOff x="2926" y="2688"/>
              <a:chExt cx="750" cy="1008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926" y="3504"/>
                <a:ext cx="750" cy="192"/>
                <a:chOff x="3600" y="1872"/>
                <a:chExt cx="750" cy="192"/>
              </a:xfrm>
            </p:grpSpPr>
            <p:sp>
              <p:nvSpPr>
                <p:cNvPr id="70722" name="Oval 8"/>
                <p:cNvSpPr>
                  <a:spLocks noChangeArrowheads="1"/>
                </p:cNvSpPr>
                <p:nvPr/>
              </p:nvSpPr>
              <p:spPr bwMode="auto">
                <a:xfrm>
                  <a:off x="3600" y="1926"/>
                  <a:ext cx="192" cy="96"/>
                </a:xfrm>
                <a:prstGeom prst="ellipse">
                  <a:avLst/>
                </a:prstGeom>
                <a:solidFill>
                  <a:srgbClr val="87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2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830" y="187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7 -  8</a:t>
                  </a: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926" y="3372"/>
                <a:ext cx="750" cy="192"/>
                <a:chOff x="3600" y="1740"/>
                <a:chExt cx="750" cy="192"/>
              </a:xfrm>
            </p:grpSpPr>
            <p:sp>
              <p:nvSpPr>
                <p:cNvPr id="70720" name="Oval 11"/>
                <p:cNvSpPr>
                  <a:spLocks noChangeArrowheads="1"/>
                </p:cNvSpPr>
                <p:nvPr/>
              </p:nvSpPr>
              <p:spPr bwMode="auto">
                <a:xfrm>
                  <a:off x="3600" y="1789"/>
                  <a:ext cx="192" cy="96"/>
                </a:xfrm>
                <a:prstGeom prst="ellipse">
                  <a:avLst/>
                </a:prstGeom>
                <a:solidFill>
                  <a:srgbClr val="AA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2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830" y="174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8 -  9</a:t>
                  </a: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926" y="3234"/>
                <a:ext cx="750" cy="192"/>
                <a:chOff x="3600" y="1602"/>
                <a:chExt cx="750" cy="192"/>
              </a:xfrm>
            </p:grpSpPr>
            <p:sp>
              <p:nvSpPr>
                <p:cNvPr id="70718" name="Oval 14"/>
                <p:cNvSpPr>
                  <a:spLocks noChangeArrowheads="1"/>
                </p:cNvSpPr>
                <p:nvPr/>
              </p:nvSpPr>
              <p:spPr bwMode="auto">
                <a:xfrm>
                  <a:off x="3600" y="1652"/>
                  <a:ext cx="192" cy="96"/>
                </a:xfrm>
                <a:prstGeom prst="ellipse">
                  <a:avLst/>
                </a:prstGeom>
                <a:solidFill>
                  <a:srgbClr val="D4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1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30" y="160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9 - 10</a:t>
                  </a: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2926" y="3098"/>
                <a:ext cx="720" cy="192"/>
                <a:chOff x="3600" y="1466"/>
                <a:chExt cx="720" cy="192"/>
              </a:xfrm>
            </p:grpSpPr>
            <p:sp>
              <p:nvSpPr>
                <p:cNvPr id="70716" name="Oval 17"/>
                <p:cNvSpPr>
                  <a:spLocks noChangeArrowheads="1"/>
                </p:cNvSpPr>
                <p:nvPr/>
              </p:nvSpPr>
              <p:spPr bwMode="auto">
                <a:xfrm>
                  <a:off x="3600" y="1515"/>
                  <a:ext cx="192" cy="96"/>
                </a:xfrm>
                <a:prstGeom prst="ellipse">
                  <a:avLst/>
                </a:prstGeom>
                <a:solidFill>
                  <a:srgbClr val="FFE1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1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800" y="146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10 - 11</a:t>
                  </a: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28" y="2960"/>
                <a:ext cx="718" cy="192"/>
                <a:chOff x="3600" y="1328"/>
                <a:chExt cx="718" cy="192"/>
              </a:xfrm>
            </p:grpSpPr>
            <p:sp>
              <p:nvSpPr>
                <p:cNvPr id="70714" name="Oval 20"/>
                <p:cNvSpPr>
                  <a:spLocks noChangeArrowheads="1"/>
                </p:cNvSpPr>
                <p:nvPr/>
              </p:nvSpPr>
              <p:spPr bwMode="auto">
                <a:xfrm>
                  <a:off x="3600" y="1378"/>
                  <a:ext cx="192" cy="96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1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798" y="132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11 - 12</a:t>
                  </a: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2928" y="2824"/>
                <a:ext cx="718" cy="192"/>
                <a:chOff x="3600" y="1192"/>
                <a:chExt cx="718" cy="192"/>
              </a:xfrm>
            </p:grpSpPr>
            <p:sp>
              <p:nvSpPr>
                <p:cNvPr id="70712" name="Oval 23"/>
                <p:cNvSpPr>
                  <a:spLocks noChangeArrowheads="1"/>
                </p:cNvSpPr>
                <p:nvPr/>
              </p:nvSpPr>
              <p:spPr bwMode="auto">
                <a:xfrm>
                  <a:off x="3600" y="1241"/>
                  <a:ext cx="192" cy="96"/>
                </a:xfrm>
                <a:prstGeom prst="ellipse">
                  <a:avLst/>
                </a:prstGeom>
                <a:solidFill>
                  <a:srgbClr val="FF5A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1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798" y="119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12 - 13</a:t>
                  </a:r>
                </a:p>
              </p:txBody>
            </p:sp>
          </p:grpSp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2928" y="2688"/>
                <a:ext cx="720" cy="192"/>
                <a:chOff x="3600" y="1056"/>
                <a:chExt cx="720" cy="192"/>
              </a:xfrm>
            </p:grpSpPr>
            <p:sp>
              <p:nvSpPr>
                <p:cNvPr id="70710" name="Oval 26"/>
                <p:cNvSpPr>
                  <a:spLocks noChangeArrowheads="1"/>
                </p:cNvSpPr>
                <p:nvPr/>
              </p:nvSpPr>
              <p:spPr bwMode="auto">
                <a:xfrm>
                  <a:off x="3600" y="1104"/>
                  <a:ext cx="192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1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800" y="105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&gt;13</a:t>
                  </a:r>
                </a:p>
              </p:txBody>
            </p:sp>
          </p:grp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1348" y="2778"/>
              <a:ext cx="752" cy="1018"/>
              <a:chOff x="3856" y="2774"/>
              <a:chExt cx="752" cy="1018"/>
            </a:xfrm>
          </p:grpSpPr>
          <p:grpSp>
            <p:nvGrpSpPr>
              <p:cNvPr id="12" name="Group 29"/>
              <p:cNvGrpSpPr>
                <a:grpSpLocks/>
              </p:cNvGrpSpPr>
              <p:nvPr/>
            </p:nvGrpSpPr>
            <p:grpSpPr bwMode="auto">
              <a:xfrm>
                <a:off x="3856" y="2774"/>
                <a:ext cx="750" cy="192"/>
                <a:chOff x="3600" y="2016"/>
                <a:chExt cx="750" cy="192"/>
              </a:xfrm>
            </p:grpSpPr>
            <p:sp>
              <p:nvSpPr>
                <p:cNvPr id="70701" name="Oval 30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192" cy="96"/>
                </a:xfrm>
                <a:prstGeom prst="ellipse">
                  <a:avLst/>
                </a:prstGeom>
                <a:solidFill>
                  <a:srgbClr val="5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70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830" y="201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6 -  7</a:t>
                  </a:r>
                </a:p>
              </p:txBody>
            </p:sp>
          </p:grpSp>
          <p:grpSp>
            <p:nvGrpSpPr>
              <p:cNvPr id="13" name="Group 32"/>
              <p:cNvGrpSpPr>
                <a:grpSpLocks/>
              </p:cNvGrpSpPr>
              <p:nvPr/>
            </p:nvGrpSpPr>
            <p:grpSpPr bwMode="auto">
              <a:xfrm>
                <a:off x="3856" y="3462"/>
                <a:ext cx="750" cy="192"/>
                <a:chOff x="3600" y="2700"/>
                <a:chExt cx="750" cy="192"/>
              </a:xfrm>
            </p:grpSpPr>
            <p:sp>
              <p:nvSpPr>
                <p:cNvPr id="7069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830" y="270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1 -  2</a:t>
                  </a:r>
                </a:p>
              </p:txBody>
            </p:sp>
            <p:sp>
              <p:nvSpPr>
                <p:cNvPr id="70700" name="Oval 34"/>
                <p:cNvSpPr>
                  <a:spLocks noChangeArrowheads="1"/>
                </p:cNvSpPr>
                <p:nvPr/>
              </p:nvSpPr>
              <p:spPr bwMode="auto">
                <a:xfrm>
                  <a:off x="3600" y="2749"/>
                  <a:ext cx="192" cy="96"/>
                </a:xfrm>
                <a:prstGeom prst="ellipse">
                  <a:avLst/>
                </a:prstGeom>
                <a:solidFill>
                  <a:srgbClr val="50A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3856" y="3324"/>
                <a:ext cx="750" cy="192"/>
                <a:chOff x="3600" y="2562"/>
                <a:chExt cx="750" cy="192"/>
              </a:xfrm>
            </p:grpSpPr>
            <p:sp>
              <p:nvSpPr>
                <p:cNvPr id="7069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830" y="256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2 -  3</a:t>
                  </a:r>
                </a:p>
              </p:txBody>
            </p:sp>
            <p:sp>
              <p:nvSpPr>
                <p:cNvPr id="70698" name="Oval 37"/>
                <p:cNvSpPr>
                  <a:spLocks noChangeArrowheads="1"/>
                </p:cNvSpPr>
                <p:nvPr/>
              </p:nvSpPr>
              <p:spPr bwMode="auto">
                <a:xfrm>
                  <a:off x="3600" y="2612"/>
                  <a:ext cx="192" cy="96"/>
                </a:xfrm>
                <a:prstGeom prst="ellipse">
                  <a:avLst/>
                </a:prstGeom>
                <a:solidFill>
                  <a:srgbClr val="50E2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3856" y="3188"/>
                <a:ext cx="750" cy="192"/>
                <a:chOff x="3600" y="2426"/>
                <a:chExt cx="750" cy="192"/>
              </a:xfrm>
            </p:grpSpPr>
            <p:sp>
              <p:nvSpPr>
                <p:cNvPr id="7069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830" y="242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3 -  4</a:t>
                  </a:r>
                </a:p>
              </p:txBody>
            </p:sp>
            <p:sp>
              <p:nvSpPr>
                <p:cNvPr id="70696" name="Oval 40"/>
                <p:cNvSpPr>
                  <a:spLocks noChangeArrowheads="1"/>
                </p:cNvSpPr>
                <p:nvPr/>
              </p:nvSpPr>
              <p:spPr bwMode="auto">
                <a:xfrm>
                  <a:off x="3600" y="2475"/>
                  <a:ext cx="192" cy="96"/>
                </a:xfrm>
                <a:prstGeom prst="ellipse">
                  <a:avLst/>
                </a:prstGeom>
                <a:solidFill>
                  <a:srgbClr val="50FFC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6" name="Group 41"/>
              <p:cNvGrpSpPr>
                <a:grpSpLocks/>
              </p:cNvGrpSpPr>
              <p:nvPr/>
            </p:nvGrpSpPr>
            <p:grpSpPr bwMode="auto">
              <a:xfrm>
                <a:off x="3856" y="3050"/>
                <a:ext cx="752" cy="192"/>
                <a:chOff x="3600" y="2288"/>
                <a:chExt cx="752" cy="192"/>
              </a:xfrm>
            </p:grpSpPr>
            <p:sp>
              <p:nvSpPr>
                <p:cNvPr id="70693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832" y="228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4 -  5</a:t>
                  </a:r>
                </a:p>
              </p:txBody>
            </p:sp>
            <p:sp>
              <p:nvSpPr>
                <p:cNvPr id="70694" name="Oval 43"/>
                <p:cNvSpPr>
                  <a:spLocks noChangeArrowheads="1"/>
                </p:cNvSpPr>
                <p:nvPr/>
              </p:nvSpPr>
              <p:spPr bwMode="auto">
                <a:xfrm>
                  <a:off x="3600" y="2338"/>
                  <a:ext cx="192" cy="96"/>
                </a:xfrm>
                <a:prstGeom prst="ellipse">
                  <a:avLst/>
                </a:prstGeom>
                <a:solidFill>
                  <a:srgbClr val="50FF9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7" name="Group 44"/>
              <p:cNvGrpSpPr>
                <a:grpSpLocks/>
              </p:cNvGrpSpPr>
              <p:nvPr/>
            </p:nvGrpSpPr>
            <p:grpSpPr bwMode="auto">
              <a:xfrm>
                <a:off x="3856" y="2914"/>
                <a:ext cx="750" cy="192"/>
                <a:chOff x="3600" y="2152"/>
                <a:chExt cx="750" cy="192"/>
              </a:xfrm>
            </p:grpSpPr>
            <p:sp>
              <p:nvSpPr>
                <p:cNvPr id="70691" name="Oval 45"/>
                <p:cNvSpPr>
                  <a:spLocks noChangeArrowheads="1"/>
                </p:cNvSpPr>
                <p:nvPr/>
              </p:nvSpPr>
              <p:spPr bwMode="auto">
                <a:xfrm>
                  <a:off x="3600" y="2201"/>
                  <a:ext cx="192" cy="96"/>
                </a:xfrm>
                <a:prstGeom prst="ellipse">
                  <a:avLst/>
                </a:prstGeom>
                <a:solidFill>
                  <a:srgbClr val="50FF5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69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830" y="215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5 -  6</a:t>
                  </a:r>
                </a:p>
              </p:txBody>
            </p:sp>
          </p:grpSp>
          <p:grpSp>
            <p:nvGrpSpPr>
              <p:cNvPr id="18" name="Group 47"/>
              <p:cNvGrpSpPr>
                <a:grpSpLocks/>
              </p:cNvGrpSpPr>
              <p:nvPr/>
            </p:nvGrpSpPr>
            <p:grpSpPr bwMode="auto">
              <a:xfrm>
                <a:off x="3856" y="3600"/>
                <a:ext cx="750" cy="192"/>
                <a:chOff x="3600" y="2838"/>
                <a:chExt cx="750" cy="192"/>
              </a:xfrm>
            </p:grpSpPr>
            <p:sp>
              <p:nvSpPr>
                <p:cNvPr id="70689" name="Oval 48"/>
                <p:cNvSpPr>
                  <a:spLocks noChangeArrowheads="1"/>
                </p:cNvSpPr>
                <p:nvPr/>
              </p:nvSpPr>
              <p:spPr bwMode="auto">
                <a:xfrm>
                  <a:off x="3600" y="2886"/>
                  <a:ext cx="192" cy="96"/>
                </a:xfrm>
                <a:prstGeom prst="ellipse">
                  <a:avLst/>
                </a:prstGeom>
                <a:solidFill>
                  <a:srgbClr val="355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0690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830" y="283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0 -  1</a:t>
                  </a:r>
                </a:p>
              </p:txBody>
            </p:sp>
          </p:grpSp>
        </p:grpSp>
      </p:grpSp>
      <p:pic>
        <p:nvPicPr>
          <p:cNvPr id="70659" name="Picture 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0" y="584835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51"/>
          <p:cNvGrpSpPr>
            <a:grpSpLocks/>
          </p:cNvGrpSpPr>
          <p:nvPr/>
        </p:nvGrpSpPr>
        <p:grpSpPr bwMode="auto">
          <a:xfrm>
            <a:off x="1219200" y="1885950"/>
            <a:ext cx="6200775" cy="2495550"/>
            <a:chOff x="768" y="1212"/>
            <a:chExt cx="3906" cy="1572"/>
          </a:xfrm>
        </p:grpSpPr>
        <p:sp>
          <p:nvSpPr>
            <p:cNvPr id="2553908" name="Text Box 52"/>
            <p:cNvSpPr txBox="1">
              <a:spLocks noChangeArrowheads="1"/>
            </p:cNvSpPr>
            <p:nvPr/>
          </p:nvSpPr>
          <p:spPr bwMode="auto">
            <a:xfrm>
              <a:off x="2676" y="2107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Morgan City</a:t>
              </a:r>
            </a:p>
          </p:txBody>
        </p:sp>
        <p:sp>
          <p:nvSpPr>
            <p:cNvPr id="2553909" name="Text Box 53"/>
            <p:cNvSpPr txBox="1">
              <a:spLocks noChangeArrowheads="1"/>
            </p:cNvSpPr>
            <p:nvPr/>
          </p:nvSpPr>
          <p:spPr bwMode="auto">
            <a:xfrm>
              <a:off x="3340" y="1842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Thibodaux</a:t>
              </a:r>
            </a:p>
          </p:txBody>
        </p:sp>
        <p:sp>
          <p:nvSpPr>
            <p:cNvPr id="2553910" name="Text Box 54"/>
            <p:cNvSpPr txBox="1">
              <a:spLocks noChangeArrowheads="1"/>
            </p:cNvSpPr>
            <p:nvPr/>
          </p:nvSpPr>
          <p:spPr bwMode="auto">
            <a:xfrm>
              <a:off x="3564" y="2167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Houma</a:t>
              </a:r>
            </a:p>
          </p:txBody>
        </p:sp>
        <p:sp>
          <p:nvSpPr>
            <p:cNvPr id="2553911" name="Text Box 55"/>
            <p:cNvSpPr txBox="1">
              <a:spLocks noChangeArrowheads="1"/>
            </p:cNvSpPr>
            <p:nvPr/>
          </p:nvSpPr>
          <p:spPr bwMode="auto">
            <a:xfrm>
              <a:off x="2226" y="1476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New Iberia</a:t>
              </a:r>
            </a:p>
          </p:txBody>
        </p:sp>
        <p:sp>
          <p:nvSpPr>
            <p:cNvPr id="2553912" name="Text Box 56"/>
            <p:cNvSpPr txBox="1">
              <a:spLocks noChangeArrowheads="1"/>
            </p:cNvSpPr>
            <p:nvPr/>
          </p:nvSpPr>
          <p:spPr bwMode="auto">
            <a:xfrm>
              <a:off x="1590" y="1621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Abbeville</a:t>
              </a:r>
            </a:p>
          </p:txBody>
        </p:sp>
        <p:sp>
          <p:nvSpPr>
            <p:cNvPr id="2553913" name="Text Box 57"/>
            <p:cNvSpPr txBox="1">
              <a:spLocks noChangeArrowheads="1"/>
            </p:cNvSpPr>
            <p:nvPr/>
          </p:nvSpPr>
          <p:spPr bwMode="auto">
            <a:xfrm>
              <a:off x="768" y="121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Lake Charles</a:t>
              </a:r>
            </a:p>
          </p:txBody>
        </p:sp>
        <p:sp>
          <p:nvSpPr>
            <p:cNvPr id="2553914" name="Text Box 58"/>
            <p:cNvSpPr txBox="1">
              <a:spLocks noChangeArrowheads="1"/>
            </p:cNvSpPr>
            <p:nvPr/>
          </p:nvSpPr>
          <p:spPr bwMode="auto">
            <a:xfrm>
              <a:off x="4194" y="1488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New Orleans</a:t>
              </a:r>
            </a:p>
          </p:txBody>
        </p:sp>
        <p:sp>
          <p:nvSpPr>
            <p:cNvPr id="2553915" name="Text Box 59"/>
            <p:cNvSpPr txBox="1">
              <a:spLocks noChangeArrowheads="1"/>
            </p:cNvSpPr>
            <p:nvPr/>
          </p:nvSpPr>
          <p:spPr bwMode="auto">
            <a:xfrm>
              <a:off x="3936" y="2496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chemeClr val="bg1"/>
                  </a:solidFill>
                  <a:latin typeface="+mn-lt"/>
                </a:rPr>
                <a:t>Golden Meadow</a:t>
              </a:r>
            </a:p>
          </p:txBody>
        </p:sp>
      </p:grpSp>
      <p:sp>
        <p:nvSpPr>
          <p:cNvPr id="70661" name="Text Box 60"/>
          <p:cNvSpPr txBox="1">
            <a:spLocks noChangeArrowheads="1"/>
          </p:cNvSpPr>
          <p:nvPr/>
        </p:nvSpPr>
        <p:spPr bwMode="auto">
          <a:xfrm>
            <a:off x="228600" y="5257800"/>
            <a:ext cx="33528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Speed: 13 mph (Rita 11 mph)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Intensity: 128mph  (Rita 128)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Size:  Same as Rita</a:t>
            </a:r>
          </a:p>
        </p:txBody>
      </p:sp>
      <p:sp>
        <p:nvSpPr>
          <p:cNvPr id="70662" name="Text Box 61"/>
          <p:cNvSpPr txBox="1">
            <a:spLocks noChangeArrowheads="1"/>
          </p:cNvSpPr>
          <p:nvPr/>
        </p:nvSpPr>
        <p:spPr bwMode="auto">
          <a:xfrm>
            <a:off x="304800" y="0"/>
            <a:ext cx="8686800" cy="1128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Calibri" pitchFamily="34" charset="0"/>
              </a:rPr>
              <a:t>Terrebonne – Lafourche Region</a:t>
            </a:r>
          </a:p>
          <a:p>
            <a:pPr algn="ctr"/>
            <a:r>
              <a:rPr lang="en-US" sz="3200" b="1">
                <a:latin typeface="Calibri" pitchFamily="34" charset="0"/>
              </a:rPr>
              <a:t>Hypothetical Storm</a:t>
            </a:r>
            <a:endParaRPr lang="en-US" sz="3600" b="1">
              <a:latin typeface="Calibri" pitchFamily="34" charset="0"/>
            </a:endParaRPr>
          </a:p>
        </p:txBody>
      </p:sp>
      <p:grpSp>
        <p:nvGrpSpPr>
          <p:cNvPr id="20" name="Group 62"/>
          <p:cNvGrpSpPr>
            <a:grpSpLocks/>
          </p:cNvGrpSpPr>
          <p:nvPr/>
        </p:nvGrpSpPr>
        <p:grpSpPr bwMode="auto">
          <a:xfrm>
            <a:off x="4603750" y="1187450"/>
            <a:ext cx="1454150" cy="4152900"/>
            <a:chOff x="2900" y="748"/>
            <a:chExt cx="916" cy="2616"/>
          </a:xfrm>
        </p:grpSpPr>
        <p:sp>
          <p:nvSpPr>
            <p:cNvPr id="70664" name="Freeform 63"/>
            <p:cNvSpPr>
              <a:spLocks/>
            </p:cNvSpPr>
            <p:nvPr/>
          </p:nvSpPr>
          <p:spPr bwMode="auto">
            <a:xfrm>
              <a:off x="3388" y="1536"/>
              <a:ext cx="168" cy="512"/>
            </a:xfrm>
            <a:custGeom>
              <a:avLst/>
              <a:gdLst>
                <a:gd name="T0" fmla="*/ 0 w 168"/>
                <a:gd name="T1" fmla="*/ 512 h 512"/>
                <a:gd name="T2" fmla="*/ 168 w 168"/>
                <a:gd name="T3" fmla="*/ 0 h 512"/>
                <a:gd name="T4" fmla="*/ 0 60000 65536"/>
                <a:gd name="T5" fmla="*/ 0 60000 65536"/>
                <a:gd name="T6" fmla="*/ 0 w 168"/>
                <a:gd name="T7" fmla="*/ 0 h 512"/>
                <a:gd name="T8" fmla="*/ 168 w 168"/>
                <a:gd name="T9" fmla="*/ 512 h 5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8" h="512">
                  <a:moveTo>
                    <a:pt x="0" y="512"/>
                  </a:moveTo>
                  <a:lnTo>
                    <a:pt x="168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665" name="Freeform 64"/>
            <p:cNvSpPr>
              <a:spLocks/>
            </p:cNvSpPr>
            <p:nvPr/>
          </p:nvSpPr>
          <p:spPr bwMode="auto">
            <a:xfrm>
              <a:off x="3544" y="1120"/>
              <a:ext cx="144" cy="452"/>
            </a:xfrm>
            <a:custGeom>
              <a:avLst/>
              <a:gdLst>
                <a:gd name="T0" fmla="*/ 0 w 144"/>
                <a:gd name="T1" fmla="*/ 452 h 452"/>
                <a:gd name="T2" fmla="*/ 144 w 144"/>
                <a:gd name="T3" fmla="*/ 0 h 452"/>
                <a:gd name="T4" fmla="*/ 0 60000 65536"/>
                <a:gd name="T5" fmla="*/ 0 60000 65536"/>
                <a:gd name="T6" fmla="*/ 0 w 144"/>
                <a:gd name="T7" fmla="*/ 0 h 452"/>
                <a:gd name="T8" fmla="*/ 144 w 144"/>
                <a:gd name="T9" fmla="*/ 452 h 45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" h="452">
                  <a:moveTo>
                    <a:pt x="0" y="452"/>
                  </a:moveTo>
                  <a:lnTo>
                    <a:pt x="144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666" name="Freeform 65"/>
            <p:cNvSpPr>
              <a:spLocks/>
            </p:cNvSpPr>
            <p:nvPr/>
          </p:nvSpPr>
          <p:spPr bwMode="auto">
            <a:xfrm>
              <a:off x="3676" y="748"/>
              <a:ext cx="140" cy="408"/>
            </a:xfrm>
            <a:custGeom>
              <a:avLst/>
              <a:gdLst>
                <a:gd name="T0" fmla="*/ 0 w 140"/>
                <a:gd name="T1" fmla="*/ 408 h 408"/>
                <a:gd name="T2" fmla="*/ 140 w 140"/>
                <a:gd name="T3" fmla="*/ 0 h 408"/>
                <a:gd name="T4" fmla="*/ 0 60000 65536"/>
                <a:gd name="T5" fmla="*/ 0 60000 65536"/>
                <a:gd name="T6" fmla="*/ 0 w 140"/>
                <a:gd name="T7" fmla="*/ 0 h 408"/>
                <a:gd name="T8" fmla="*/ 140 w 140"/>
                <a:gd name="T9" fmla="*/ 408 h 4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0" h="408">
                  <a:moveTo>
                    <a:pt x="0" y="408"/>
                  </a:moveTo>
                  <a:lnTo>
                    <a:pt x="140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667" name="Freeform 66"/>
            <p:cNvSpPr>
              <a:spLocks/>
            </p:cNvSpPr>
            <p:nvPr/>
          </p:nvSpPr>
          <p:spPr bwMode="auto">
            <a:xfrm>
              <a:off x="3232" y="1984"/>
              <a:ext cx="176" cy="480"/>
            </a:xfrm>
            <a:custGeom>
              <a:avLst/>
              <a:gdLst>
                <a:gd name="T0" fmla="*/ 0 w 176"/>
                <a:gd name="T1" fmla="*/ 480 h 480"/>
                <a:gd name="T2" fmla="*/ 176 w 176"/>
                <a:gd name="T3" fmla="*/ 0 h 480"/>
                <a:gd name="T4" fmla="*/ 0 60000 65536"/>
                <a:gd name="T5" fmla="*/ 0 60000 65536"/>
                <a:gd name="T6" fmla="*/ 0 w 176"/>
                <a:gd name="T7" fmla="*/ 0 h 480"/>
                <a:gd name="T8" fmla="*/ 176 w 176"/>
                <a:gd name="T9" fmla="*/ 480 h 4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6" h="480">
                  <a:moveTo>
                    <a:pt x="0" y="480"/>
                  </a:moveTo>
                  <a:lnTo>
                    <a:pt x="176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668" name="Freeform 67"/>
            <p:cNvSpPr>
              <a:spLocks/>
            </p:cNvSpPr>
            <p:nvPr/>
          </p:nvSpPr>
          <p:spPr bwMode="auto">
            <a:xfrm>
              <a:off x="3060" y="2420"/>
              <a:ext cx="192" cy="516"/>
            </a:xfrm>
            <a:custGeom>
              <a:avLst/>
              <a:gdLst>
                <a:gd name="T0" fmla="*/ 0 w 192"/>
                <a:gd name="T1" fmla="*/ 516 h 516"/>
                <a:gd name="T2" fmla="*/ 192 w 192"/>
                <a:gd name="T3" fmla="*/ 0 h 516"/>
                <a:gd name="T4" fmla="*/ 0 60000 65536"/>
                <a:gd name="T5" fmla="*/ 0 60000 65536"/>
                <a:gd name="T6" fmla="*/ 0 w 192"/>
                <a:gd name="T7" fmla="*/ 0 h 516"/>
                <a:gd name="T8" fmla="*/ 192 w 192"/>
                <a:gd name="T9" fmla="*/ 516 h 51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516">
                  <a:moveTo>
                    <a:pt x="0" y="516"/>
                  </a:moveTo>
                  <a:lnTo>
                    <a:pt x="192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669" name="Freeform 68"/>
            <p:cNvSpPr>
              <a:spLocks/>
            </p:cNvSpPr>
            <p:nvPr/>
          </p:nvSpPr>
          <p:spPr bwMode="auto">
            <a:xfrm>
              <a:off x="2900" y="2876"/>
              <a:ext cx="188" cy="488"/>
            </a:xfrm>
            <a:custGeom>
              <a:avLst/>
              <a:gdLst>
                <a:gd name="T0" fmla="*/ 0 w 188"/>
                <a:gd name="T1" fmla="*/ 488 h 488"/>
                <a:gd name="T2" fmla="*/ 188 w 188"/>
                <a:gd name="T3" fmla="*/ 0 h 488"/>
                <a:gd name="T4" fmla="*/ 0 60000 65536"/>
                <a:gd name="T5" fmla="*/ 0 60000 65536"/>
                <a:gd name="T6" fmla="*/ 0 w 188"/>
                <a:gd name="T7" fmla="*/ 0 h 488"/>
                <a:gd name="T8" fmla="*/ 188 w 188"/>
                <a:gd name="T9" fmla="*/ 488 h 48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8" h="488">
                  <a:moveTo>
                    <a:pt x="0" y="488"/>
                  </a:moveTo>
                  <a:lnTo>
                    <a:pt x="188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storm_69_ADCIRC"/>
          <p:cNvPicPr>
            <a:picLocks noChangeAspect="1" noChangeArrowheads="1"/>
          </p:cNvPicPr>
          <p:nvPr/>
        </p:nvPicPr>
        <p:blipFill>
          <a:blip r:embed="rId2"/>
          <a:srcRect l="11324" t="1724" r="11324" b="2155"/>
          <a:stretch>
            <a:fillRect/>
          </a:stretch>
        </p:blipFill>
        <p:spPr bwMode="auto">
          <a:xfrm>
            <a:off x="1992313" y="1250950"/>
            <a:ext cx="7007225" cy="5545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917700"/>
            <a:ext cx="1911350" cy="3733800"/>
            <a:chOff x="-16" y="672"/>
            <a:chExt cx="1204" cy="2352"/>
          </a:xfrm>
        </p:grpSpPr>
        <p:sp>
          <p:nvSpPr>
            <p:cNvPr id="63499" name="Rectangle 4"/>
            <p:cNvSpPr>
              <a:spLocks noChangeArrowheads="1"/>
            </p:cNvSpPr>
            <p:nvPr/>
          </p:nvSpPr>
          <p:spPr bwMode="auto">
            <a:xfrm>
              <a:off x="33" y="672"/>
              <a:ext cx="1152" cy="235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3500" name="Text Box 5"/>
            <p:cNvSpPr txBox="1">
              <a:spLocks noChangeArrowheads="1"/>
            </p:cNvSpPr>
            <p:nvPr/>
          </p:nvSpPr>
          <p:spPr bwMode="auto">
            <a:xfrm>
              <a:off x="-16" y="681"/>
              <a:ext cx="1204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Surge Elevation</a:t>
              </a:r>
            </a:p>
            <a:p>
              <a:pPr algn="ctr"/>
              <a:r>
                <a:rPr lang="en-US" sz="1600" b="1">
                  <a:latin typeface="Calibri" pitchFamily="34" charset="0"/>
                </a:rPr>
                <a:t>Feet</a:t>
              </a: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9" y="1004"/>
              <a:ext cx="750" cy="1008"/>
              <a:chOff x="2926" y="2688"/>
              <a:chExt cx="750" cy="1008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926" y="3504"/>
                <a:ext cx="750" cy="192"/>
                <a:chOff x="3600" y="1872"/>
                <a:chExt cx="750" cy="192"/>
              </a:xfrm>
            </p:grpSpPr>
            <p:sp>
              <p:nvSpPr>
                <p:cNvPr id="63543" name="Oval 8"/>
                <p:cNvSpPr>
                  <a:spLocks noChangeArrowheads="1"/>
                </p:cNvSpPr>
                <p:nvPr/>
              </p:nvSpPr>
              <p:spPr bwMode="auto">
                <a:xfrm>
                  <a:off x="3600" y="1926"/>
                  <a:ext cx="192" cy="96"/>
                </a:xfrm>
                <a:prstGeom prst="ellipse">
                  <a:avLst/>
                </a:prstGeom>
                <a:solidFill>
                  <a:srgbClr val="87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4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830" y="187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7 -  8</a:t>
                  </a: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926" y="3372"/>
                <a:ext cx="750" cy="192"/>
                <a:chOff x="3600" y="1740"/>
                <a:chExt cx="750" cy="192"/>
              </a:xfrm>
            </p:grpSpPr>
            <p:sp>
              <p:nvSpPr>
                <p:cNvPr id="63541" name="Oval 11"/>
                <p:cNvSpPr>
                  <a:spLocks noChangeArrowheads="1"/>
                </p:cNvSpPr>
                <p:nvPr/>
              </p:nvSpPr>
              <p:spPr bwMode="auto">
                <a:xfrm>
                  <a:off x="3600" y="1789"/>
                  <a:ext cx="192" cy="96"/>
                </a:xfrm>
                <a:prstGeom prst="ellipse">
                  <a:avLst/>
                </a:prstGeom>
                <a:solidFill>
                  <a:srgbClr val="AA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42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830" y="174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8 -  9</a:t>
                  </a: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2926" y="3234"/>
                <a:ext cx="750" cy="192"/>
                <a:chOff x="3600" y="1602"/>
                <a:chExt cx="750" cy="192"/>
              </a:xfrm>
            </p:grpSpPr>
            <p:sp>
              <p:nvSpPr>
                <p:cNvPr id="63539" name="Oval 14"/>
                <p:cNvSpPr>
                  <a:spLocks noChangeArrowheads="1"/>
                </p:cNvSpPr>
                <p:nvPr/>
              </p:nvSpPr>
              <p:spPr bwMode="auto">
                <a:xfrm>
                  <a:off x="3600" y="1652"/>
                  <a:ext cx="192" cy="96"/>
                </a:xfrm>
                <a:prstGeom prst="ellipse">
                  <a:avLst/>
                </a:prstGeom>
                <a:solidFill>
                  <a:srgbClr val="D4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4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30" y="160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9 - 10</a:t>
                  </a: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2926" y="3098"/>
                <a:ext cx="720" cy="192"/>
                <a:chOff x="3600" y="1466"/>
                <a:chExt cx="720" cy="192"/>
              </a:xfrm>
            </p:grpSpPr>
            <p:sp>
              <p:nvSpPr>
                <p:cNvPr id="63537" name="Oval 17"/>
                <p:cNvSpPr>
                  <a:spLocks noChangeArrowheads="1"/>
                </p:cNvSpPr>
                <p:nvPr/>
              </p:nvSpPr>
              <p:spPr bwMode="auto">
                <a:xfrm>
                  <a:off x="3600" y="1515"/>
                  <a:ext cx="192" cy="96"/>
                </a:xfrm>
                <a:prstGeom prst="ellipse">
                  <a:avLst/>
                </a:prstGeom>
                <a:solidFill>
                  <a:srgbClr val="FFE1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3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800" y="146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10 - 11</a:t>
                  </a: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928" y="2960"/>
                <a:ext cx="718" cy="192"/>
                <a:chOff x="3600" y="1328"/>
                <a:chExt cx="718" cy="192"/>
              </a:xfrm>
            </p:grpSpPr>
            <p:sp>
              <p:nvSpPr>
                <p:cNvPr id="63535" name="Oval 20"/>
                <p:cNvSpPr>
                  <a:spLocks noChangeArrowheads="1"/>
                </p:cNvSpPr>
                <p:nvPr/>
              </p:nvSpPr>
              <p:spPr bwMode="auto">
                <a:xfrm>
                  <a:off x="3600" y="1378"/>
                  <a:ext cx="192" cy="96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3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798" y="132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11 - 12</a:t>
                  </a: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2928" y="2824"/>
                <a:ext cx="718" cy="192"/>
                <a:chOff x="3600" y="1192"/>
                <a:chExt cx="718" cy="192"/>
              </a:xfrm>
            </p:grpSpPr>
            <p:sp>
              <p:nvSpPr>
                <p:cNvPr id="63533" name="Oval 23"/>
                <p:cNvSpPr>
                  <a:spLocks noChangeArrowheads="1"/>
                </p:cNvSpPr>
                <p:nvPr/>
              </p:nvSpPr>
              <p:spPr bwMode="auto">
                <a:xfrm>
                  <a:off x="3600" y="1241"/>
                  <a:ext cx="192" cy="96"/>
                </a:xfrm>
                <a:prstGeom prst="ellipse">
                  <a:avLst/>
                </a:prstGeom>
                <a:solidFill>
                  <a:srgbClr val="FF5A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34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798" y="119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12 - 13</a:t>
                  </a:r>
                </a:p>
              </p:txBody>
            </p:sp>
          </p:grpSp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2928" y="2688"/>
                <a:ext cx="720" cy="192"/>
                <a:chOff x="3600" y="1056"/>
                <a:chExt cx="720" cy="192"/>
              </a:xfrm>
            </p:grpSpPr>
            <p:sp>
              <p:nvSpPr>
                <p:cNvPr id="63531" name="Oval 26"/>
                <p:cNvSpPr>
                  <a:spLocks noChangeArrowheads="1"/>
                </p:cNvSpPr>
                <p:nvPr/>
              </p:nvSpPr>
              <p:spPr bwMode="auto">
                <a:xfrm>
                  <a:off x="3600" y="1104"/>
                  <a:ext cx="192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3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800" y="105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&gt;13</a:t>
                  </a:r>
                </a:p>
              </p:txBody>
            </p:sp>
          </p:grp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177" y="1968"/>
              <a:ext cx="752" cy="1018"/>
              <a:chOff x="3856" y="2774"/>
              <a:chExt cx="752" cy="1018"/>
            </a:xfrm>
          </p:grpSpPr>
          <p:grpSp>
            <p:nvGrpSpPr>
              <p:cNvPr id="12" name="Group 29"/>
              <p:cNvGrpSpPr>
                <a:grpSpLocks/>
              </p:cNvGrpSpPr>
              <p:nvPr/>
            </p:nvGrpSpPr>
            <p:grpSpPr bwMode="auto">
              <a:xfrm>
                <a:off x="3856" y="2774"/>
                <a:ext cx="750" cy="192"/>
                <a:chOff x="3600" y="2016"/>
                <a:chExt cx="750" cy="192"/>
              </a:xfrm>
            </p:grpSpPr>
            <p:sp>
              <p:nvSpPr>
                <p:cNvPr id="63522" name="Oval 30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192" cy="96"/>
                </a:xfrm>
                <a:prstGeom prst="ellipse">
                  <a:avLst/>
                </a:prstGeom>
                <a:solidFill>
                  <a:srgbClr val="5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2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830" y="201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6 -  7</a:t>
                  </a:r>
                </a:p>
              </p:txBody>
            </p:sp>
          </p:grpSp>
          <p:grpSp>
            <p:nvGrpSpPr>
              <p:cNvPr id="13" name="Group 32"/>
              <p:cNvGrpSpPr>
                <a:grpSpLocks/>
              </p:cNvGrpSpPr>
              <p:nvPr/>
            </p:nvGrpSpPr>
            <p:grpSpPr bwMode="auto">
              <a:xfrm>
                <a:off x="3856" y="3462"/>
                <a:ext cx="750" cy="192"/>
                <a:chOff x="3600" y="2700"/>
                <a:chExt cx="750" cy="192"/>
              </a:xfrm>
            </p:grpSpPr>
            <p:sp>
              <p:nvSpPr>
                <p:cNvPr id="63520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830" y="2700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1 -  2</a:t>
                  </a:r>
                </a:p>
              </p:txBody>
            </p:sp>
            <p:sp>
              <p:nvSpPr>
                <p:cNvPr id="63521" name="Oval 34"/>
                <p:cNvSpPr>
                  <a:spLocks noChangeArrowheads="1"/>
                </p:cNvSpPr>
                <p:nvPr/>
              </p:nvSpPr>
              <p:spPr bwMode="auto">
                <a:xfrm>
                  <a:off x="3600" y="2749"/>
                  <a:ext cx="192" cy="96"/>
                </a:xfrm>
                <a:prstGeom prst="ellipse">
                  <a:avLst/>
                </a:prstGeom>
                <a:solidFill>
                  <a:srgbClr val="50A7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3856" y="3324"/>
                <a:ext cx="750" cy="192"/>
                <a:chOff x="3600" y="2562"/>
                <a:chExt cx="750" cy="192"/>
              </a:xfrm>
            </p:grpSpPr>
            <p:sp>
              <p:nvSpPr>
                <p:cNvPr id="6351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830" y="256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2 -  3</a:t>
                  </a:r>
                </a:p>
              </p:txBody>
            </p:sp>
            <p:sp>
              <p:nvSpPr>
                <p:cNvPr id="63519" name="Oval 37"/>
                <p:cNvSpPr>
                  <a:spLocks noChangeArrowheads="1"/>
                </p:cNvSpPr>
                <p:nvPr/>
              </p:nvSpPr>
              <p:spPr bwMode="auto">
                <a:xfrm>
                  <a:off x="3600" y="2612"/>
                  <a:ext cx="192" cy="96"/>
                </a:xfrm>
                <a:prstGeom prst="ellipse">
                  <a:avLst/>
                </a:prstGeom>
                <a:solidFill>
                  <a:srgbClr val="50E2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3856" y="3188"/>
                <a:ext cx="750" cy="192"/>
                <a:chOff x="3600" y="2426"/>
                <a:chExt cx="750" cy="192"/>
              </a:xfrm>
            </p:grpSpPr>
            <p:sp>
              <p:nvSpPr>
                <p:cNvPr id="6351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830" y="2426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3 -  4</a:t>
                  </a:r>
                </a:p>
              </p:txBody>
            </p:sp>
            <p:sp>
              <p:nvSpPr>
                <p:cNvPr id="63517" name="Oval 40"/>
                <p:cNvSpPr>
                  <a:spLocks noChangeArrowheads="1"/>
                </p:cNvSpPr>
                <p:nvPr/>
              </p:nvSpPr>
              <p:spPr bwMode="auto">
                <a:xfrm>
                  <a:off x="3600" y="2475"/>
                  <a:ext cx="192" cy="96"/>
                </a:xfrm>
                <a:prstGeom prst="ellipse">
                  <a:avLst/>
                </a:prstGeom>
                <a:solidFill>
                  <a:srgbClr val="50FFC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6" name="Group 41"/>
              <p:cNvGrpSpPr>
                <a:grpSpLocks/>
              </p:cNvGrpSpPr>
              <p:nvPr/>
            </p:nvGrpSpPr>
            <p:grpSpPr bwMode="auto">
              <a:xfrm>
                <a:off x="3856" y="3050"/>
                <a:ext cx="752" cy="192"/>
                <a:chOff x="3600" y="2288"/>
                <a:chExt cx="752" cy="192"/>
              </a:xfrm>
            </p:grpSpPr>
            <p:sp>
              <p:nvSpPr>
                <p:cNvPr id="6351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832" y="228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4 -  5</a:t>
                  </a:r>
                </a:p>
              </p:txBody>
            </p:sp>
            <p:sp>
              <p:nvSpPr>
                <p:cNvPr id="63515" name="Oval 43"/>
                <p:cNvSpPr>
                  <a:spLocks noChangeArrowheads="1"/>
                </p:cNvSpPr>
                <p:nvPr/>
              </p:nvSpPr>
              <p:spPr bwMode="auto">
                <a:xfrm>
                  <a:off x="3600" y="2338"/>
                  <a:ext cx="192" cy="96"/>
                </a:xfrm>
                <a:prstGeom prst="ellipse">
                  <a:avLst/>
                </a:prstGeom>
                <a:solidFill>
                  <a:srgbClr val="50FF9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7" name="Group 44"/>
              <p:cNvGrpSpPr>
                <a:grpSpLocks/>
              </p:cNvGrpSpPr>
              <p:nvPr/>
            </p:nvGrpSpPr>
            <p:grpSpPr bwMode="auto">
              <a:xfrm>
                <a:off x="3856" y="2914"/>
                <a:ext cx="750" cy="192"/>
                <a:chOff x="3600" y="2152"/>
                <a:chExt cx="750" cy="192"/>
              </a:xfrm>
            </p:grpSpPr>
            <p:sp>
              <p:nvSpPr>
                <p:cNvPr id="63512" name="Oval 45"/>
                <p:cNvSpPr>
                  <a:spLocks noChangeArrowheads="1"/>
                </p:cNvSpPr>
                <p:nvPr/>
              </p:nvSpPr>
              <p:spPr bwMode="auto">
                <a:xfrm>
                  <a:off x="3600" y="2201"/>
                  <a:ext cx="192" cy="96"/>
                </a:xfrm>
                <a:prstGeom prst="ellipse">
                  <a:avLst/>
                </a:prstGeom>
                <a:solidFill>
                  <a:srgbClr val="50FF5A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13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830" y="2152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5 -  6</a:t>
                  </a:r>
                </a:p>
              </p:txBody>
            </p:sp>
          </p:grpSp>
          <p:grpSp>
            <p:nvGrpSpPr>
              <p:cNvPr id="18" name="Group 47"/>
              <p:cNvGrpSpPr>
                <a:grpSpLocks/>
              </p:cNvGrpSpPr>
              <p:nvPr/>
            </p:nvGrpSpPr>
            <p:grpSpPr bwMode="auto">
              <a:xfrm>
                <a:off x="3856" y="3600"/>
                <a:ext cx="750" cy="192"/>
                <a:chOff x="3600" y="2838"/>
                <a:chExt cx="750" cy="192"/>
              </a:xfrm>
            </p:grpSpPr>
            <p:sp>
              <p:nvSpPr>
                <p:cNvPr id="63510" name="Oval 48"/>
                <p:cNvSpPr>
                  <a:spLocks noChangeArrowheads="1"/>
                </p:cNvSpPr>
                <p:nvPr/>
              </p:nvSpPr>
              <p:spPr bwMode="auto">
                <a:xfrm>
                  <a:off x="3600" y="2886"/>
                  <a:ext cx="192" cy="96"/>
                </a:xfrm>
                <a:prstGeom prst="ellipse">
                  <a:avLst/>
                </a:prstGeom>
                <a:solidFill>
                  <a:srgbClr val="355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3511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830" y="2838"/>
                  <a:ext cx="52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400" b="1">
                      <a:latin typeface="Calibri" pitchFamily="34" charset="0"/>
                    </a:rPr>
                    <a:t> 0 -  1</a:t>
                  </a:r>
                </a:p>
              </p:txBody>
            </p:sp>
          </p:grpSp>
        </p:grpSp>
      </p:grpSp>
      <p:pic>
        <p:nvPicPr>
          <p:cNvPr id="63491" name="Picture 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5715000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51"/>
          <p:cNvSpPr txBox="1">
            <a:spLocks noChangeArrowheads="1"/>
          </p:cNvSpPr>
          <p:nvPr/>
        </p:nvSpPr>
        <p:spPr bwMode="auto">
          <a:xfrm>
            <a:off x="0" y="0"/>
            <a:ext cx="9144000" cy="1163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>
                <a:latin typeface="Calibri" pitchFamily="34" charset="0"/>
              </a:rPr>
              <a:t>Terrebonne – Lafourche Region Storm # 3 </a:t>
            </a:r>
            <a:endParaRPr lang="en-US" sz="2000" b="1">
              <a:latin typeface="Calibri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3200" b="1">
                <a:latin typeface="Calibri" pitchFamily="34" charset="0"/>
              </a:rPr>
              <a:t>ADCIRC</a:t>
            </a:r>
            <a:r>
              <a:rPr lang="en-US" sz="2400" b="1">
                <a:latin typeface="Calibri" pitchFamily="34" charset="0"/>
              </a:rPr>
              <a:t> </a:t>
            </a:r>
            <a:r>
              <a:rPr lang="en-US" sz="2800" b="1">
                <a:latin typeface="Calibri" pitchFamily="34" charset="0"/>
              </a:rPr>
              <a:t>Predicted Storm Surge Elevations</a:t>
            </a:r>
          </a:p>
        </p:txBody>
      </p:sp>
      <p:grpSp>
        <p:nvGrpSpPr>
          <p:cNvPr id="19" name="Group 52"/>
          <p:cNvGrpSpPr>
            <a:grpSpLocks/>
          </p:cNvGrpSpPr>
          <p:nvPr/>
        </p:nvGrpSpPr>
        <p:grpSpPr bwMode="auto">
          <a:xfrm>
            <a:off x="63500" y="5922963"/>
            <a:ext cx="1847850" cy="868362"/>
            <a:chOff x="1824" y="2064"/>
            <a:chExt cx="1164" cy="547"/>
          </a:xfrm>
        </p:grpSpPr>
        <p:sp>
          <p:nvSpPr>
            <p:cNvPr id="63495" name="Rectangle 53"/>
            <p:cNvSpPr>
              <a:spLocks noChangeArrowheads="1"/>
            </p:cNvSpPr>
            <p:nvPr/>
          </p:nvSpPr>
          <p:spPr bwMode="auto">
            <a:xfrm>
              <a:off x="1824" y="2064"/>
              <a:ext cx="1164" cy="547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63496" name="Picture 54" descr="coast_project_area"/>
            <p:cNvPicPr>
              <a:picLocks noChangeAspect="1" noChangeArrowheads="1"/>
            </p:cNvPicPr>
            <p:nvPr/>
          </p:nvPicPr>
          <p:blipFill>
            <a:blip r:embed="rId4"/>
            <a:srcRect l="16467" t="25862" r="16467" b="25862"/>
            <a:stretch>
              <a:fillRect/>
            </a:stretch>
          </p:blipFill>
          <p:spPr bwMode="auto">
            <a:xfrm>
              <a:off x="1863" y="2088"/>
              <a:ext cx="1083" cy="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Freeform 55"/>
            <p:cNvSpPr>
              <a:spLocks/>
            </p:cNvSpPr>
            <p:nvPr/>
          </p:nvSpPr>
          <p:spPr bwMode="auto">
            <a:xfrm>
              <a:off x="2409" y="2127"/>
              <a:ext cx="152" cy="435"/>
            </a:xfrm>
            <a:custGeom>
              <a:avLst/>
              <a:gdLst>
                <a:gd name="T0" fmla="*/ 152 w 152"/>
                <a:gd name="T1" fmla="*/ 0 h 435"/>
                <a:gd name="T2" fmla="*/ 107 w 152"/>
                <a:gd name="T3" fmla="*/ 135 h 435"/>
                <a:gd name="T4" fmla="*/ 51 w 152"/>
                <a:gd name="T5" fmla="*/ 300 h 435"/>
                <a:gd name="T6" fmla="*/ 0 w 152"/>
                <a:gd name="T7" fmla="*/ 435 h 4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435"/>
                <a:gd name="T14" fmla="*/ 152 w 152"/>
                <a:gd name="T15" fmla="*/ 435 h 4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435">
                  <a:moveTo>
                    <a:pt x="152" y="0"/>
                  </a:moveTo>
                  <a:lnTo>
                    <a:pt x="107" y="135"/>
                  </a:lnTo>
                  <a:lnTo>
                    <a:pt x="51" y="300"/>
                  </a:lnTo>
                  <a:lnTo>
                    <a:pt x="0" y="435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3498" name="Rectangle 56"/>
            <p:cNvSpPr>
              <a:spLocks noChangeArrowheads="1"/>
            </p:cNvSpPr>
            <p:nvPr/>
          </p:nvSpPr>
          <p:spPr bwMode="auto">
            <a:xfrm>
              <a:off x="2403" y="2277"/>
              <a:ext cx="265" cy="22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63494" name="Text Box 57"/>
          <p:cNvSpPr txBox="1">
            <a:spLocks noChangeArrowheads="1"/>
          </p:cNvSpPr>
          <p:nvPr/>
        </p:nvSpPr>
        <p:spPr bwMode="auto">
          <a:xfrm>
            <a:off x="76200" y="1143000"/>
            <a:ext cx="1752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WS = 128 mph</a:t>
            </a:r>
          </a:p>
          <a:p>
            <a:r>
              <a:rPr lang="en-US" b="1">
                <a:latin typeface="Calibri" pitchFamily="34" charset="0"/>
              </a:rPr>
              <a:t>FS =   13 mph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airport_area_basemap"/>
          <p:cNvPicPr>
            <a:picLocks noChangeAspect="1" noChangeArrowheads="1"/>
          </p:cNvPicPr>
          <p:nvPr/>
        </p:nvPicPr>
        <p:blipFill>
          <a:blip r:embed="rId2"/>
          <a:srcRect l="18529" t="862" r="18529" b="430"/>
          <a:stretch>
            <a:fillRect/>
          </a:stretch>
        </p:blipFill>
        <p:spPr bwMode="auto">
          <a:xfrm>
            <a:off x="2743200" y="849313"/>
            <a:ext cx="5959475" cy="59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Terrebonne Parish – Houma Airport Area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6400" y="2362200"/>
            <a:ext cx="1865313" cy="2057400"/>
            <a:chOff x="1465" y="960"/>
            <a:chExt cx="1175" cy="129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555" y="1380"/>
              <a:ext cx="891" cy="115"/>
              <a:chOff x="288" y="804"/>
              <a:chExt cx="891" cy="115"/>
            </a:xfrm>
          </p:grpSpPr>
          <p:sp>
            <p:nvSpPr>
              <p:cNvPr id="68691" name="Rectangle 6"/>
              <p:cNvSpPr>
                <a:spLocks noChangeArrowheads="1"/>
              </p:cNvSpPr>
              <p:nvPr/>
            </p:nvSpPr>
            <p:spPr bwMode="auto">
              <a:xfrm>
                <a:off x="576" y="804"/>
                <a:ext cx="60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INTERSTATE</a:t>
                </a:r>
                <a:endParaRPr lang="en-US" sz="1200">
                  <a:latin typeface="Calibri" pitchFamily="34" charset="0"/>
                </a:endParaRPr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88" y="861"/>
                <a:ext cx="236" cy="0"/>
                <a:chOff x="1235" y="1886"/>
                <a:chExt cx="236" cy="0"/>
              </a:xfrm>
            </p:grpSpPr>
            <p:sp>
              <p:nvSpPr>
                <p:cNvPr id="68693" name="Line 8"/>
                <p:cNvSpPr>
                  <a:spLocks noChangeShapeType="1"/>
                </p:cNvSpPr>
                <p:nvPr/>
              </p:nvSpPr>
              <p:spPr bwMode="auto">
                <a:xfrm>
                  <a:off x="1235" y="1886"/>
                  <a:ext cx="236" cy="0"/>
                </a:xfrm>
                <a:prstGeom prst="line">
                  <a:avLst/>
                </a:prstGeom>
                <a:noFill/>
                <a:ln w="68326">
                  <a:solidFill>
                    <a:srgbClr val="005CE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94" name="Line 9"/>
                <p:cNvSpPr>
                  <a:spLocks noChangeShapeType="1"/>
                </p:cNvSpPr>
                <p:nvPr/>
              </p:nvSpPr>
              <p:spPr bwMode="auto">
                <a:xfrm>
                  <a:off x="1235" y="1886"/>
                  <a:ext cx="23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555" y="1770"/>
              <a:ext cx="793" cy="115"/>
              <a:chOff x="288" y="1194"/>
              <a:chExt cx="793" cy="115"/>
            </a:xfrm>
          </p:grpSpPr>
          <p:sp>
            <p:nvSpPr>
              <p:cNvPr id="68684" name="Rectangle 11"/>
              <p:cNvSpPr>
                <a:spLocks noChangeArrowheads="1"/>
              </p:cNvSpPr>
              <p:nvPr/>
            </p:nvSpPr>
            <p:spPr bwMode="auto">
              <a:xfrm>
                <a:off x="575" y="1194"/>
                <a:ext cx="506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RAILROAD</a:t>
                </a:r>
                <a:endParaRPr lang="en-US" sz="1200">
                  <a:latin typeface="Calibri" pitchFamily="34" charset="0"/>
                </a:endParaRPr>
              </a:p>
            </p:txBody>
          </p: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288" y="1202"/>
                <a:ext cx="236" cy="98"/>
                <a:chOff x="1238" y="2714"/>
                <a:chExt cx="516" cy="98"/>
              </a:xfrm>
            </p:grpSpPr>
            <p:sp>
              <p:nvSpPr>
                <p:cNvPr id="68686" name="Line 13"/>
                <p:cNvSpPr>
                  <a:spLocks noChangeShapeType="1"/>
                </p:cNvSpPr>
                <p:nvPr/>
              </p:nvSpPr>
              <p:spPr bwMode="auto">
                <a:xfrm>
                  <a:off x="1238" y="2763"/>
                  <a:ext cx="51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87" name="Line 14"/>
                <p:cNvSpPr>
                  <a:spLocks noChangeShapeType="1"/>
                </p:cNvSpPr>
                <p:nvPr/>
              </p:nvSpPr>
              <p:spPr bwMode="auto">
                <a:xfrm>
                  <a:off x="1299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88" name="Line 15"/>
                <p:cNvSpPr>
                  <a:spLocks noChangeShapeType="1"/>
                </p:cNvSpPr>
                <p:nvPr/>
              </p:nvSpPr>
              <p:spPr bwMode="auto">
                <a:xfrm>
                  <a:off x="1422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89" name="Line 16"/>
                <p:cNvSpPr>
                  <a:spLocks noChangeShapeType="1"/>
                </p:cNvSpPr>
                <p:nvPr/>
              </p:nvSpPr>
              <p:spPr bwMode="auto">
                <a:xfrm>
                  <a:off x="1539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90" name="Line 17"/>
                <p:cNvSpPr>
                  <a:spLocks noChangeShapeType="1"/>
                </p:cNvSpPr>
                <p:nvPr/>
              </p:nvSpPr>
              <p:spPr bwMode="auto">
                <a:xfrm>
                  <a:off x="1662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1548" y="2036"/>
              <a:ext cx="1023" cy="124"/>
              <a:chOff x="281" y="1603"/>
              <a:chExt cx="1023" cy="124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281" y="1603"/>
                <a:ext cx="238" cy="124"/>
                <a:chOff x="3704" y="2466"/>
                <a:chExt cx="238" cy="124"/>
              </a:xfrm>
            </p:grpSpPr>
            <p:sp>
              <p:nvSpPr>
                <p:cNvPr id="68657" name="Line 20"/>
                <p:cNvSpPr>
                  <a:spLocks noChangeShapeType="1"/>
                </p:cNvSpPr>
                <p:nvPr/>
              </p:nvSpPr>
              <p:spPr bwMode="auto">
                <a:xfrm>
                  <a:off x="3823" y="2466"/>
                  <a:ext cx="0" cy="0"/>
                </a:xfrm>
                <a:prstGeom prst="line">
                  <a:avLst/>
                </a:pr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58" name="Freeform 21"/>
                <p:cNvSpPr>
                  <a:spLocks/>
                </p:cNvSpPr>
                <p:nvPr/>
              </p:nvSpPr>
              <p:spPr bwMode="auto">
                <a:xfrm>
                  <a:off x="3704" y="2466"/>
                  <a:ext cx="238" cy="124"/>
                </a:xfrm>
                <a:custGeom>
                  <a:avLst/>
                  <a:gdLst>
                    <a:gd name="T0" fmla="*/ 131 w 238"/>
                    <a:gd name="T1" fmla="*/ 0 h 124"/>
                    <a:gd name="T2" fmla="*/ 136 w 238"/>
                    <a:gd name="T3" fmla="*/ 5 h 124"/>
                    <a:gd name="T4" fmla="*/ 148 w 238"/>
                    <a:gd name="T5" fmla="*/ 5 h 124"/>
                    <a:gd name="T6" fmla="*/ 159 w 238"/>
                    <a:gd name="T7" fmla="*/ 5 h 124"/>
                    <a:gd name="T8" fmla="*/ 165 w 238"/>
                    <a:gd name="T9" fmla="*/ 5 h 124"/>
                    <a:gd name="T10" fmla="*/ 176 w 238"/>
                    <a:gd name="T11" fmla="*/ 11 h 124"/>
                    <a:gd name="T12" fmla="*/ 187 w 238"/>
                    <a:gd name="T13" fmla="*/ 11 h 124"/>
                    <a:gd name="T14" fmla="*/ 193 w 238"/>
                    <a:gd name="T15" fmla="*/ 17 h 124"/>
                    <a:gd name="T16" fmla="*/ 204 w 238"/>
                    <a:gd name="T17" fmla="*/ 17 h 124"/>
                    <a:gd name="T18" fmla="*/ 210 w 238"/>
                    <a:gd name="T19" fmla="*/ 22 h 124"/>
                    <a:gd name="T20" fmla="*/ 221 w 238"/>
                    <a:gd name="T21" fmla="*/ 28 h 124"/>
                    <a:gd name="T22" fmla="*/ 233 w 238"/>
                    <a:gd name="T23" fmla="*/ 39 h 124"/>
                    <a:gd name="T24" fmla="*/ 238 w 238"/>
                    <a:gd name="T25" fmla="*/ 51 h 124"/>
                    <a:gd name="T26" fmla="*/ 238 w 238"/>
                    <a:gd name="T27" fmla="*/ 56 h 124"/>
                    <a:gd name="T28" fmla="*/ 238 w 238"/>
                    <a:gd name="T29" fmla="*/ 68 h 124"/>
                    <a:gd name="T30" fmla="*/ 238 w 238"/>
                    <a:gd name="T31" fmla="*/ 73 h 124"/>
                    <a:gd name="T32" fmla="*/ 233 w 238"/>
                    <a:gd name="T33" fmla="*/ 85 h 124"/>
                    <a:gd name="T34" fmla="*/ 221 w 238"/>
                    <a:gd name="T35" fmla="*/ 96 h 124"/>
                    <a:gd name="T36" fmla="*/ 210 w 238"/>
                    <a:gd name="T37" fmla="*/ 102 h 124"/>
                    <a:gd name="T38" fmla="*/ 204 w 238"/>
                    <a:gd name="T39" fmla="*/ 107 h 124"/>
                    <a:gd name="T40" fmla="*/ 193 w 238"/>
                    <a:gd name="T41" fmla="*/ 107 h 124"/>
                    <a:gd name="T42" fmla="*/ 187 w 238"/>
                    <a:gd name="T43" fmla="*/ 113 h 124"/>
                    <a:gd name="T44" fmla="*/ 176 w 238"/>
                    <a:gd name="T45" fmla="*/ 113 h 124"/>
                    <a:gd name="T46" fmla="*/ 165 w 238"/>
                    <a:gd name="T47" fmla="*/ 119 h 124"/>
                    <a:gd name="T48" fmla="*/ 159 w 238"/>
                    <a:gd name="T49" fmla="*/ 119 h 124"/>
                    <a:gd name="T50" fmla="*/ 148 w 238"/>
                    <a:gd name="T51" fmla="*/ 119 h 124"/>
                    <a:gd name="T52" fmla="*/ 136 w 238"/>
                    <a:gd name="T53" fmla="*/ 119 h 124"/>
                    <a:gd name="T54" fmla="*/ 131 w 238"/>
                    <a:gd name="T55" fmla="*/ 124 h 124"/>
                    <a:gd name="T56" fmla="*/ 119 w 238"/>
                    <a:gd name="T57" fmla="*/ 124 h 124"/>
                    <a:gd name="T58" fmla="*/ 114 w 238"/>
                    <a:gd name="T59" fmla="*/ 124 h 124"/>
                    <a:gd name="T60" fmla="*/ 102 w 238"/>
                    <a:gd name="T61" fmla="*/ 119 h 124"/>
                    <a:gd name="T62" fmla="*/ 91 w 238"/>
                    <a:gd name="T63" fmla="*/ 119 h 124"/>
                    <a:gd name="T64" fmla="*/ 85 w 238"/>
                    <a:gd name="T65" fmla="*/ 119 h 124"/>
                    <a:gd name="T66" fmla="*/ 74 w 238"/>
                    <a:gd name="T67" fmla="*/ 119 h 124"/>
                    <a:gd name="T68" fmla="*/ 63 w 238"/>
                    <a:gd name="T69" fmla="*/ 113 h 124"/>
                    <a:gd name="T70" fmla="*/ 57 w 238"/>
                    <a:gd name="T71" fmla="*/ 113 h 124"/>
                    <a:gd name="T72" fmla="*/ 46 w 238"/>
                    <a:gd name="T73" fmla="*/ 107 h 124"/>
                    <a:gd name="T74" fmla="*/ 40 w 238"/>
                    <a:gd name="T75" fmla="*/ 107 h 124"/>
                    <a:gd name="T76" fmla="*/ 29 w 238"/>
                    <a:gd name="T77" fmla="*/ 102 h 124"/>
                    <a:gd name="T78" fmla="*/ 17 w 238"/>
                    <a:gd name="T79" fmla="*/ 96 h 124"/>
                    <a:gd name="T80" fmla="*/ 12 w 238"/>
                    <a:gd name="T81" fmla="*/ 85 h 124"/>
                    <a:gd name="T82" fmla="*/ 6 w 238"/>
                    <a:gd name="T83" fmla="*/ 73 h 124"/>
                    <a:gd name="T84" fmla="*/ 0 w 238"/>
                    <a:gd name="T85" fmla="*/ 68 h 124"/>
                    <a:gd name="T86" fmla="*/ 0 w 238"/>
                    <a:gd name="T87" fmla="*/ 56 h 124"/>
                    <a:gd name="T88" fmla="*/ 6 w 238"/>
                    <a:gd name="T89" fmla="*/ 51 h 124"/>
                    <a:gd name="T90" fmla="*/ 12 w 238"/>
                    <a:gd name="T91" fmla="*/ 39 h 124"/>
                    <a:gd name="T92" fmla="*/ 17 w 238"/>
                    <a:gd name="T93" fmla="*/ 28 h 124"/>
                    <a:gd name="T94" fmla="*/ 29 w 238"/>
                    <a:gd name="T95" fmla="*/ 22 h 124"/>
                    <a:gd name="T96" fmla="*/ 40 w 238"/>
                    <a:gd name="T97" fmla="*/ 17 h 124"/>
                    <a:gd name="T98" fmla="*/ 46 w 238"/>
                    <a:gd name="T99" fmla="*/ 17 h 124"/>
                    <a:gd name="T100" fmla="*/ 57 w 238"/>
                    <a:gd name="T101" fmla="*/ 11 h 124"/>
                    <a:gd name="T102" fmla="*/ 63 w 238"/>
                    <a:gd name="T103" fmla="*/ 11 h 124"/>
                    <a:gd name="T104" fmla="*/ 74 w 238"/>
                    <a:gd name="T105" fmla="*/ 5 h 124"/>
                    <a:gd name="T106" fmla="*/ 85 w 238"/>
                    <a:gd name="T107" fmla="*/ 5 h 124"/>
                    <a:gd name="T108" fmla="*/ 91 w 238"/>
                    <a:gd name="T109" fmla="*/ 5 h 124"/>
                    <a:gd name="T110" fmla="*/ 102 w 238"/>
                    <a:gd name="T111" fmla="*/ 5 h 124"/>
                    <a:gd name="T112" fmla="*/ 114 w 238"/>
                    <a:gd name="T113" fmla="*/ 0 h 124"/>
                    <a:gd name="T114" fmla="*/ 119 w 238"/>
                    <a:gd name="T115" fmla="*/ 0 h 12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38"/>
                    <a:gd name="T175" fmla="*/ 0 h 124"/>
                    <a:gd name="T176" fmla="*/ 238 w 238"/>
                    <a:gd name="T177" fmla="*/ 124 h 12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38" h="124">
                      <a:moveTo>
                        <a:pt x="119" y="0"/>
                      </a:moveTo>
                      <a:lnTo>
                        <a:pt x="125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36" y="5"/>
                      </a:lnTo>
                      <a:lnTo>
                        <a:pt x="142" y="5"/>
                      </a:lnTo>
                      <a:lnTo>
                        <a:pt x="148" y="5"/>
                      </a:lnTo>
                      <a:lnTo>
                        <a:pt x="153" y="5"/>
                      </a:lnTo>
                      <a:lnTo>
                        <a:pt x="159" y="5"/>
                      </a:lnTo>
                      <a:lnTo>
                        <a:pt x="165" y="5"/>
                      </a:lnTo>
                      <a:lnTo>
                        <a:pt x="170" y="5"/>
                      </a:lnTo>
                      <a:lnTo>
                        <a:pt x="176" y="11"/>
                      </a:lnTo>
                      <a:lnTo>
                        <a:pt x="182" y="11"/>
                      </a:lnTo>
                      <a:lnTo>
                        <a:pt x="187" y="11"/>
                      </a:lnTo>
                      <a:lnTo>
                        <a:pt x="193" y="11"/>
                      </a:lnTo>
                      <a:lnTo>
                        <a:pt x="193" y="17"/>
                      </a:lnTo>
                      <a:lnTo>
                        <a:pt x="199" y="17"/>
                      </a:lnTo>
                      <a:lnTo>
                        <a:pt x="204" y="17"/>
                      </a:lnTo>
                      <a:lnTo>
                        <a:pt x="204" y="22"/>
                      </a:lnTo>
                      <a:lnTo>
                        <a:pt x="210" y="22"/>
                      </a:lnTo>
                      <a:lnTo>
                        <a:pt x="216" y="22"/>
                      </a:lnTo>
                      <a:lnTo>
                        <a:pt x="216" y="28"/>
                      </a:lnTo>
                      <a:lnTo>
                        <a:pt x="221" y="28"/>
                      </a:lnTo>
                      <a:lnTo>
                        <a:pt x="221" y="34"/>
                      </a:lnTo>
                      <a:lnTo>
                        <a:pt x="227" y="34"/>
                      </a:lnTo>
                      <a:lnTo>
                        <a:pt x="227" y="39"/>
                      </a:lnTo>
                      <a:lnTo>
                        <a:pt x="233" y="39"/>
                      </a:lnTo>
                      <a:lnTo>
                        <a:pt x="233" y="45"/>
                      </a:lnTo>
                      <a:lnTo>
                        <a:pt x="238" y="45"/>
                      </a:lnTo>
                      <a:lnTo>
                        <a:pt x="238" y="51"/>
                      </a:lnTo>
                      <a:lnTo>
                        <a:pt x="238" y="56"/>
                      </a:lnTo>
                      <a:lnTo>
                        <a:pt x="238" y="62"/>
                      </a:lnTo>
                      <a:lnTo>
                        <a:pt x="238" y="68"/>
                      </a:lnTo>
                      <a:lnTo>
                        <a:pt x="238" y="73"/>
                      </a:lnTo>
                      <a:lnTo>
                        <a:pt x="238" y="79"/>
                      </a:lnTo>
                      <a:lnTo>
                        <a:pt x="233" y="79"/>
                      </a:lnTo>
                      <a:lnTo>
                        <a:pt x="233" y="85"/>
                      </a:lnTo>
                      <a:lnTo>
                        <a:pt x="227" y="85"/>
                      </a:lnTo>
                      <a:lnTo>
                        <a:pt x="227" y="90"/>
                      </a:lnTo>
                      <a:lnTo>
                        <a:pt x="221" y="90"/>
                      </a:lnTo>
                      <a:lnTo>
                        <a:pt x="221" y="96"/>
                      </a:lnTo>
                      <a:lnTo>
                        <a:pt x="216" y="96"/>
                      </a:lnTo>
                      <a:lnTo>
                        <a:pt x="216" y="102"/>
                      </a:lnTo>
                      <a:lnTo>
                        <a:pt x="210" y="102"/>
                      </a:lnTo>
                      <a:lnTo>
                        <a:pt x="204" y="102"/>
                      </a:lnTo>
                      <a:lnTo>
                        <a:pt x="204" y="107"/>
                      </a:lnTo>
                      <a:lnTo>
                        <a:pt x="199" y="107"/>
                      </a:lnTo>
                      <a:lnTo>
                        <a:pt x="193" y="107"/>
                      </a:lnTo>
                      <a:lnTo>
                        <a:pt x="193" y="113"/>
                      </a:lnTo>
                      <a:lnTo>
                        <a:pt x="187" y="113"/>
                      </a:lnTo>
                      <a:lnTo>
                        <a:pt x="182" y="113"/>
                      </a:lnTo>
                      <a:lnTo>
                        <a:pt x="176" y="113"/>
                      </a:lnTo>
                      <a:lnTo>
                        <a:pt x="170" y="119"/>
                      </a:lnTo>
                      <a:lnTo>
                        <a:pt x="165" y="119"/>
                      </a:lnTo>
                      <a:lnTo>
                        <a:pt x="159" y="119"/>
                      </a:lnTo>
                      <a:lnTo>
                        <a:pt x="153" y="119"/>
                      </a:lnTo>
                      <a:lnTo>
                        <a:pt x="148" y="119"/>
                      </a:lnTo>
                      <a:lnTo>
                        <a:pt x="142" y="119"/>
                      </a:lnTo>
                      <a:lnTo>
                        <a:pt x="136" y="119"/>
                      </a:lnTo>
                      <a:lnTo>
                        <a:pt x="136" y="124"/>
                      </a:lnTo>
                      <a:lnTo>
                        <a:pt x="131" y="124"/>
                      </a:lnTo>
                      <a:lnTo>
                        <a:pt x="125" y="124"/>
                      </a:lnTo>
                      <a:lnTo>
                        <a:pt x="119" y="124"/>
                      </a:lnTo>
                      <a:lnTo>
                        <a:pt x="114" y="124"/>
                      </a:lnTo>
                      <a:lnTo>
                        <a:pt x="108" y="124"/>
                      </a:lnTo>
                      <a:lnTo>
                        <a:pt x="102" y="124"/>
                      </a:lnTo>
                      <a:lnTo>
                        <a:pt x="102" y="119"/>
                      </a:lnTo>
                      <a:lnTo>
                        <a:pt x="97" y="119"/>
                      </a:lnTo>
                      <a:lnTo>
                        <a:pt x="91" y="119"/>
                      </a:lnTo>
                      <a:lnTo>
                        <a:pt x="85" y="119"/>
                      </a:lnTo>
                      <a:lnTo>
                        <a:pt x="80" y="119"/>
                      </a:lnTo>
                      <a:lnTo>
                        <a:pt x="74" y="119"/>
                      </a:lnTo>
                      <a:lnTo>
                        <a:pt x="68" y="119"/>
                      </a:lnTo>
                      <a:lnTo>
                        <a:pt x="68" y="113"/>
                      </a:lnTo>
                      <a:lnTo>
                        <a:pt x="63" y="113"/>
                      </a:lnTo>
                      <a:lnTo>
                        <a:pt x="57" y="113"/>
                      </a:lnTo>
                      <a:lnTo>
                        <a:pt x="51" y="113"/>
                      </a:lnTo>
                      <a:lnTo>
                        <a:pt x="46" y="107"/>
                      </a:lnTo>
                      <a:lnTo>
                        <a:pt x="40" y="107"/>
                      </a:lnTo>
                      <a:lnTo>
                        <a:pt x="34" y="107"/>
                      </a:lnTo>
                      <a:lnTo>
                        <a:pt x="34" y="102"/>
                      </a:lnTo>
                      <a:lnTo>
                        <a:pt x="29" y="102"/>
                      </a:lnTo>
                      <a:lnTo>
                        <a:pt x="23" y="102"/>
                      </a:lnTo>
                      <a:lnTo>
                        <a:pt x="23" y="96"/>
                      </a:lnTo>
                      <a:lnTo>
                        <a:pt x="17" y="96"/>
                      </a:lnTo>
                      <a:lnTo>
                        <a:pt x="17" y="90"/>
                      </a:lnTo>
                      <a:lnTo>
                        <a:pt x="12" y="90"/>
                      </a:lnTo>
                      <a:lnTo>
                        <a:pt x="12" y="85"/>
                      </a:lnTo>
                      <a:lnTo>
                        <a:pt x="6" y="85"/>
                      </a:lnTo>
                      <a:lnTo>
                        <a:pt x="6" y="79"/>
                      </a:lnTo>
                      <a:lnTo>
                        <a:pt x="6" y="73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6"/>
                      </a:lnTo>
                      <a:lnTo>
                        <a:pt x="0" y="51"/>
                      </a:lnTo>
                      <a:lnTo>
                        <a:pt x="6" y="51"/>
                      </a:lnTo>
                      <a:lnTo>
                        <a:pt x="6" y="45"/>
                      </a:lnTo>
                      <a:lnTo>
                        <a:pt x="6" y="39"/>
                      </a:lnTo>
                      <a:lnTo>
                        <a:pt x="12" y="39"/>
                      </a:lnTo>
                      <a:lnTo>
                        <a:pt x="12" y="34"/>
                      </a:lnTo>
                      <a:lnTo>
                        <a:pt x="17" y="34"/>
                      </a:lnTo>
                      <a:lnTo>
                        <a:pt x="17" y="28"/>
                      </a:lnTo>
                      <a:lnTo>
                        <a:pt x="23" y="28"/>
                      </a:lnTo>
                      <a:lnTo>
                        <a:pt x="29" y="22"/>
                      </a:lnTo>
                      <a:lnTo>
                        <a:pt x="34" y="22"/>
                      </a:lnTo>
                      <a:lnTo>
                        <a:pt x="40" y="17"/>
                      </a:lnTo>
                      <a:lnTo>
                        <a:pt x="46" y="17"/>
                      </a:lnTo>
                      <a:lnTo>
                        <a:pt x="51" y="11"/>
                      </a:lnTo>
                      <a:lnTo>
                        <a:pt x="57" y="11"/>
                      </a:lnTo>
                      <a:lnTo>
                        <a:pt x="63" y="11"/>
                      </a:lnTo>
                      <a:lnTo>
                        <a:pt x="68" y="11"/>
                      </a:lnTo>
                      <a:lnTo>
                        <a:pt x="68" y="5"/>
                      </a:lnTo>
                      <a:lnTo>
                        <a:pt x="74" y="5"/>
                      </a:lnTo>
                      <a:lnTo>
                        <a:pt x="80" y="5"/>
                      </a:lnTo>
                      <a:lnTo>
                        <a:pt x="85" y="5"/>
                      </a:lnTo>
                      <a:lnTo>
                        <a:pt x="91" y="5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19" y="0"/>
                      </a:lnTo>
                    </a:path>
                  </a:pathLst>
                </a:cu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59" name="Freeform 22"/>
                <p:cNvSpPr>
                  <a:spLocks/>
                </p:cNvSpPr>
                <p:nvPr/>
              </p:nvSpPr>
              <p:spPr bwMode="auto">
                <a:xfrm>
                  <a:off x="3823" y="2466"/>
                  <a:ext cx="46" cy="5"/>
                </a:xfrm>
                <a:custGeom>
                  <a:avLst/>
                  <a:gdLst>
                    <a:gd name="T0" fmla="*/ 0 w 46"/>
                    <a:gd name="T1" fmla="*/ 0 h 5"/>
                    <a:gd name="T2" fmla="*/ 6 w 46"/>
                    <a:gd name="T3" fmla="*/ 0 h 5"/>
                    <a:gd name="T4" fmla="*/ 6 w 46"/>
                    <a:gd name="T5" fmla="*/ 0 h 5"/>
                    <a:gd name="T6" fmla="*/ 6 w 46"/>
                    <a:gd name="T7" fmla="*/ 0 h 5"/>
                    <a:gd name="T8" fmla="*/ 6 w 46"/>
                    <a:gd name="T9" fmla="*/ 0 h 5"/>
                    <a:gd name="T10" fmla="*/ 6 w 46"/>
                    <a:gd name="T11" fmla="*/ 0 h 5"/>
                    <a:gd name="T12" fmla="*/ 12 w 46"/>
                    <a:gd name="T13" fmla="*/ 0 h 5"/>
                    <a:gd name="T14" fmla="*/ 12 w 46"/>
                    <a:gd name="T15" fmla="*/ 0 h 5"/>
                    <a:gd name="T16" fmla="*/ 12 w 46"/>
                    <a:gd name="T17" fmla="*/ 0 h 5"/>
                    <a:gd name="T18" fmla="*/ 12 w 46"/>
                    <a:gd name="T19" fmla="*/ 0 h 5"/>
                    <a:gd name="T20" fmla="*/ 12 w 46"/>
                    <a:gd name="T21" fmla="*/ 0 h 5"/>
                    <a:gd name="T22" fmla="*/ 17 w 46"/>
                    <a:gd name="T23" fmla="*/ 0 h 5"/>
                    <a:gd name="T24" fmla="*/ 17 w 46"/>
                    <a:gd name="T25" fmla="*/ 0 h 5"/>
                    <a:gd name="T26" fmla="*/ 17 w 46"/>
                    <a:gd name="T27" fmla="*/ 0 h 5"/>
                    <a:gd name="T28" fmla="*/ 17 w 46"/>
                    <a:gd name="T29" fmla="*/ 5 h 5"/>
                    <a:gd name="T30" fmla="*/ 17 w 46"/>
                    <a:gd name="T31" fmla="*/ 5 h 5"/>
                    <a:gd name="T32" fmla="*/ 23 w 46"/>
                    <a:gd name="T33" fmla="*/ 5 h 5"/>
                    <a:gd name="T34" fmla="*/ 23 w 46"/>
                    <a:gd name="T35" fmla="*/ 5 h 5"/>
                    <a:gd name="T36" fmla="*/ 23 w 46"/>
                    <a:gd name="T37" fmla="*/ 5 h 5"/>
                    <a:gd name="T38" fmla="*/ 23 w 46"/>
                    <a:gd name="T39" fmla="*/ 5 h 5"/>
                    <a:gd name="T40" fmla="*/ 23 w 46"/>
                    <a:gd name="T41" fmla="*/ 5 h 5"/>
                    <a:gd name="T42" fmla="*/ 29 w 46"/>
                    <a:gd name="T43" fmla="*/ 5 h 5"/>
                    <a:gd name="T44" fmla="*/ 29 w 46"/>
                    <a:gd name="T45" fmla="*/ 5 h 5"/>
                    <a:gd name="T46" fmla="*/ 29 w 46"/>
                    <a:gd name="T47" fmla="*/ 5 h 5"/>
                    <a:gd name="T48" fmla="*/ 29 w 46"/>
                    <a:gd name="T49" fmla="*/ 5 h 5"/>
                    <a:gd name="T50" fmla="*/ 29 w 46"/>
                    <a:gd name="T51" fmla="*/ 5 h 5"/>
                    <a:gd name="T52" fmla="*/ 34 w 46"/>
                    <a:gd name="T53" fmla="*/ 5 h 5"/>
                    <a:gd name="T54" fmla="*/ 34 w 46"/>
                    <a:gd name="T55" fmla="*/ 5 h 5"/>
                    <a:gd name="T56" fmla="*/ 34 w 46"/>
                    <a:gd name="T57" fmla="*/ 5 h 5"/>
                    <a:gd name="T58" fmla="*/ 34 w 46"/>
                    <a:gd name="T59" fmla="*/ 5 h 5"/>
                    <a:gd name="T60" fmla="*/ 34 w 46"/>
                    <a:gd name="T61" fmla="*/ 5 h 5"/>
                    <a:gd name="T62" fmla="*/ 40 w 46"/>
                    <a:gd name="T63" fmla="*/ 5 h 5"/>
                    <a:gd name="T64" fmla="*/ 40 w 46"/>
                    <a:gd name="T65" fmla="*/ 5 h 5"/>
                    <a:gd name="T66" fmla="*/ 40 w 46"/>
                    <a:gd name="T67" fmla="*/ 5 h 5"/>
                    <a:gd name="T68" fmla="*/ 40 w 46"/>
                    <a:gd name="T69" fmla="*/ 5 h 5"/>
                    <a:gd name="T70" fmla="*/ 40 w 46"/>
                    <a:gd name="T71" fmla="*/ 5 h 5"/>
                    <a:gd name="T72" fmla="*/ 46 w 46"/>
                    <a:gd name="T73" fmla="*/ 5 h 5"/>
                    <a:gd name="T74" fmla="*/ 46 w 46"/>
                    <a:gd name="T75" fmla="*/ 5 h 5"/>
                    <a:gd name="T76" fmla="*/ 46 w 46"/>
                    <a:gd name="T77" fmla="*/ 5 h 5"/>
                    <a:gd name="T78" fmla="*/ 46 w 46"/>
                    <a:gd name="T79" fmla="*/ 5 h 5"/>
                    <a:gd name="T80" fmla="*/ 46 w 46"/>
                    <a:gd name="T81" fmla="*/ 5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6"/>
                    <a:gd name="T124" fmla="*/ 0 h 5"/>
                    <a:gd name="T125" fmla="*/ 46 w 46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6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40" y="5"/>
                      </a:lnTo>
                      <a:lnTo>
                        <a:pt x="46" y="5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60" name="Line 23"/>
                <p:cNvSpPr>
                  <a:spLocks noChangeShapeType="1"/>
                </p:cNvSpPr>
                <p:nvPr/>
              </p:nvSpPr>
              <p:spPr bwMode="auto">
                <a:xfrm>
                  <a:off x="3880" y="247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61" name="Freeform 24"/>
                <p:cNvSpPr>
                  <a:spLocks/>
                </p:cNvSpPr>
                <p:nvPr/>
              </p:nvSpPr>
              <p:spPr bwMode="auto">
                <a:xfrm>
                  <a:off x="3880" y="2477"/>
                  <a:ext cx="23" cy="6"/>
                </a:xfrm>
                <a:custGeom>
                  <a:avLst/>
                  <a:gdLst>
                    <a:gd name="T0" fmla="*/ 0 w 23"/>
                    <a:gd name="T1" fmla="*/ 0 h 6"/>
                    <a:gd name="T2" fmla="*/ 0 w 23"/>
                    <a:gd name="T3" fmla="*/ 0 h 6"/>
                    <a:gd name="T4" fmla="*/ 6 w 23"/>
                    <a:gd name="T5" fmla="*/ 0 h 6"/>
                    <a:gd name="T6" fmla="*/ 6 w 23"/>
                    <a:gd name="T7" fmla="*/ 0 h 6"/>
                    <a:gd name="T8" fmla="*/ 6 w 23"/>
                    <a:gd name="T9" fmla="*/ 0 h 6"/>
                    <a:gd name="T10" fmla="*/ 6 w 23"/>
                    <a:gd name="T11" fmla="*/ 0 h 6"/>
                    <a:gd name="T12" fmla="*/ 6 w 23"/>
                    <a:gd name="T13" fmla="*/ 0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6 h 6"/>
                    <a:gd name="T30" fmla="*/ 17 w 23"/>
                    <a:gd name="T31" fmla="*/ 6 h 6"/>
                    <a:gd name="T32" fmla="*/ 17 w 23"/>
                    <a:gd name="T33" fmla="*/ 6 h 6"/>
                    <a:gd name="T34" fmla="*/ 23 w 23"/>
                    <a:gd name="T35" fmla="*/ 6 h 6"/>
                    <a:gd name="T36" fmla="*/ 23 w 23"/>
                    <a:gd name="T37" fmla="*/ 6 h 6"/>
                    <a:gd name="T38" fmla="*/ 23 w 23"/>
                    <a:gd name="T39" fmla="*/ 6 h 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3"/>
                    <a:gd name="T61" fmla="*/ 0 h 6"/>
                    <a:gd name="T62" fmla="*/ 23 w 23"/>
                    <a:gd name="T63" fmla="*/ 6 h 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3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23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62" name="Line 25"/>
                <p:cNvSpPr>
                  <a:spLocks noChangeShapeType="1"/>
                </p:cNvSpPr>
                <p:nvPr/>
              </p:nvSpPr>
              <p:spPr bwMode="auto">
                <a:xfrm>
                  <a:off x="3908" y="248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63" name="Freeform 26"/>
                <p:cNvSpPr>
                  <a:spLocks/>
                </p:cNvSpPr>
                <p:nvPr/>
              </p:nvSpPr>
              <p:spPr bwMode="auto">
                <a:xfrm>
                  <a:off x="3908" y="2488"/>
                  <a:ext cx="34" cy="29"/>
                </a:xfrm>
                <a:custGeom>
                  <a:avLst/>
                  <a:gdLst>
                    <a:gd name="T0" fmla="*/ 0 w 34"/>
                    <a:gd name="T1" fmla="*/ 0 h 29"/>
                    <a:gd name="T2" fmla="*/ 6 w 34"/>
                    <a:gd name="T3" fmla="*/ 0 h 29"/>
                    <a:gd name="T4" fmla="*/ 6 w 34"/>
                    <a:gd name="T5" fmla="*/ 0 h 29"/>
                    <a:gd name="T6" fmla="*/ 6 w 34"/>
                    <a:gd name="T7" fmla="*/ 0 h 29"/>
                    <a:gd name="T8" fmla="*/ 6 w 34"/>
                    <a:gd name="T9" fmla="*/ 0 h 29"/>
                    <a:gd name="T10" fmla="*/ 6 w 34"/>
                    <a:gd name="T11" fmla="*/ 0 h 29"/>
                    <a:gd name="T12" fmla="*/ 12 w 34"/>
                    <a:gd name="T13" fmla="*/ 0 h 29"/>
                    <a:gd name="T14" fmla="*/ 12 w 34"/>
                    <a:gd name="T15" fmla="*/ 6 h 29"/>
                    <a:gd name="T16" fmla="*/ 12 w 34"/>
                    <a:gd name="T17" fmla="*/ 6 h 29"/>
                    <a:gd name="T18" fmla="*/ 12 w 34"/>
                    <a:gd name="T19" fmla="*/ 6 h 29"/>
                    <a:gd name="T20" fmla="*/ 12 w 34"/>
                    <a:gd name="T21" fmla="*/ 6 h 29"/>
                    <a:gd name="T22" fmla="*/ 17 w 34"/>
                    <a:gd name="T23" fmla="*/ 6 h 29"/>
                    <a:gd name="T24" fmla="*/ 17 w 34"/>
                    <a:gd name="T25" fmla="*/ 6 h 29"/>
                    <a:gd name="T26" fmla="*/ 17 w 34"/>
                    <a:gd name="T27" fmla="*/ 6 h 29"/>
                    <a:gd name="T28" fmla="*/ 17 w 34"/>
                    <a:gd name="T29" fmla="*/ 12 h 29"/>
                    <a:gd name="T30" fmla="*/ 17 w 34"/>
                    <a:gd name="T31" fmla="*/ 12 h 29"/>
                    <a:gd name="T32" fmla="*/ 23 w 34"/>
                    <a:gd name="T33" fmla="*/ 12 h 29"/>
                    <a:gd name="T34" fmla="*/ 23 w 34"/>
                    <a:gd name="T35" fmla="*/ 12 h 29"/>
                    <a:gd name="T36" fmla="*/ 23 w 34"/>
                    <a:gd name="T37" fmla="*/ 12 h 29"/>
                    <a:gd name="T38" fmla="*/ 23 w 34"/>
                    <a:gd name="T39" fmla="*/ 17 h 29"/>
                    <a:gd name="T40" fmla="*/ 23 w 34"/>
                    <a:gd name="T41" fmla="*/ 17 h 29"/>
                    <a:gd name="T42" fmla="*/ 29 w 34"/>
                    <a:gd name="T43" fmla="*/ 17 h 29"/>
                    <a:gd name="T44" fmla="*/ 29 w 34"/>
                    <a:gd name="T45" fmla="*/ 17 h 29"/>
                    <a:gd name="T46" fmla="*/ 29 w 34"/>
                    <a:gd name="T47" fmla="*/ 17 h 29"/>
                    <a:gd name="T48" fmla="*/ 29 w 34"/>
                    <a:gd name="T49" fmla="*/ 23 h 29"/>
                    <a:gd name="T50" fmla="*/ 29 w 34"/>
                    <a:gd name="T51" fmla="*/ 23 h 29"/>
                    <a:gd name="T52" fmla="*/ 29 w 34"/>
                    <a:gd name="T53" fmla="*/ 23 h 29"/>
                    <a:gd name="T54" fmla="*/ 29 w 34"/>
                    <a:gd name="T55" fmla="*/ 23 h 29"/>
                    <a:gd name="T56" fmla="*/ 34 w 34"/>
                    <a:gd name="T57" fmla="*/ 23 h 29"/>
                    <a:gd name="T58" fmla="*/ 34 w 34"/>
                    <a:gd name="T59" fmla="*/ 29 h 29"/>
                    <a:gd name="T60" fmla="*/ 34 w 34"/>
                    <a:gd name="T61" fmla="*/ 29 h 29"/>
                    <a:gd name="T62" fmla="*/ 34 w 34"/>
                    <a:gd name="T63" fmla="*/ 29 h 29"/>
                    <a:gd name="T64" fmla="*/ 34 w 34"/>
                    <a:gd name="T65" fmla="*/ 29 h 29"/>
                    <a:gd name="T66" fmla="*/ 34 w 34"/>
                    <a:gd name="T67" fmla="*/ 29 h 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29"/>
                    <a:gd name="T104" fmla="*/ 34 w 34"/>
                    <a:gd name="T105" fmla="*/ 29 h 2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29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17" y="6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3" y="17"/>
                      </a:lnTo>
                      <a:lnTo>
                        <a:pt x="29" y="17"/>
                      </a:lnTo>
                      <a:lnTo>
                        <a:pt x="29" y="23"/>
                      </a:lnTo>
                      <a:lnTo>
                        <a:pt x="34" y="23"/>
                      </a:lnTo>
                      <a:lnTo>
                        <a:pt x="34" y="2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64" name="Line 27"/>
                <p:cNvSpPr>
                  <a:spLocks noChangeShapeType="1"/>
                </p:cNvSpPr>
                <p:nvPr/>
              </p:nvSpPr>
              <p:spPr bwMode="auto">
                <a:xfrm>
                  <a:off x="3942" y="252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65" name="Freeform 28"/>
                <p:cNvSpPr>
                  <a:spLocks/>
                </p:cNvSpPr>
                <p:nvPr/>
              </p:nvSpPr>
              <p:spPr bwMode="auto">
                <a:xfrm>
                  <a:off x="3937" y="2528"/>
                  <a:ext cx="5" cy="23"/>
                </a:xfrm>
                <a:custGeom>
                  <a:avLst/>
                  <a:gdLst>
                    <a:gd name="T0" fmla="*/ 5 w 5"/>
                    <a:gd name="T1" fmla="*/ 0 h 23"/>
                    <a:gd name="T2" fmla="*/ 5 w 5"/>
                    <a:gd name="T3" fmla="*/ 0 h 23"/>
                    <a:gd name="T4" fmla="*/ 5 w 5"/>
                    <a:gd name="T5" fmla="*/ 0 h 23"/>
                    <a:gd name="T6" fmla="*/ 5 w 5"/>
                    <a:gd name="T7" fmla="*/ 6 h 23"/>
                    <a:gd name="T8" fmla="*/ 5 w 5"/>
                    <a:gd name="T9" fmla="*/ 6 h 23"/>
                    <a:gd name="T10" fmla="*/ 5 w 5"/>
                    <a:gd name="T11" fmla="*/ 6 h 23"/>
                    <a:gd name="T12" fmla="*/ 5 w 5"/>
                    <a:gd name="T13" fmla="*/ 6 h 23"/>
                    <a:gd name="T14" fmla="*/ 5 w 5"/>
                    <a:gd name="T15" fmla="*/ 6 h 23"/>
                    <a:gd name="T16" fmla="*/ 5 w 5"/>
                    <a:gd name="T17" fmla="*/ 11 h 23"/>
                    <a:gd name="T18" fmla="*/ 5 w 5"/>
                    <a:gd name="T19" fmla="*/ 11 h 23"/>
                    <a:gd name="T20" fmla="*/ 5 w 5"/>
                    <a:gd name="T21" fmla="*/ 11 h 23"/>
                    <a:gd name="T22" fmla="*/ 5 w 5"/>
                    <a:gd name="T23" fmla="*/ 11 h 23"/>
                    <a:gd name="T24" fmla="*/ 5 w 5"/>
                    <a:gd name="T25" fmla="*/ 11 h 23"/>
                    <a:gd name="T26" fmla="*/ 5 w 5"/>
                    <a:gd name="T27" fmla="*/ 17 h 23"/>
                    <a:gd name="T28" fmla="*/ 0 w 5"/>
                    <a:gd name="T29" fmla="*/ 17 h 23"/>
                    <a:gd name="T30" fmla="*/ 0 w 5"/>
                    <a:gd name="T31" fmla="*/ 17 h 23"/>
                    <a:gd name="T32" fmla="*/ 0 w 5"/>
                    <a:gd name="T33" fmla="*/ 17 h 23"/>
                    <a:gd name="T34" fmla="*/ 0 w 5"/>
                    <a:gd name="T35" fmla="*/ 17 h 23"/>
                    <a:gd name="T36" fmla="*/ 0 w 5"/>
                    <a:gd name="T37" fmla="*/ 23 h 2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23"/>
                    <a:gd name="T59" fmla="*/ 5 w 5"/>
                    <a:gd name="T60" fmla="*/ 23 h 2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23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5" y="17"/>
                      </a:lnTo>
                      <a:lnTo>
                        <a:pt x="0" y="17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66" name="Line 29"/>
                <p:cNvSpPr>
                  <a:spLocks noChangeShapeType="1"/>
                </p:cNvSpPr>
                <p:nvPr/>
              </p:nvSpPr>
              <p:spPr bwMode="auto">
                <a:xfrm>
                  <a:off x="3931" y="255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67" name="Freeform 30"/>
                <p:cNvSpPr>
                  <a:spLocks/>
                </p:cNvSpPr>
                <p:nvPr/>
              </p:nvSpPr>
              <p:spPr bwMode="auto">
                <a:xfrm>
                  <a:off x="3891" y="2556"/>
                  <a:ext cx="40" cy="23"/>
                </a:xfrm>
                <a:custGeom>
                  <a:avLst/>
                  <a:gdLst>
                    <a:gd name="T0" fmla="*/ 40 w 40"/>
                    <a:gd name="T1" fmla="*/ 0 h 23"/>
                    <a:gd name="T2" fmla="*/ 34 w 40"/>
                    <a:gd name="T3" fmla="*/ 0 h 23"/>
                    <a:gd name="T4" fmla="*/ 34 w 40"/>
                    <a:gd name="T5" fmla="*/ 0 h 23"/>
                    <a:gd name="T6" fmla="*/ 34 w 40"/>
                    <a:gd name="T7" fmla="*/ 6 h 23"/>
                    <a:gd name="T8" fmla="*/ 34 w 40"/>
                    <a:gd name="T9" fmla="*/ 6 h 23"/>
                    <a:gd name="T10" fmla="*/ 34 w 40"/>
                    <a:gd name="T11" fmla="*/ 6 h 23"/>
                    <a:gd name="T12" fmla="*/ 29 w 40"/>
                    <a:gd name="T13" fmla="*/ 6 h 23"/>
                    <a:gd name="T14" fmla="*/ 29 w 40"/>
                    <a:gd name="T15" fmla="*/ 6 h 23"/>
                    <a:gd name="T16" fmla="*/ 29 w 40"/>
                    <a:gd name="T17" fmla="*/ 6 h 23"/>
                    <a:gd name="T18" fmla="*/ 29 w 40"/>
                    <a:gd name="T19" fmla="*/ 12 h 23"/>
                    <a:gd name="T20" fmla="*/ 29 w 40"/>
                    <a:gd name="T21" fmla="*/ 12 h 23"/>
                    <a:gd name="T22" fmla="*/ 23 w 40"/>
                    <a:gd name="T23" fmla="*/ 12 h 23"/>
                    <a:gd name="T24" fmla="*/ 23 w 40"/>
                    <a:gd name="T25" fmla="*/ 12 h 23"/>
                    <a:gd name="T26" fmla="*/ 23 w 40"/>
                    <a:gd name="T27" fmla="*/ 12 h 23"/>
                    <a:gd name="T28" fmla="*/ 23 w 40"/>
                    <a:gd name="T29" fmla="*/ 12 h 23"/>
                    <a:gd name="T30" fmla="*/ 23 w 40"/>
                    <a:gd name="T31" fmla="*/ 12 h 23"/>
                    <a:gd name="T32" fmla="*/ 17 w 40"/>
                    <a:gd name="T33" fmla="*/ 12 h 23"/>
                    <a:gd name="T34" fmla="*/ 17 w 40"/>
                    <a:gd name="T35" fmla="*/ 17 h 23"/>
                    <a:gd name="T36" fmla="*/ 17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2 w 40"/>
                    <a:gd name="T43" fmla="*/ 17 h 23"/>
                    <a:gd name="T44" fmla="*/ 12 w 40"/>
                    <a:gd name="T45" fmla="*/ 17 h 23"/>
                    <a:gd name="T46" fmla="*/ 12 w 40"/>
                    <a:gd name="T47" fmla="*/ 17 h 23"/>
                    <a:gd name="T48" fmla="*/ 12 w 40"/>
                    <a:gd name="T49" fmla="*/ 17 h 23"/>
                    <a:gd name="T50" fmla="*/ 12 w 40"/>
                    <a:gd name="T51" fmla="*/ 17 h 23"/>
                    <a:gd name="T52" fmla="*/ 6 w 40"/>
                    <a:gd name="T53" fmla="*/ 17 h 23"/>
                    <a:gd name="T54" fmla="*/ 6 w 40"/>
                    <a:gd name="T55" fmla="*/ 17 h 23"/>
                    <a:gd name="T56" fmla="*/ 6 w 40"/>
                    <a:gd name="T57" fmla="*/ 17 h 23"/>
                    <a:gd name="T58" fmla="*/ 6 w 40"/>
                    <a:gd name="T59" fmla="*/ 23 h 23"/>
                    <a:gd name="T60" fmla="*/ 6 w 40"/>
                    <a:gd name="T61" fmla="*/ 23 h 23"/>
                    <a:gd name="T62" fmla="*/ 0 w 40"/>
                    <a:gd name="T63" fmla="*/ 23 h 23"/>
                    <a:gd name="T64" fmla="*/ 0 w 40"/>
                    <a:gd name="T65" fmla="*/ 23 h 23"/>
                    <a:gd name="T66" fmla="*/ 0 w 40"/>
                    <a:gd name="T67" fmla="*/ 23 h 23"/>
                    <a:gd name="T68" fmla="*/ 0 w 40"/>
                    <a:gd name="T69" fmla="*/ 23 h 23"/>
                    <a:gd name="T70" fmla="*/ 0 w 40"/>
                    <a:gd name="T71" fmla="*/ 23 h 2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"/>
                    <a:gd name="T109" fmla="*/ 0 h 23"/>
                    <a:gd name="T110" fmla="*/ 40 w 40"/>
                    <a:gd name="T111" fmla="*/ 23 h 2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" h="23">
                      <a:moveTo>
                        <a:pt x="40" y="0"/>
                      </a:moveTo>
                      <a:lnTo>
                        <a:pt x="34" y="0"/>
                      </a:lnTo>
                      <a:lnTo>
                        <a:pt x="34" y="6"/>
                      </a:lnTo>
                      <a:lnTo>
                        <a:pt x="29" y="6"/>
                      </a:lnTo>
                      <a:lnTo>
                        <a:pt x="29" y="12"/>
                      </a:lnTo>
                      <a:lnTo>
                        <a:pt x="23" y="12"/>
                      </a:lnTo>
                      <a:lnTo>
                        <a:pt x="17" y="12"/>
                      </a:lnTo>
                      <a:lnTo>
                        <a:pt x="17" y="17"/>
                      </a:lnTo>
                      <a:lnTo>
                        <a:pt x="12" y="17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68" name="Line 31"/>
                <p:cNvSpPr>
                  <a:spLocks noChangeShapeType="1"/>
                </p:cNvSpPr>
                <p:nvPr/>
              </p:nvSpPr>
              <p:spPr bwMode="auto">
                <a:xfrm>
                  <a:off x="3880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69" name="Freeform 32"/>
                <p:cNvSpPr>
                  <a:spLocks/>
                </p:cNvSpPr>
                <p:nvPr/>
              </p:nvSpPr>
              <p:spPr bwMode="auto">
                <a:xfrm>
                  <a:off x="3857" y="2579"/>
                  <a:ext cx="23" cy="6"/>
                </a:xfrm>
                <a:custGeom>
                  <a:avLst/>
                  <a:gdLst>
                    <a:gd name="T0" fmla="*/ 23 w 23"/>
                    <a:gd name="T1" fmla="*/ 0 h 6"/>
                    <a:gd name="T2" fmla="*/ 23 w 23"/>
                    <a:gd name="T3" fmla="*/ 0 h 6"/>
                    <a:gd name="T4" fmla="*/ 23 w 23"/>
                    <a:gd name="T5" fmla="*/ 0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7 w 23"/>
                    <a:gd name="T13" fmla="*/ 6 h 6"/>
                    <a:gd name="T14" fmla="*/ 17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12 w 23"/>
                    <a:gd name="T23" fmla="*/ 6 h 6"/>
                    <a:gd name="T24" fmla="*/ 12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6 w 23"/>
                    <a:gd name="T33" fmla="*/ 6 h 6"/>
                    <a:gd name="T34" fmla="*/ 6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6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70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846" y="2585"/>
                  <a:ext cx="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71" name="Freeform 34"/>
                <p:cNvSpPr>
                  <a:spLocks/>
                </p:cNvSpPr>
                <p:nvPr/>
              </p:nvSpPr>
              <p:spPr bwMode="auto">
                <a:xfrm>
                  <a:off x="3801" y="2585"/>
                  <a:ext cx="45" cy="5"/>
                </a:xfrm>
                <a:custGeom>
                  <a:avLst/>
                  <a:gdLst>
                    <a:gd name="T0" fmla="*/ 45 w 45"/>
                    <a:gd name="T1" fmla="*/ 0 h 5"/>
                    <a:gd name="T2" fmla="*/ 45 w 45"/>
                    <a:gd name="T3" fmla="*/ 0 h 5"/>
                    <a:gd name="T4" fmla="*/ 45 w 45"/>
                    <a:gd name="T5" fmla="*/ 0 h 5"/>
                    <a:gd name="T6" fmla="*/ 45 w 45"/>
                    <a:gd name="T7" fmla="*/ 0 h 5"/>
                    <a:gd name="T8" fmla="*/ 45 w 45"/>
                    <a:gd name="T9" fmla="*/ 0 h 5"/>
                    <a:gd name="T10" fmla="*/ 39 w 45"/>
                    <a:gd name="T11" fmla="*/ 0 h 5"/>
                    <a:gd name="T12" fmla="*/ 39 w 45"/>
                    <a:gd name="T13" fmla="*/ 0 h 5"/>
                    <a:gd name="T14" fmla="*/ 39 w 45"/>
                    <a:gd name="T15" fmla="*/ 5 h 5"/>
                    <a:gd name="T16" fmla="*/ 39 w 45"/>
                    <a:gd name="T17" fmla="*/ 5 h 5"/>
                    <a:gd name="T18" fmla="*/ 39 w 45"/>
                    <a:gd name="T19" fmla="*/ 5 h 5"/>
                    <a:gd name="T20" fmla="*/ 34 w 45"/>
                    <a:gd name="T21" fmla="*/ 5 h 5"/>
                    <a:gd name="T22" fmla="*/ 34 w 45"/>
                    <a:gd name="T23" fmla="*/ 5 h 5"/>
                    <a:gd name="T24" fmla="*/ 34 w 45"/>
                    <a:gd name="T25" fmla="*/ 5 h 5"/>
                    <a:gd name="T26" fmla="*/ 34 w 45"/>
                    <a:gd name="T27" fmla="*/ 5 h 5"/>
                    <a:gd name="T28" fmla="*/ 34 w 45"/>
                    <a:gd name="T29" fmla="*/ 5 h 5"/>
                    <a:gd name="T30" fmla="*/ 28 w 45"/>
                    <a:gd name="T31" fmla="*/ 5 h 5"/>
                    <a:gd name="T32" fmla="*/ 28 w 45"/>
                    <a:gd name="T33" fmla="*/ 5 h 5"/>
                    <a:gd name="T34" fmla="*/ 28 w 45"/>
                    <a:gd name="T35" fmla="*/ 5 h 5"/>
                    <a:gd name="T36" fmla="*/ 28 w 45"/>
                    <a:gd name="T37" fmla="*/ 5 h 5"/>
                    <a:gd name="T38" fmla="*/ 28 w 45"/>
                    <a:gd name="T39" fmla="*/ 5 h 5"/>
                    <a:gd name="T40" fmla="*/ 22 w 45"/>
                    <a:gd name="T41" fmla="*/ 5 h 5"/>
                    <a:gd name="T42" fmla="*/ 22 w 45"/>
                    <a:gd name="T43" fmla="*/ 5 h 5"/>
                    <a:gd name="T44" fmla="*/ 22 w 45"/>
                    <a:gd name="T45" fmla="*/ 5 h 5"/>
                    <a:gd name="T46" fmla="*/ 22 w 45"/>
                    <a:gd name="T47" fmla="*/ 5 h 5"/>
                    <a:gd name="T48" fmla="*/ 22 w 45"/>
                    <a:gd name="T49" fmla="*/ 5 h 5"/>
                    <a:gd name="T50" fmla="*/ 17 w 45"/>
                    <a:gd name="T51" fmla="*/ 5 h 5"/>
                    <a:gd name="T52" fmla="*/ 17 w 45"/>
                    <a:gd name="T53" fmla="*/ 5 h 5"/>
                    <a:gd name="T54" fmla="*/ 17 w 45"/>
                    <a:gd name="T55" fmla="*/ 5 h 5"/>
                    <a:gd name="T56" fmla="*/ 17 w 45"/>
                    <a:gd name="T57" fmla="*/ 5 h 5"/>
                    <a:gd name="T58" fmla="*/ 17 w 45"/>
                    <a:gd name="T59" fmla="*/ 5 h 5"/>
                    <a:gd name="T60" fmla="*/ 11 w 45"/>
                    <a:gd name="T61" fmla="*/ 5 h 5"/>
                    <a:gd name="T62" fmla="*/ 11 w 45"/>
                    <a:gd name="T63" fmla="*/ 5 h 5"/>
                    <a:gd name="T64" fmla="*/ 11 w 45"/>
                    <a:gd name="T65" fmla="*/ 5 h 5"/>
                    <a:gd name="T66" fmla="*/ 11 w 45"/>
                    <a:gd name="T67" fmla="*/ 5 h 5"/>
                    <a:gd name="T68" fmla="*/ 11 w 45"/>
                    <a:gd name="T69" fmla="*/ 5 h 5"/>
                    <a:gd name="T70" fmla="*/ 5 w 45"/>
                    <a:gd name="T71" fmla="*/ 5 h 5"/>
                    <a:gd name="T72" fmla="*/ 5 w 45"/>
                    <a:gd name="T73" fmla="*/ 0 h 5"/>
                    <a:gd name="T74" fmla="*/ 5 w 45"/>
                    <a:gd name="T75" fmla="*/ 0 h 5"/>
                    <a:gd name="T76" fmla="*/ 5 w 45"/>
                    <a:gd name="T77" fmla="*/ 0 h 5"/>
                    <a:gd name="T78" fmla="*/ 0 w 45"/>
                    <a:gd name="T79" fmla="*/ 0 h 5"/>
                    <a:gd name="T80" fmla="*/ 0 w 45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5"/>
                    <a:gd name="T124" fmla="*/ 0 h 5"/>
                    <a:gd name="T125" fmla="*/ 45 w 45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5" h="5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8" y="5"/>
                      </a:lnTo>
                      <a:lnTo>
                        <a:pt x="22" y="5"/>
                      </a:lnTo>
                      <a:lnTo>
                        <a:pt x="17" y="5"/>
                      </a:lnTo>
                      <a:lnTo>
                        <a:pt x="11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72" name="Line 35"/>
                <p:cNvSpPr>
                  <a:spLocks noChangeShapeType="1"/>
                </p:cNvSpPr>
                <p:nvPr/>
              </p:nvSpPr>
              <p:spPr bwMode="auto">
                <a:xfrm>
                  <a:off x="3795" y="258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73" name="Freeform 36"/>
                <p:cNvSpPr>
                  <a:spLocks/>
                </p:cNvSpPr>
                <p:nvPr/>
              </p:nvSpPr>
              <p:spPr bwMode="auto">
                <a:xfrm>
                  <a:off x="3772" y="2579"/>
                  <a:ext cx="23" cy="6"/>
                </a:xfrm>
                <a:custGeom>
                  <a:avLst/>
                  <a:gdLst>
                    <a:gd name="T0" fmla="*/ 23 w 23"/>
                    <a:gd name="T1" fmla="*/ 6 h 6"/>
                    <a:gd name="T2" fmla="*/ 17 w 23"/>
                    <a:gd name="T3" fmla="*/ 6 h 6"/>
                    <a:gd name="T4" fmla="*/ 17 w 23"/>
                    <a:gd name="T5" fmla="*/ 6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2 w 23"/>
                    <a:gd name="T13" fmla="*/ 6 h 6"/>
                    <a:gd name="T14" fmla="*/ 12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6 w 23"/>
                    <a:gd name="T23" fmla="*/ 6 h 6"/>
                    <a:gd name="T24" fmla="*/ 6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0 w 23"/>
                    <a:gd name="T33" fmla="*/ 6 h 6"/>
                    <a:gd name="T34" fmla="*/ 0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0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6"/>
                      </a:move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74" name="Line 37"/>
                <p:cNvSpPr>
                  <a:spLocks noChangeShapeType="1"/>
                </p:cNvSpPr>
                <p:nvPr/>
              </p:nvSpPr>
              <p:spPr bwMode="auto">
                <a:xfrm>
                  <a:off x="3761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75" name="Freeform 38"/>
                <p:cNvSpPr>
                  <a:spLocks/>
                </p:cNvSpPr>
                <p:nvPr/>
              </p:nvSpPr>
              <p:spPr bwMode="auto">
                <a:xfrm>
                  <a:off x="3721" y="2556"/>
                  <a:ext cx="40" cy="23"/>
                </a:xfrm>
                <a:custGeom>
                  <a:avLst/>
                  <a:gdLst>
                    <a:gd name="T0" fmla="*/ 40 w 40"/>
                    <a:gd name="T1" fmla="*/ 23 h 23"/>
                    <a:gd name="T2" fmla="*/ 40 w 40"/>
                    <a:gd name="T3" fmla="*/ 23 h 23"/>
                    <a:gd name="T4" fmla="*/ 40 w 40"/>
                    <a:gd name="T5" fmla="*/ 23 h 23"/>
                    <a:gd name="T6" fmla="*/ 40 w 40"/>
                    <a:gd name="T7" fmla="*/ 23 h 23"/>
                    <a:gd name="T8" fmla="*/ 34 w 40"/>
                    <a:gd name="T9" fmla="*/ 23 h 23"/>
                    <a:gd name="T10" fmla="*/ 34 w 40"/>
                    <a:gd name="T11" fmla="*/ 23 h 23"/>
                    <a:gd name="T12" fmla="*/ 34 w 40"/>
                    <a:gd name="T13" fmla="*/ 23 h 23"/>
                    <a:gd name="T14" fmla="*/ 34 w 40"/>
                    <a:gd name="T15" fmla="*/ 23 h 23"/>
                    <a:gd name="T16" fmla="*/ 34 w 40"/>
                    <a:gd name="T17" fmla="*/ 23 h 23"/>
                    <a:gd name="T18" fmla="*/ 29 w 40"/>
                    <a:gd name="T19" fmla="*/ 17 h 23"/>
                    <a:gd name="T20" fmla="*/ 29 w 40"/>
                    <a:gd name="T21" fmla="*/ 17 h 23"/>
                    <a:gd name="T22" fmla="*/ 29 w 40"/>
                    <a:gd name="T23" fmla="*/ 17 h 23"/>
                    <a:gd name="T24" fmla="*/ 29 w 40"/>
                    <a:gd name="T25" fmla="*/ 17 h 23"/>
                    <a:gd name="T26" fmla="*/ 29 w 40"/>
                    <a:gd name="T27" fmla="*/ 17 h 23"/>
                    <a:gd name="T28" fmla="*/ 23 w 40"/>
                    <a:gd name="T29" fmla="*/ 17 h 23"/>
                    <a:gd name="T30" fmla="*/ 23 w 40"/>
                    <a:gd name="T31" fmla="*/ 17 h 23"/>
                    <a:gd name="T32" fmla="*/ 23 w 40"/>
                    <a:gd name="T33" fmla="*/ 17 h 23"/>
                    <a:gd name="T34" fmla="*/ 23 w 40"/>
                    <a:gd name="T35" fmla="*/ 17 h 23"/>
                    <a:gd name="T36" fmla="*/ 23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7 w 40"/>
                    <a:gd name="T43" fmla="*/ 12 h 23"/>
                    <a:gd name="T44" fmla="*/ 17 w 40"/>
                    <a:gd name="T45" fmla="*/ 12 h 23"/>
                    <a:gd name="T46" fmla="*/ 17 w 40"/>
                    <a:gd name="T47" fmla="*/ 12 h 23"/>
                    <a:gd name="T48" fmla="*/ 12 w 40"/>
                    <a:gd name="T49" fmla="*/ 12 h 23"/>
                    <a:gd name="T50" fmla="*/ 12 w 40"/>
                    <a:gd name="T51" fmla="*/ 12 h 23"/>
                    <a:gd name="T52" fmla="*/ 12 w 40"/>
                    <a:gd name="T53" fmla="*/ 12 h 23"/>
                    <a:gd name="T54" fmla="*/ 12 w 40"/>
                    <a:gd name="T55" fmla="*/ 12 h 23"/>
                    <a:gd name="T56" fmla="*/ 6 w 40"/>
                    <a:gd name="T57" fmla="*/ 12 h 23"/>
                    <a:gd name="T58" fmla="*/ 6 w 40"/>
                    <a:gd name="T59" fmla="*/ 6 h 23"/>
                    <a:gd name="T60" fmla="*/ 6 w 40"/>
                    <a:gd name="T61" fmla="*/ 6 h 23"/>
                    <a:gd name="T62" fmla="*/ 6 w 40"/>
                    <a:gd name="T63" fmla="*/ 6 h 23"/>
                    <a:gd name="T64" fmla="*/ 6 w 40"/>
                    <a:gd name="T65" fmla="*/ 6 h 23"/>
                    <a:gd name="T66" fmla="*/ 0 w 40"/>
                    <a:gd name="T67" fmla="*/ 6 h 23"/>
                    <a:gd name="T68" fmla="*/ 0 w 40"/>
                    <a:gd name="T69" fmla="*/ 0 h 2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0"/>
                    <a:gd name="T106" fmla="*/ 0 h 23"/>
                    <a:gd name="T107" fmla="*/ 40 w 40"/>
                    <a:gd name="T108" fmla="*/ 23 h 2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0" h="23">
                      <a:moveTo>
                        <a:pt x="40" y="23"/>
                      </a:moveTo>
                      <a:lnTo>
                        <a:pt x="40" y="23"/>
                      </a:lnTo>
                      <a:lnTo>
                        <a:pt x="34" y="23"/>
                      </a:lnTo>
                      <a:lnTo>
                        <a:pt x="29" y="17"/>
                      </a:lnTo>
                      <a:lnTo>
                        <a:pt x="23" y="17"/>
                      </a:lnTo>
                      <a:lnTo>
                        <a:pt x="17" y="17"/>
                      </a:lnTo>
                      <a:lnTo>
                        <a:pt x="17" y="12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76" name="Line 39"/>
                <p:cNvSpPr>
                  <a:spLocks noChangeShapeType="1"/>
                </p:cNvSpPr>
                <p:nvPr/>
              </p:nvSpPr>
              <p:spPr bwMode="auto">
                <a:xfrm>
                  <a:off x="3716" y="255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77" name="Freeform 40"/>
                <p:cNvSpPr>
                  <a:spLocks/>
                </p:cNvSpPr>
                <p:nvPr/>
              </p:nvSpPr>
              <p:spPr bwMode="auto">
                <a:xfrm>
                  <a:off x="3704" y="2528"/>
                  <a:ext cx="12" cy="23"/>
                </a:xfrm>
                <a:custGeom>
                  <a:avLst/>
                  <a:gdLst>
                    <a:gd name="T0" fmla="*/ 12 w 12"/>
                    <a:gd name="T1" fmla="*/ 23 h 23"/>
                    <a:gd name="T2" fmla="*/ 6 w 12"/>
                    <a:gd name="T3" fmla="*/ 23 h 23"/>
                    <a:gd name="T4" fmla="*/ 6 w 12"/>
                    <a:gd name="T5" fmla="*/ 17 h 23"/>
                    <a:gd name="T6" fmla="*/ 6 w 12"/>
                    <a:gd name="T7" fmla="*/ 17 h 23"/>
                    <a:gd name="T8" fmla="*/ 6 w 12"/>
                    <a:gd name="T9" fmla="*/ 17 h 23"/>
                    <a:gd name="T10" fmla="*/ 6 w 12"/>
                    <a:gd name="T11" fmla="*/ 17 h 23"/>
                    <a:gd name="T12" fmla="*/ 6 w 12"/>
                    <a:gd name="T13" fmla="*/ 17 h 23"/>
                    <a:gd name="T14" fmla="*/ 6 w 12"/>
                    <a:gd name="T15" fmla="*/ 11 h 23"/>
                    <a:gd name="T16" fmla="*/ 0 w 12"/>
                    <a:gd name="T17" fmla="*/ 11 h 23"/>
                    <a:gd name="T18" fmla="*/ 0 w 12"/>
                    <a:gd name="T19" fmla="*/ 11 h 23"/>
                    <a:gd name="T20" fmla="*/ 0 w 12"/>
                    <a:gd name="T21" fmla="*/ 11 h 23"/>
                    <a:gd name="T22" fmla="*/ 0 w 12"/>
                    <a:gd name="T23" fmla="*/ 11 h 23"/>
                    <a:gd name="T24" fmla="*/ 0 w 12"/>
                    <a:gd name="T25" fmla="*/ 6 h 23"/>
                    <a:gd name="T26" fmla="*/ 0 w 12"/>
                    <a:gd name="T27" fmla="*/ 6 h 23"/>
                    <a:gd name="T28" fmla="*/ 0 w 12"/>
                    <a:gd name="T29" fmla="*/ 6 h 23"/>
                    <a:gd name="T30" fmla="*/ 0 w 12"/>
                    <a:gd name="T31" fmla="*/ 6 h 23"/>
                    <a:gd name="T32" fmla="*/ 0 w 12"/>
                    <a:gd name="T33" fmla="*/ 6 h 23"/>
                    <a:gd name="T34" fmla="*/ 0 w 12"/>
                    <a:gd name="T35" fmla="*/ 0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"/>
                    <a:gd name="T55" fmla="*/ 0 h 23"/>
                    <a:gd name="T56" fmla="*/ 12 w 12"/>
                    <a:gd name="T57" fmla="*/ 23 h 2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" h="23">
                      <a:moveTo>
                        <a:pt x="12" y="23"/>
                      </a:move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6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78" name="Line 41"/>
                <p:cNvSpPr>
                  <a:spLocks noChangeShapeType="1"/>
                </p:cNvSpPr>
                <p:nvPr/>
              </p:nvSpPr>
              <p:spPr bwMode="auto">
                <a:xfrm>
                  <a:off x="3704" y="252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79" name="Freeform 42"/>
                <p:cNvSpPr>
                  <a:spLocks/>
                </p:cNvSpPr>
                <p:nvPr/>
              </p:nvSpPr>
              <p:spPr bwMode="auto">
                <a:xfrm>
                  <a:off x="3704" y="2488"/>
                  <a:ext cx="34" cy="34"/>
                </a:xfrm>
                <a:custGeom>
                  <a:avLst/>
                  <a:gdLst>
                    <a:gd name="T0" fmla="*/ 0 w 34"/>
                    <a:gd name="T1" fmla="*/ 34 h 34"/>
                    <a:gd name="T2" fmla="*/ 0 w 34"/>
                    <a:gd name="T3" fmla="*/ 34 h 34"/>
                    <a:gd name="T4" fmla="*/ 0 w 34"/>
                    <a:gd name="T5" fmla="*/ 29 h 34"/>
                    <a:gd name="T6" fmla="*/ 0 w 34"/>
                    <a:gd name="T7" fmla="*/ 29 h 34"/>
                    <a:gd name="T8" fmla="*/ 0 w 34"/>
                    <a:gd name="T9" fmla="*/ 29 h 34"/>
                    <a:gd name="T10" fmla="*/ 0 w 34"/>
                    <a:gd name="T11" fmla="*/ 29 h 34"/>
                    <a:gd name="T12" fmla="*/ 6 w 34"/>
                    <a:gd name="T13" fmla="*/ 29 h 34"/>
                    <a:gd name="T14" fmla="*/ 6 w 34"/>
                    <a:gd name="T15" fmla="*/ 23 h 34"/>
                    <a:gd name="T16" fmla="*/ 6 w 34"/>
                    <a:gd name="T17" fmla="*/ 23 h 34"/>
                    <a:gd name="T18" fmla="*/ 6 w 34"/>
                    <a:gd name="T19" fmla="*/ 23 h 34"/>
                    <a:gd name="T20" fmla="*/ 6 w 34"/>
                    <a:gd name="T21" fmla="*/ 23 h 34"/>
                    <a:gd name="T22" fmla="*/ 6 w 34"/>
                    <a:gd name="T23" fmla="*/ 23 h 34"/>
                    <a:gd name="T24" fmla="*/ 6 w 34"/>
                    <a:gd name="T25" fmla="*/ 17 h 34"/>
                    <a:gd name="T26" fmla="*/ 6 w 34"/>
                    <a:gd name="T27" fmla="*/ 17 h 34"/>
                    <a:gd name="T28" fmla="*/ 12 w 34"/>
                    <a:gd name="T29" fmla="*/ 17 h 34"/>
                    <a:gd name="T30" fmla="*/ 12 w 34"/>
                    <a:gd name="T31" fmla="*/ 17 h 34"/>
                    <a:gd name="T32" fmla="*/ 12 w 34"/>
                    <a:gd name="T33" fmla="*/ 17 h 34"/>
                    <a:gd name="T34" fmla="*/ 12 w 34"/>
                    <a:gd name="T35" fmla="*/ 12 h 34"/>
                    <a:gd name="T36" fmla="*/ 12 w 34"/>
                    <a:gd name="T37" fmla="*/ 12 h 34"/>
                    <a:gd name="T38" fmla="*/ 17 w 34"/>
                    <a:gd name="T39" fmla="*/ 12 h 34"/>
                    <a:gd name="T40" fmla="*/ 17 w 34"/>
                    <a:gd name="T41" fmla="*/ 12 h 34"/>
                    <a:gd name="T42" fmla="*/ 17 w 34"/>
                    <a:gd name="T43" fmla="*/ 12 h 34"/>
                    <a:gd name="T44" fmla="*/ 17 w 34"/>
                    <a:gd name="T45" fmla="*/ 6 h 34"/>
                    <a:gd name="T46" fmla="*/ 17 w 34"/>
                    <a:gd name="T47" fmla="*/ 6 h 34"/>
                    <a:gd name="T48" fmla="*/ 23 w 34"/>
                    <a:gd name="T49" fmla="*/ 6 h 34"/>
                    <a:gd name="T50" fmla="*/ 23 w 34"/>
                    <a:gd name="T51" fmla="*/ 6 h 34"/>
                    <a:gd name="T52" fmla="*/ 23 w 34"/>
                    <a:gd name="T53" fmla="*/ 6 h 34"/>
                    <a:gd name="T54" fmla="*/ 23 w 34"/>
                    <a:gd name="T55" fmla="*/ 6 h 34"/>
                    <a:gd name="T56" fmla="*/ 23 w 34"/>
                    <a:gd name="T57" fmla="*/ 6 h 34"/>
                    <a:gd name="T58" fmla="*/ 29 w 34"/>
                    <a:gd name="T59" fmla="*/ 0 h 34"/>
                    <a:gd name="T60" fmla="*/ 29 w 34"/>
                    <a:gd name="T61" fmla="*/ 0 h 34"/>
                    <a:gd name="T62" fmla="*/ 29 w 34"/>
                    <a:gd name="T63" fmla="*/ 0 h 34"/>
                    <a:gd name="T64" fmla="*/ 29 w 34"/>
                    <a:gd name="T65" fmla="*/ 0 h 34"/>
                    <a:gd name="T66" fmla="*/ 34 w 34"/>
                    <a:gd name="T67" fmla="*/ 0 h 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34"/>
                    <a:gd name="T104" fmla="*/ 34 w 34"/>
                    <a:gd name="T105" fmla="*/ 34 h 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2" y="17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80" name="Line 43"/>
                <p:cNvSpPr>
                  <a:spLocks noChangeShapeType="1"/>
                </p:cNvSpPr>
                <p:nvPr/>
              </p:nvSpPr>
              <p:spPr bwMode="auto">
                <a:xfrm>
                  <a:off x="3744" y="248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81" name="Freeform 44"/>
                <p:cNvSpPr>
                  <a:spLocks/>
                </p:cNvSpPr>
                <p:nvPr/>
              </p:nvSpPr>
              <p:spPr bwMode="auto">
                <a:xfrm>
                  <a:off x="3744" y="2477"/>
                  <a:ext cx="23" cy="6"/>
                </a:xfrm>
                <a:custGeom>
                  <a:avLst/>
                  <a:gdLst>
                    <a:gd name="T0" fmla="*/ 0 w 23"/>
                    <a:gd name="T1" fmla="*/ 6 h 6"/>
                    <a:gd name="T2" fmla="*/ 0 w 23"/>
                    <a:gd name="T3" fmla="*/ 6 h 6"/>
                    <a:gd name="T4" fmla="*/ 6 w 23"/>
                    <a:gd name="T5" fmla="*/ 6 h 6"/>
                    <a:gd name="T6" fmla="*/ 6 w 23"/>
                    <a:gd name="T7" fmla="*/ 6 h 6"/>
                    <a:gd name="T8" fmla="*/ 6 w 23"/>
                    <a:gd name="T9" fmla="*/ 6 h 6"/>
                    <a:gd name="T10" fmla="*/ 6 w 23"/>
                    <a:gd name="T11" fmla="*/ 6 h 6"/>
                    <a:gd name="T12" fmla="*/ 6 w 23"/>
                    <a:gd name="T13" fmla="*/ 6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0 h 6"/>
                    <a:gd name="T30" fmla="*/ 17 w 23"/>
                    <a:gd name="T31" fmla="*/ 0 h 6"/>
                    <a:gd name="T32" fmla="*/ 17 w 23"/>
                    <a:gd name="T33" fmla="*/ 0 h 6"/>
                    <a:gd name="T34" fmla="*/ 23 w 23"/>
                    <a:gd name="T35" fmla="*/ 0 h 6"/>
                    <a:gd name="T36" fmla="*/ 23 w 23"/>
                    <a:gd name="T37" fmla="*/ 0 h 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"/>
                    <a:gd name="T58" fmla="*/ 0 h 6"/>
                    <a:gd name="T59" fmla="*/ 23 w 23"/>
                    <a:gd name="T60" fmla="*/ 6 h 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82" name="Line 45"/>
                <p:cNvSpPr>
                  <a:spLocks noChangeShapeType="1"/>
                </p:cNvSpPr>
                <p:nvPr/>
              </p:nvSpPr>
              <p:spPr bwMode="auto">
                <a:xfrm>
                  <a:off x="3772" y="247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83" name="Freeform 46"/>
                <p:cNvSpPr>
                  <a:spLocks/>
                </p:cNvSpPr>
                <p:nvPr/>
              </p:nvSpPr>
              <p:spPr bwMode="auto">
                <a:xfrm>
                  <a:off x="3772" y="2466"/>
                  <a:ext cx="51" cy="5"/>
                </a:xfrm>
                <a:custGeom>
                  <a:avLst/>
                  <a:gdLst>
                    <a:gd name="T0" fmla="*/ 0 w 51"/>
                    <a:gd name="T1" fmla="*/ 5 h 5"/>
                    <a:gd name="T2" fmla="*/ 6 w 51"/>
                    <a:gd name="T3" fmla="*/ 5 h 5"/>
                    <a:gd name="T4" fmla="*/ 6 w 51"/>
                    <a:gd name="T5" fmla="*/ 5 h 5"/>
                    <a:gd name="T6" fmla="*/ 6 w 51"/>
                    <a:gd name="T7" fmla="*/ 5 h 5"/>
                    <a:gd name="T8" fmla="*/ 6 w 51"/>
                    <a:gd name="T9" fmla="*/ 5 h 5"/>
                    <a:gd name="T10" fmla="*/ 6 w 51"/>
                    <a:gd name="T11" fmla="*/ 5 h 5"/>
                    <a:gd name="T12" fmla="*/ 12 w 51"/>
                    <a:gd name="T13" fmla="*/ 5 h 5"/>
                    <a:gd name="T14" fmla="*/ 12 w 51"/>
                    <a:gd name="T15" fmla="*/ 5 h 5"/>
                    <a:gd name="T16" fmla="*/ 12 w 51"/>
                    <a:gd name="T17" fmla="*/ 5 h 5"/>
                    <a:gd name="T18" fmla="*/ 12 w 51"/>
                    <a:gd name="T19" fmla="*/ 5 h 5"/>
                    <a:gd name="T20" fmla="*/ 12 w 51"/>
                    <a:gd name="T21" fmla="*/ 5 h 5"/>
                    <a:gd name="T22" fmla="*/ 17 w 51"/>
                    <a:gd name="T23" fmla="*/ 5 h 5"/>
                    <a:gd name="T24" fmla="*/ 17 w 51"/>
                    <a:gd name="T25" fmla="*/ 5 h 5"/>
                    <a:gd name="T26" fmla="*/ 17 w 51"/>
                    <a:gd name="T27" fmla="*/ 5 h 5"/>
                    <a:gd name="T28" fmla="*/ 17 w 51"/>
                    <a:gd name="T29" fmla="*/ 5 h 5"/>
                    <a:gd name="T30" fmla="*/ 17 w 51"/>
                    <a:gd name="T31" fmla="*/ 5 h 5"/>
                    <a:gd name="T32" fmla="*/ 23 w 51"/>
                    <a:gd name="T33" fmla="*/ 5 h 5"/>
                    <a:gd name="T34" fmla="*/ 23 w 51"/>
                    <a:gd name="T35" fmla="*/ 5 h 5"/>
                    <a:gd name="T36" fmla="*/ 23 w 51"/>
                    <a:gd name="T37" fmla="*/ 5 h 5"/>
                    <a:gd name="T38" fmla="*/ 23 w 51"/>
                    <a:gd name="T39" fmla="*/ 5 h 5"/>
                    <a:gd name="T40" fmla="*/ 23 w 51"/>
                    <a:gd name="T41" fmla="*/ 5 h 5"/>
                    <a:gd name="T42" fmla="*/ 29 w 51"/>
                    <a:gd name="T43" fmla="*/ 5 h 5"/>
                    <a:gd name="T44" fmla="*/ 29 w 51"/>
                    <a:gd name="T45" fmla="*/ 5 h 5"/>
                    <a:gd name="T46" fmla="*/ 29 w 51"/>
                    <a:gd name="T47" fmla="*/ 5 h 5"/>
                    <a:gd name="T48" fmla="*/ 29 w 51"/>
                    <a:gd name="T49" fmla="*/ 5 h 5"/>
                    <a:gd name="T50" fmla="*/ 29 w 51"/>
                    <a:gd name="T51" fmla="*/ 5 h 5"/>
                    <a:gd name="T52" fmla="*/ 34 w 51"/>
                    <a:gd name="T53" fmla="*/ 5 h 5"/>
                    <a:gd name="T54" fmla="*/ 34 w 51"/>
                    <a:gd name="T55" fmla="*/ 5 h 5"/>
                    <a:gd name="T56" fmla="*/ 34 w 51"/>
                    <a:gd name="T57" fmla="*/ 5 h 5"/>
                    <a:gd name="T58" fmla="*/ 34 w 51"/>
                    <a:gd name="T59" fmla="*/ 0 h 5"/>
                    <a:gd name="T60" fmla="*/ 40 w 51"/>
                    <a:gd name="T61" fmla="*/ 0 h 5"/>
                    <a:gd name="T62" fmla="*/ 40 w 51"/>
                    <a:gd name="T63" fmla="*/ 0 h 5"/>
                    <a:gd name="T64" fmla="*/ 40 w 51"/>
                    <a:gd name="T65" fmla="*/ 0 h 5"/>
                    <a:gd name="T66" fmla="*/ 40 w 51"/>
                    <a:gd name="T67" fmla="*/ 0 h 5"/>
                    <a:gd name="T68" fmla="*/ 40 w 51"/>
                    <a:gd name="T69" fmla="*/ 0 h 5"/>
                    <a:gd name="T70" fmla="*/ 46 w 51"/>
                    <a:gd name="T71" fmla="*/ 0 h 5"/>
                    <a:gd name="T72" fmla="*/ 46 w 51"/>
                    <a:gd name="T73" fmla="*/ 0 h 5"/>
                    <a:gd name="T74" fmla="*/ 46 w 51"/>
                    <a:gd name="T75" fmla="*/ 0 h 5"/>
                    <a:gd name="T76" fmla="*/ 46 w 51"/>
                    <a:gd name="T77" fmla="*/ 0 h 5"/>
                    <a:gd name="T78" fmla="*/ 46 w 51"/>
                    <a:gd name="T79" fmla="*/ 0 h 5"/>
                    <a:gd name="T80" fmla="*/ 51 w 51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51"/>
                    <a:gd name="T124" fmla="*/ 0 h 5"/>
                    <a:gd name="T125" fmla="*/ 51 w 51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51" h="5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12" y="5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68656" name="Rectangle 47"/>
              <p:cNvSpPr>
                <a:spLocks noChangeArrowheads="1"/>
              </p:cNvSpPr>
              <p:nvPr/>
            </p:nvSpPr>
            <p:spPr bwMode="auto">
              <a:xfrm>
                <a:off x="575" y="1608"/>
                <a:ext cx="72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PARISH BNDRY</a:t>
                </a:r>
                <a:endParaRPr lang="en-US" sz="1200" b="1">
                  <a:latin typeface="Calibri" pitchFamily="34" charset="0"/>
                </a:endParaRPr>
              </a:p>
            </p:txBody>
          </p:sp>
        </p:grpSp>
        <p:grpSp>
          <p:nvGrpSpPr>
            <p:cNvPr id="9" name="Group 48"/>
            <p:cNvGrpSpPr>
              <a:grpSpLocks/>
            </p:cNvGrpSpPr>
            <p:nvPr/>
          </p:nvGrpSpPr>
          <p:grpSpPr bwMode="auto">
            <a:xfrm>
              <a:off x="1633" y="1253"/>
              <a:ext cx="598" cy="115"/>
              <a:chOff x="366" y="677"/>
              <a:chExt cx="598" cy="115"/>
            </a:xfrm>
          </p:grpSpPr>
          <p:sp>
            <p:nvSpPr>
              <p:cNvPr id="68651" name="Rectangle 49"/>
              <p:cNvSpPr>
                <a:spLocks noChangeArrowheads="1"/>
              </p:cNvSpPr>
              <p:nvPr/>
            </p:nvSpPr>
            <p:spPr bwMode="auto">
              <a:xfrm>
                <a:off x="575" y="677"/>
                <a:ext cx="38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PLACES</a:t>
                </a:r>
                <a:endParaRPr lang="en-US" sz="1200" b="1">
                  <a:latin typeface="Calibri" pitchFamily="34" charset="0"/>
                </a:endParaRPr>
              </a:p>
            </p:txBody>
          </p:sp>
          <p:grpSp>
            <p:nvGrpSpPr>
              <p:cNvPr id="10" name="Group 50"/>
              <p:cNvGrpSpPr>
                <a:grpSpLocks/>
              </p:cNvGrpSpPr>
              <p:nvPr/>
            </p:nvGrpSpPr>
            <p:grpSpPr bwMode="auto">
              <a:xfrm>
                <a:off x="366" y="709"/>
                <a:ext cx="58" cy="58"/>
                <a:chOff x="2832" y="1248"/>
                <a:chExt cx="58" cy="58"/>
              </a:xfrm>
            </p:grpSpPr>
            <p:sp>
              <p:nvSpPr>
                <p:cNvPr id="68653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248"/>
                  <a:ext cx="58" cy="58"/>
                </a:xfrm>
                <a:prstGeom prst="ellipse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8654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2854" y="1270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68630" name="Text Box 53"/>
            <p:cNvSpPr txBox="1">
              <a:spLocks noChangeArrowheads="1"/>
            </p:cNvSpPr>
            <p:nvPr/>
          </p:nvSpPr>
          <p:spPr bwMode="auto">
            <a:xfrm>
              <a:off x="1603" y="984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LEGEND</a:t>
              </a:r>
            </a:p>
          </p:txBody>
        </p:sp>
        <p:sp>
          <p:nvSpPr>
            <p:cNvPr id="68631" name="Rectangle 54"/>
            <p:cNvSpPr>
              <a:spLocks noChangeArrowheads="1"/>
            </p:cNvSpPr>
            <p:nvPr/>
          </p:nvSpPr>
          <p:spPr bwMode="auto">
            <a:xfrm>
              <a:off x="1465" y="960"/>
              <a:ext cx="1175" cy="12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1555" y="1908"/>
              <a:ext cx="602" cy="115"/>
              <a:chOff x="288" y="1332"/>
              <a:chExt cx="602" cy="115"/>
            </a:xfrm>
          </p:grpSpPr>
          <p:grpSp>
            <p:nvGrpSpPr>
              <p:cNvPr id="12" name="Group 56"/>
              <p:cNvGrpSpPr>
                <a:grpSpLocks/>
              </p:cNvGrpSpPr>
              <p:nvPr/>
            </p:nvGrpSpPr>
            <p:grpSpPr bwMode="auto">
              <a:xfrm>
                <a:off x="288" y="1389"/>
                <a:ext cx="236" cy="0"/>
                <a:chOff x="1238" y="2990"/>
                <a:chExt cx="522" cy="0"/>
              </a:xfrm>
            </p:grpSpPr>
            <p:sp>
              <p:nvSpPr>
                <p:cNvPr id="68643" name="Line 57"/>
                <p:cNvSpPr>
                  <a:spLocks noChangeShapeType="1"/>
                </p:cNvSpPr>
                <p:nvPr/>
              </p:nvSpPr>
              <p:spPr bwMode="auto">
                <a:xfrm>
                  <a:off x="1238" y="2990"/>
                  <a:ext cx="522" cy="0"/>
                </a:xfrm>
                <a:prstGeom prst="line">
                  <a:avLst/>
                </a:prstGeom>
                <a:noFill/>
                <a:ln w="682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4" name="Line 58"/>
                <p:cNvSpPr>
                  <a:spLocks noChangeShapeType="1"/>
                </p:cNvSpPr>
                <p:nvPr/>
              </p:nvSpPr>
              <p:spPr bwMode="auto">
                <a:xfrm>
                  <a:off x="1238" y="2990"/>
                  <a:ext cx="43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5" name="Line 59"/>
                <p:cNvSpPr>
                  <a:spLocks noChangeShapeType="1"/>
                </p:cNvSpPr>
                <p:nvPr/>
              </p:nvSpPr>
              <p:spPr bwMode="auto">
                <a:xfrm>
                  <a:off x="1318" y="2990"/>
                  <a:ext cx="43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6" name="Line 60"/>
                <p:cNvSpPr>
                  <a:spLocks noChangeShapeType="1"/>
                </p:cNvSpPr>
                <p:nvPr/>
              </p:nvSpPr>
              <p:spPr bwMode="auto">
                <a:xfrm>
                  <a:off x="1404" y="2990"/>
                  <a:ext cx="37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7" name="Line 61"/>
                <p:cNvSpPr>
                  <a:spLocks noChangeShapeType="1"/>
                </p:cNvSpPr>
                <p:nvPr/>
              </p:nvSpPr>
              <p:spPr bwMode="auto">
                <a:xfrm>
                  <a:off x="1478" y="2990"/>
                  <a:ext cx="43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8" name="Line 62"/>
                <p:cNvSpPr>
                  <a:spLocks noChangeShapeType="1"/>
                </p:cNvSpPr>
                <p:nvPr/>
              </p:nvSpPr>
              <p:spPr bwMode="auto">
                <a:xfrm>
                  <a:off x="1564" y="2990"/>
                  <a:ext cx="36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9" name="Line 63"/>
                <p:cNvSpPr>
                  <a:spLocks noChangeShapeType="1"/>
                </p:cNvSpPr>
                <p:nvPr/>
              </p:nvSpPr>
              <p:spPr bwMode="auto">
                <a:xfrm>
                  <a:off x="1643" y="2990"/>
                  <a:ext cx="37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50" name="Line 64"/>
                <p:cNvSpPr>
                  <a:spLocks noChangeShapeType="1"/>
                </p:cNvSpPr>
                <p:nvPr/>
              </p:nvSpPr>
              <p:spPr bwMode="auto">
                <a:xfrm>
                  <a:off x="1723" y="2990"/>
                  <a:ext cx="37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642" name="Rectangle 65"/>
              <p:cNvSpPr>
                <a:spLocks noChangeArrowheads="1"/>
              </p:cNvSpPr>
              <p:nvPr/>
            </p:nvSpPr>
            <p:spPr bwMode="auto">
              <a:xfrm>
                <a:off x="575" y="1332"/>
                <a:ext cx="31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LEVEE</a:t>
                </a:r>
                <a:endParaRPr lang="en-US" sz="1200">
                  <a:latin typeface="Calibri" pitchFamily="34" charset="0"/>
                </a:endParaRPr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>
              <a:off x="1546" y="1512"/>
              <a:ext cx="759" cy="115"/>
              <a:chOff x="279" y="936"/>
              <a:chExt cx="759" cy="115"/>
            </a:xfrm>
          </p:grpSpPr>
          <p:sp>
            <p:nvSpPr>
              <p:cNvPr id="68637" name="Rectangle 67"/>
              <p:cNvSpPr>
                <a:spLocks noChangeArrowheads="1"/>
              </p:cNvSpPr>
              <p:nvPr/>
            </p:nvSpPr>
            <p:spPr bwMode="auto">
              <a:xfrm>
                <a:off x="573" y="936"/>
                <a:ext cx="46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U. S. HWY</a:t>
                </a:r>
                <a:endParaRPr lang="en-US" sz="1200">
                  <a:latin typeface="Calibri" pitchFamily="34" charset="0"/>
                </a:endParaRPr>
              </a:p>
            </p:txBody>
          </p:sp>
          <p:grpSp>
            <p:nvGrpSpPr>
              <p:cNvPr id="14" name="Group 68"/>
              <p:cNvGrpSpPr>
                <a:grpSpLocks/>
              </p:cNvGrpSpPr>
              <p:nvPr/>
            </p:nvGrpSpPr>
            <p:grpSpPr bwMode="auto">
              <a:xfrm>
                <a:off x="279" y="994"/>
                <a:ext cx="236" cy="0"/>
                <a:chOff x="384" y="2160"/>
                <a:chExt cx="236" cy="0"/>
              </a:xfrm>
            </p:grpSpPr>
            <p:sp>
              <p:nvSpPr>
                <p:cNvPr id="68639" name="Line 69"/>
                <p:cNvSpPr>
                  <a:spLocks noChangeShapeType="1"/>
                </p:cNvSpPr>
                <p:nvPr/>
              </p:nvSpPr>
              <p:spPr bwMode="auto">
                <a:xfrm>
                  <a:off x="384" y="2160"/>
                  <a:ext cx="236" cy="0"/>
                </a:xfrm>
                <a:prstGeom prst="line">
                  <a:avLst/>
                </a:prstGeom>
                <a:noFill/>
                <a:ln w="6832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0" name="Line 70"/>
                <p:cNvSpPr>
                  <a:spLocks noChangeShapeType="1"/>
                </p:cNvSpPr>
                <p:nvPr/>
              </p:nvSpPr>
              <p:spPr bwMode="auto">
                <a:xfrm>
                  <a:off x="384" y="2160"/>
                  <a:ext cx="236" cy="0"/>
                </a:xfrm>
                <a:prstGeom prst="line">
                  <a:avLst/>
                </a:prstGeom>
                <a:noFill/>
                <a:ln w="49276">
                  <a:solidFill>
                    <a:srgbClr val="FF5A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71"/>
            <p:cNvGrpSpPr>
              <a:grpSpLocks/>
            </p:cNvGrpSpPr>
            <p:nvPr/>
          </p:nvGrpSpPr>
          <p:grpSpPr bwMode="auto">
            <a:xfrm>
              <a:off x="1555" y="1644"/>
              <a:ext cx="853" cy="115"/>
              <a:chOff x="288" y="1068"/>
              <a:chExt cx="853" cy="115"/>
            </a:xfrm>
          </p:grpSpPr>
          <p:sp>
            <p:nvSpPr>
              <p:cNvPr id="68635" name="Rectangle 72"/>
              <p:cNvSpPr>
                <a:spLocks noChangeArrowheads="1"/>
              </p:cNvSpPr>
              <p:nvPr/>
            </p:nvSpPr>
            <p:spPr bwMode="auto">
              <a:xfrm>
                <a:off x="575" y="1068"/>
                <a:ext cx="566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STATE HWY</a:t>
                </a:r>
                <a:endParaRPr lang="en-US" sz="1200">
                  <a:latin typeface="Calibri" pitchFamily="34" charset="0"/>
                </a:endParaRPr>
              </a:p>
            </p:txBody>
          </p:sp>
          <p:sp>
            <p:nvSpPr>
              <p:cNvPr id="68636" name="Line 73"/>
              <p:cNvSpPr>
                <a:spLocks noChangeShapeType="1"/>
              </p:cNvSpPr>
              <p:nvPr/>
            </p:nvSpPr>
            <p:spPr bwMode="auto">
              <a:xfrm>
                <a:off x="288" y="1126"/>
                <a:ext cx="236" cy="0"/>
              </a:xfrm>
              <a:prstGeom prst="line">
                <a:avLst/>
              </a:prstGeom>
              <a:noFill/>
              <a:ln w="4927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382588" y="4862513"/>
            <a:ext cx="1911350" cy="1530350"/>
            <a:chOff x="241" y="3063"/>
            <a:chExt cx="1204" cy="964"/>
          </a:xfrm>
        </p:grpSpPr>
        <p:pic>
          <p:nvPicPr>
            <p:cNvPr id="68624" name="Picture 75" descr="project_area"/>
            <p:cNvPicPr>
              <a:picLocks noChangeAspect="1" noChangeArrowheads="1"/>
            </p:cNvPicPr>
            <p:nvPr/>
          </p:nvPicPr>
          <p:blipFill>
            <a:blip r:embed="rId3"/>
            <a:srcRect l="30188" t="23384" r="33963" b="31573"/>
            <a:stretch>
              <a:fillRect/>
            </a:stretch>
          </p:blipFill>
          <p:spPr bwMode="auto">
            <a:xfrm>
              <a:off x="241" y="3063"/>
              <a:ext cx="1204" cy="964"/>
            </a:xfrm>
            <a:prstGeom prst="rect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8625" name="Rectangle 76"/>
            <p:cNvSpPr>
              <a:spLocks noChangeAspect="1" noChangeArrowheads="1"/>
            </p:cNvSpPr>
            <p:nvPr/>
          </p:nvSpPr>
          <p:spPr bwMode="auto">
            <a:xfrm>
              <a:off x="795" y="3397"/>
              <a:ext cx="75" cy="7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7" name="Group 77"/>
          <p:cNvGrpSpPr>
            <a:grpSpLocks/>
          </p:cNvGrpSpPr>
          <p:nvPr/>
        </p:nvGrpSpPr>
        <p:grpSpPr bwMode="auto">
          <a:xfrm>
            <a:off x="5348288" y="3521075"/>
            <a:ext cx="1600200" cy="1098550"/>
            <a:chOff x="3792" y="2160"/>
            <a:chExt cx="1008" cy="692"/>
          </a:xfrm>
        </p:grpSpPr>
        <p:sp>
          <p:nvSpPr>
            <p:cNvPr id="68622" name="Line 78"/>
            <p:cNvSpPr>
              <a:spLocks noChangeShapeType="1"/>
            </p:cNvSpPr>
            <p:nvPr/>
          </p:nvSpPr>
          <p:spPr bwMode="auto">
            <a:xfrm flipV="1">
              <a:off x="4368" y="2160"/>
              <a:ext cx="432" cy="384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3" name="Text Box 79"/>
            <p:cNvSpPr txBox="1">
              <a:spLocks noChangeArrowheads="1"/>
            </p:cNvSpPr>
            <p:nvPr/>
          </p:nvSpPr>
          <p:spPr bwMode="auto">
            <a:xfrm>
              <a:off x="3792" y="2448"/>
              <a:ext cx="720" cy="404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Houma Airport</a:t>
              </a:r>
            </a:p>
          </p:txBody>
        </p:sp>
      </p:grpSp>
      <p:grpSp>
        <p:nvGrpSpPr>
          <p:cNvPr id="18" name="Group 80"/>
          <p:cNvGrpSpPr>
            <a:grpSpLocks/>
          </p:cNvGrpSpPr>
          <p:nvPr/>
        </p:nvGrpSpPr>
        <p:grpSpPr bwMode="auto">
          <a:xfrm>
            <a:off x="4267200" y="2328863"/>
            <a:ext cx="1447800" cy="1690687"/>
            <a:chOff x="2688" y="1440"/>
            <a:chExt cx="912" cy="1065"/>
          </a:xfrm>
        </p:grpSpPr>
        <p:sp>
          <p:nvSpPr>
            <p:cNvPr id="68619" name="Oval 81"/>
            <p:cNvSpPr>
              <a:spLocks noChangeAspect="1" noChangeArrowheads="1"/>
            </p:cNvSpPr>
            <p:nvPr/>
          </p:nvSpPr>
          <p:spPr bwMode="auto">
            <a:xfrm>
              <a:off x="2688" y="2136"/>
              <a:ext cx="369" cy="36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8620" name="Line 82"/>
            <p:cNvSpPr>
              <a:spLocks noChangeShapeType="1"/>
            </p:cNvSpPr>
            <p:nvPr/>
          </p:nvSpPr>
          <p:spPr bwMode="auto">
            <a:xfrm flipH="1">
              <a:off x="2928" y="1824"/>
              <a:ext cx="144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1" name="Text Box 83"/>
            <p:cNvSpPr txBox="1">
              <a:spLocks noChangeArrowheads="1"/>
            </p:cNvSpPr>
            <p:nvPr/>
          </p:nvSpPr>
          <p:spPr bwMode="auto">
            <a:xfrm>
              <a:off x="2880" y="1440"/>
              <a:ext cx="720" cy="404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Ellender HS</a:t>
              </a:r>
            </a:p>
          </p:txBody>
        </p:sp>
      </p:grpSp>
      <p:grpSp>
        <p:nvGrpSpPr>
          <p:cNvPr id="19" name="Group 84"/>
          <p:cNvGrpSpPr>
            <a:grpSpLocks/>
          </p:cNvGrpSpPr>
          <p:nvPr/>
        </p:nvGrpSpPr>
        <p:grpSpPr bwMode="auto">
          <a:xfrm>
            <a:off x="2667000" y="2728913"/>
            <a:ext cx="1143000" cy="1843087"/>
            <a:chOff x="1296" y="1603"/>
            <a:chExt cx="720" cy="1161"/>
          </a:xfrm>
        </p:grpSpPr>
        <p:sp>
          <p:nvSpPr>
            <p:cNvPr id="68616" name="Oval 85"/>
            <p:cNvSpPr>
              <a:spLocks noChangeArrowheads="1"/>
            </p:cNvSpPr>
            <p:nvPr/>
          </p:nvSpPr>
          <p:spPr bwMode="auto">
            <a:xfrm>
              <a:off x="1345" y="1603"/>
              <a:ext cx="461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8617" name="Line 86"/>
            <p:cNvSpPr>
              <a:spLocks noChangeShapeType="1"/>
            </p:cNvSpPr>
            <p:nvPr/>
          </p:nvSpPr>
          <p:spPr bwMode="auto">
            <a:xfrm flipH="1" flipV="1">
              <a:off x="1578" y="2070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18" name="Text Box 87"/>
            <p:cNvSpPr txBox="1">
              <a:spLocks noChangeArrowheads="1"/>
            </p:cNvSpPr>
            <p:nvPr/>
          </p:nvSpPr>
          <p:spPr bwMode="auto">
            <a:xfrm>
              <a:off x="1296" y="2360"/>
              <a:ext cx="720" cy="404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Chabert Hospital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airport_area_storm_69_depth"/>
          <p:cNvPicPr>
            <a:picLocks noChangeAspect="1" noChangeArrowheads="1"/>
          </p:cNvPicPr>
          <p:nvPr/>
        </p:nvPicPr>
        <p:blipFill>
          <a:blip r:embed="rId2"/>
          <a:srcRect l="18529" t="862" r="18529" b="970"/>
          <a:stretch>
            <a:fillRect/>
          </a:stretch>
        </p:blipFill>
        <p:spPr bwMode="auto">
          <a:xfrm>
            <a:off x="2741613" y="849313"/>
            <a:ext cx="5956300" cy="5915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0713" y="914400"/>
            <a:ext cx="1522412" cy="3733800"/>
            <a:chOff x="2161" y="1008"/>
            <a:chExt cx="959" cy="2352"/>
          </a:xfrm>
        </p:grpSpPr>
        <p:sp>
          <p:nvSpPr>
            <p:cNvPr id="69652" name="Rectangle 4"/>
            <p:cNvSpPr>
              <a:spLocks noChangeArrowheads="1"/>
            </p:cNvSpPr>
            <p:nvPr/>
          </p:nvSpPr>
          <p:spPr bwMode="auto">
            <a:xfrm>
              <a:off x="2208" y="1066"/>
              <a:ext cx="8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Water Depth</a:t>
              </a:r>
            </a:p>
          </p:txBody>
        </p:sp>
        <p:sp>
          <p:nvSpPr>
            <p:cNvPr id="69653" name="Freeform 5"/>
            <p:cNvSpPr>
              <a:spLocks/>
            </p:cNvSpPr>
            <p:nvPr/>
          </p:nvSpPr>
          <p:spPr bwMode="auto">
            <a:xfrm>
              <a:off x="2247" y="1437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6 h 125"/>
                <a:gd name="T4" fmla="*/ 99 w 251"/>
                <a:gd name="T5" fmla="*/ 6 h 125"/>
                <a:gd name="T6" fmla="*/ 86 w 251"/>
                <a:gd name="T7" fmla="*/ 6 h 125"/>
                <a:gd name="T8" fmla="*/ 79 w 251"/>
                <a:gd name="T9" fmla="*/ 6 h 125"/>
                <a:gd name="T10" fmla="*/ 66 w 251"/>
                <a:gd name="T11" fmla="*/ 6 h 125"/>
                <a:gd name="T12" fmla="*/ 59 w 251"/>
                <a:gd name="T13" fmla="*/ 13 h 125"/>
                <a:gd name="T14" fmla="*/ 46 w 251"/>
                <a:gd name="T15" fmla="*/ 13 h 125"/>
                <a:gd name="T16" fmla="*/ 39 w 251"/>
                <a:gd name="T17" fmla="*/ 19 h 125"/>
                <a:gd name="T18" fmla="*/ 26 w 251"/>
                <a:gd name="T19" fmla="*/ 26 h 125"/>
                <a:gd name="T20" fmla="*/ 20 w 251"/>
                <a:gd name="T21" fmla="*/ 33 h 125"/>
                <a:gd name="T22" fmla="*/ 6 w 251"/>
                <a:gd name="T23" fmla="*/ 39 h 125"/>
                <a:gd name="T24" fmla="*/ 0 w 251"/>
                <a:gd name="T25" fmla="*/ 46 h 125"/>
                <a:gd name="T26" fmla="*/ 0 w 251"/>
                <a:gd name="T27" fmla="*/ 59 h 125"/>
                <a:gd name="T28" fmla="*/ 0 w 251"/>
                <a:gd name="T29" fmla="*/ 66 h 125"/>
                <a:gd name="T30" fmla="*/ 0 w 251"/>
                <a:gd name="T31" fmla="*/ 79 h 125"/>
                <a:gd name="T32" fmla="*/ 6 w 251"/>
                <a:gd name="T33" fmla="*/ 86 h 125"/>
                <a:gd name="T34" fmla="*/ 20 w 251"/>
                <a:gd name="T35" fmla="*/ 99 h 125"/>
                <a:gd name="T36" fmla="*/ 26 w 251"/>
                <a:gd name="T37" fmla="*/ 105 h 125"/>
                <a:gd name="T38" fmla="*/ 33 w 251"/>
                <a:gd name="T39" fmla="*/ 112 h 125"/>
                <a:gd name="T40" fmla="*/ 46 w 251"/>
                <a:gd name="T41" fmla="*/ 112 h 125"/>
                <a:gd name="T42" fmla="*/ 53 w 251"/>
                <a:gd name="T43" fmla="*/ 119 h 125"/>
                <a:gd name="T44" fmla="*/ 66 w 251"/>
                <a:gd name="T45" fmla="*/ 119 h 125"/>
                <a:gd name="T46" fmla="*/ 72 w 251"/>
                <a:gd name="T47" fmla="*/ 125 h 125"/>
                <a:gd name="T48" fmla="*/ 86 w 251"/>
                <a:gd name="T49" fmla="*/ 125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25 h 125"/>
                <a:gd name="T62" fmla="*/ 152 w 251"/>
                <a:gd name="T63" fmla="*/ 125 h 125"/>
                <a:gd name="T64" fmla="*/ 165 w 251"/>
                <a:gd name="T65" fmla="*/ 125 h 125"/>
                <a:gd name="T66" fmla="*/ 171 w 251"/>
                <a:gd name="T67" fmla="*/ 125 h 125"/>
                <a:gd name="T68" fmla="*/ 178 w 251"/>
                <a:gd name="T69" fmla="*/ 119 h 125"/>
                <a:gd name="T70" fmla="*/ 191 w 251"/>
                <a:gd name="T71" fmla="*/ 119 h 125"/>
                <a:gd name="T72" fmla="*/ 198 w 251"/>
                <a:gd name="T73" fmla="*/ 119 h 125"/>
                <a:gd name="T74" fmla="*/ 211 w 251"/>
                <a:gd name="T75" fmla="*/ 112 h 125"/>
                <a:gd name="T76" fmla="*/ 218 w 251"/>
                <a:gd name="T77" fmla="*/ 105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2 h 125"/>
                <a:gd name="T86" fmla="*/ 251 w 251"/>
                <a:gd name="T87" fmla="*/ 59 h 125"/>
                <a:gd name="T88" fmla="*/ 251 w 251"/>
                <a:gd name="T89" fmla="*/ 52 h 125"/>
                <a:gd name="T90" fmla="*/ 244 w 251"/>
                <a:gd name="T91" fmla="*/ 46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19 h 125"/>
                <a:gd name="T98" fmla="*/ 204 w 251"/>
                <a:gd name="T99" fmla="*/ 19 h 125"/>
                <a:gd name="T100" fmla="*/ 198 w 251"/>
                <a:gd name="T101" fmla="*/ 13 h 125"/>
                <a:gd name="T102" fmla="*/ 185 w 251"/>
                <a:gd name="T103" fmla="*/ 6 h 125"/>
                <a:gd name="T104" fmla="*/ 178 w 251"/>
                <a:gd name="T105" fmla="*/ 6 h 125"/>
                <a:gd name="T106" fmla="*/ 165 w 251"/>
                <a:gd name="T107" fmla="*/ 6 h 125"/>
                <a:gd name="T108" fmla="*/ 158 w 251"/>
                <a:gd name="T109" fmla="*/ 6 h 125"/>
                <a:gd name="T110" fmla="*/ 145 w 251"/>
                <a:gd name="T111" fmla="*/ 6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99" y="6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59" y="13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46" y="19"/>
                  </a:lnTo>
                  <a:lnTo>
                    <a:pt x="39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13" y="92"/>
                  </a:lnTo>
                  <a:lnTo>
                    <a:pt x="13" y="99"/>
                  </a:lnTo>
                  <a:lnTo>
                    <a:pt x="20" y="99"/>
                  </a:lnTo>
                  <a:lnTo>
                    <a:pt x="20" y="105"/>
                  </a:lnTo>
                  <a:lnTo>
                    <a:pt x="26" y="105"/>
                  </a:lnTo>
                  <a:lnTo>
                    <a:pt x="33" y="105"/>
                  </a:lnTo>
                  <a:lnTo>
                    <a:pt x="33" y="112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2" y="125"/>
                  </a:lnTo>
                  <a:lnTo>
                    <a:pt x="79" y="125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71" y="125"/>
                  </a:lnTo>
                  <a:lnTo>
                    <a:pt x="178" y="12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8" y="105"/>
                  </a:lnTo>
                  <a:lnTo>
                    <a:pt x="224" y="105"/>
                  </a:lnTo>
                  <a:lnTo>
                    <a:pt x="231" y="99"/>
                  </a:lnTo>
                  <a:lnTo>
                    <a:pt x="237" y="99"/>
                  </a:lnTo>
                  <a:lnTo>
                    <a:pt x="237" y="92"/>
                  </a:lnTo>
                  <a:lnTo>
                    <a:pt x="244" y="92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2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9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18" y="26"/>
                  </a:lnTo>
                  <a:lnTo>
                    <a:pt x="218" y="19"/>
                  </a:lnTo>
                  <a:lnTo>
                    <a:pt x="211" y="19"/>
                  </a:lnTo>
                  <a:lnTo>
                    <a:pt x="204" y="19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85" y="13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1" y="6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2" y="6"/>
                  </a:lnTo>
                  <a:lnTo>
                    <a:pt x="145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C2523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54" name="Line 6"/>
            <p:cNvSpPr>
              <a:spLocks noChangeShapeType="1"/>
            </p:cNvSpPr>
            <p:nvPr/>
          </p:nvSpPr>
          <p:spPr bwMode="auto">
            <a:xfrm>
              <a:off x="2372" y="1437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5" name="Rectangle 7"/>
            <p:cNvSpPr>
              <a:spLocks noChangeArrowheads="1"/>
            </p:cNvSpPr>
            <p:nvPr/>
          </p:nvSpPr>
          <p:spPr bwMode="auto">
            <a:xfrm>
              <a:off x="2576" y="1426"/>
              <a:ext cx="1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&lt; 1</a:t>
              </a:r>
            </a:p>
          </p:txBody>
        </p:sp>
        <p:sp>
          <p:nvSpPr>
            <p:cNvPr id="69656" name="Freeform 8"/>
            <p:cNvSpPr>
              <a:spLocks/>
            </p:cNvSpPr>
            <p:nvPr/>
          </p:nvSpPr>
          <p:spPr bwMode="auto">
            <a:xfrm>
              <a:off x="2247" y="1608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14 h 126"/>
                <a:gd name="T14" fmla="*/ 46 w 251"/>
                <a:gd name="T15" fmla="*/ 14 h 126"/>
                <a:gd name="T16" fmla="*/ 39 w 251"/>
                <a:gd name="T17" fmla="*/ 20 h 126"/>
                <a:gd name="T18" fmla="*/ 26 w 251"/>
                <a:gd name="T19" fmla="*/ 20 h 126"/>
                <a:gd name="T20" fmla="*/ 20 w 251"/>
                <a:gd name="T21" fmla="*/ 33 h 126"/>
                <a:gd name="T22" fmla="*/ 6 w 251"/>
                <a:gd name="T23" fmla="*/ 40 h 126"/>
                <a:gd name="T24" fmla="*/ 0 w 251"/>
                <a:gd name="T25" fmla="*/ 47 h 126"/>
                <a:gd name="T26" fmla="*/ 0 w 251"/>
                <a:gd name="T27" fmla="*/ 60 h 126"/>
                <a:gd name="T28" fmla="*/ 0 w 251"/>
                <a:gd name="T29" fmla="*/ 67 h 126"/>
                <a:gd name="T30" fmla="*/ 0 w 251"/>
                <a:gd name="T31" fmla="*/ 80 h 126"/>
                <a:gd name="T32" fmla="*/ 6 w 251"/>
                <a:gd name="T33" fmla="*/ 86 h 126"/>
                <a:gd name="T34" fmla="*/ 20 w 251"/>
                <a:gd name="T35" fmla="*/ 100 h 126"/>
                <a:gd name="T36" fmla="*/ 26 w 251"/>
                <a:gd name="T37" fmla="*/ 106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9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100 h 126"/>
                <a:gd name="T80" fmla="*/ 237 w 251"/>
                <a:gd name="T81" fmla="*/ 93 h 126"/>
                <a:gd name="T82" fmla="*/ 244 w 251"/>
                <a:gd name="T83" fmla="*/ 80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7 h 126"/>
                <a:gd name="T96" fmla="*/ 218 w 251"/>
                <a:gd name="T97" fmla="*/ 20 h 126"/>
                <a:gd name="T98" fmla="*/ 204 w 251"/>
                <a:gd name="T99" fmla="*/ 14 h 126"/>
                <a:gd name="T100" fmla="*/ 198 w 251"/>
                <a:gd name="T101" fmla="*/ 14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7 h 126"/>
                <a:gd name="T108" fmla="*/ 158 w 251"/>
                <a:gd name="T109" fmla="*/ 0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6" y="7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9" y="14"/>
                  </a:lnTo>
                  <a:lnTo>
                    <a:pt x="53" y="14"/>
                  </a:lnTo>
                  <a:lnTo>
                    <a:pt x="46" y="14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40"/>
                  </a:lnTo>
                  <a:lnTo>
                    <a:pt x="6" y="40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6" y="80"/>
                  </a:lnTo>
                  <a:lnTo>
                    <a:pt x="6" y="86"/>
                  </a:lnTo>
                  <a:lnTo>
                    <a:pt x="13" y="93"/>
                  </a:lnTo>
                  <a:lnTo>
                    <a:pt x="20" y="100"/>
                  </a:lnTo>
                  <a:lnTo>
                    <a:pt x="26" y="100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100"/>
                  </a:lnTo>
                  <a:lnTo>
                    <a:pt x="231" y="100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80"/>
                  </a:lnTo>
                  <a:lnTo>
                    <a:pt x="251" y="80"/>
                  </a:lnTo>
                  <a:lnTo>
                    <a:pt x="251" y="73"/>
                  </a:lnTo>
                  <a:lnTo>
                    <a:pt x="251" y="67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7"/>
                  </a:lnTo>
                  <a:lnTo>
                    <a:pt x="244" y="47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04" y="14"/>
                  </a:lnTo>
                  <a:lnTo>
                    <a:pt x="198" y="14"/>
                  </a:lnTo>
                  <a:lnTo>
                    <a:pt x="191" y="14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65" y="7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D66F2B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57" name="Line 9"/>
            <p:cNvSpPr>
              <a:spLocks noChangeShapeType="1"/>
            </p:cNvSpPr>
            <p:nvPr/>
          </p:nvSpPr>
          <p:spPr bwMode="auto">
            <a:xfrm>
              <a:off x="2372" y="1608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8" name="Rectangle 10"/>
            <p:cNvSpPr>
              <a:spLocks noChangeArrowheads="1"/>
            </p:cNvSpPr>
            <p:nvPr/>
          </p:nvSpPr>
          <p:spPr bwMode="auto">
            <a:xfrm>
              <a:off x="2544" y="1606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1 - 2</a:t>
              </a:r>
            </a:p>
          </p:txBody>
        </p:sp>
        <p:sp>
          <p:nvSpPr>
            <p:cNvPr id="69659" name="Freeform 11"/>
            <p:cNvSpPr>
              <a:spLocks/>
            </p:cNvSpPr>
            <p:nvPr/>
          </p:nvSpPr>
          <p:spPr bwMode="auto">
            <a:xfrm>
              <a:off x="2247" y="1780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14 h 126"/>
                <a:gd name="T14" fmla="*/ 46 w 251"/>
                <a:gd name="T15" fmla="*/ 14 h 126"/>
                <a:gd name="T16" fmla="*/ 39 w 251"/>
                <a:gd name="T17" fmla="*/ 20 h 126"/>
                <a:gd name="T18" fmla="*/ 26 w 251"/>
                <a:gd name="T19" fmla="*/ 20 h 126"/>
                <a:gd name="T20" fmla="*/ 20 w 251"/>
                <a:gd name="T21" fmla="*/ 27 h 126"/>
                <a:gd name="T22" fmla="*/ 6 w 251"/>
                <a:gd name="T23" fmla="*/ 40 h 126"/>
                <a:gd name="T24" fmla="*/ 0 w 251"/>
                <a:gd name="T25" fmla="*/ 47 h 126"/>
                <a:gd name="T26" fmla="*/ 0 w 251"/>
                <a:gd name="T27" fmla="*/ 60 h 126"/>
                <a:gd name="T28" fmla="*/ 0 w 251"/>
                <a:gd name="T29" fmla="*/ 66 h 126"/>
                <a:gd name="T30" fmla="*/ 0 w 251"/>
                <a:gd name="T31" fmla="*/ 80 h 126"/>
                <a:gd name="T32" fmla="*/ 6 w 251"/>
                <a:gd name="T33" fmla="*/ 86 h 126"/>
                <a:gd name="T34" fmla="*/ 20 w 251"/>
                <a:gd name="T35" fmla="*/ 99 h 126"/>
                <a:gd name="T36" fmla="*/ 26 w 251"/>
                <a:gd name="T37" fmla="*/ 106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3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99 h 126"/>
                <a:gd name="T80" fmla="*/ 237 w 251"/>
                <a:gd name="T81" fmla="*/ 93 h 126"/>
                <a:gd name="T82" fmla="*/ 244 w 251"/>
                <a:gd name="T83" fmla="*/ 80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7 h 126"/>
                <a:gd name="T96" fmla="*/ 218 w 251"/>
                <a:gd name="T97" fmla="*/ 20 h 126"/>
                <a:gd name="T98" fmla="*/ 204 w 251"/>
                <a:gd name="T99" fmla="*/ 14 h 126"/>
                <a:gd name="T100" fmla="*/ 198 w 251"/>
                <a:gd name="T101" fmla="*/ 14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7 h 126"/>
                <a:gd name="T108" fmla="*/ 158 w 251"/>
                <a:gd name="T109" fmla="*/ 0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6" y="7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9" y="14"/>
                  </a:lnTo>
                  <a:lnTo>
                    <a:pt x="53" y="14"/>
                  </a:lnTo>
                  <a:lnTo>
                    <a:pt x="46" y="14"/>
                  </a:lnTo>
                  <a:lnTo>
                    <a:pt x="39" y="14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40"/>
                  </a:lnTo>
                  <a:lnTo>
                    <a:pt x="6" y="40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6" y="80"/>
                  </a:lnTo>
                  <a:lnTo>
                    <a:pt x="6" y="86"/>
                  </a:lnTo>
                  <a:lnTo>
                    <a:pt x="13" y="93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3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80"/>
                  </a:lnTo>
                  <a:lnTo>
                    <a:pt x="251" y="80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7"/>
                  </a:lnTo>
                  <a:lnTo>
                    <a:pt x="244" y="47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11" y="14"/>
                  </a:lnTo>
                  <a:lnTo>
                    <a:pt x="204" y="14"/>
                  </a:lnTo>
                  <a:lnTo>
                    <a:pt x="198" y="14"/>
                  </a:lnTo>
                  <a:lnTo>
                    <a:pt x="191" y="14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65" y="7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EDA11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60" name="Line 12"/>
            <p:cNvSpPr>
              <a:spLocks noChangeShapeType="1"/>
            </p:cNvSpPr>
            <p:nvPr/>
          </p:nvSpPr>
          <p:spPr bwMode="auto">
            <a:xfrm>
              <a:off x="2372" y="1780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61" name="Rectangle 13"/>
            <p:cNvSpPr>
              <a:spLocks noChangeArrowheads="1"/>
            </p:cNvSpPr>
            <p:nvPr/>
          </p:nvSpPr>
          <p:spPr bwMode="auto">
            <a:xfrm>
              <a:off x="2552" y="1777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2 - 3</a:t>
              </a:r>
            </a:p>
          </p:txBody>
        </p:sp>
        <p:sp>
          <p:nvSpPr>
            <p:cNvPr id="69662" name="Freeform 14"/>
            <p:cNvSpPr>
              <a:spLocks/>
            </p:cNvSpPr>
            <p:nvPr/>
          </p:nvSpPr>
          <p:spPr bwMode="auto">
            <a:xfrm>
              <a:off x="2247" y="1952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7 h 126"/>
                <a:gd name="T14" fmla="*/ 46 w 251"/>
                <a:gd name="T15" fmla="*/ 13 h 126"/>
                <a:gd name="T16" fmla="*/ 39 w 251"/>
                <a:gd name="T17" fmla="*/ 13 h 126"/>
                <a:gd name="T18" fmla="*/ 26 w 251"/>
                <a:gd name="T19" fmla="*/ 20 h 126"/>
                <a:gd name="T20" fmla="*/ 20 w 251"/>
                <a:gd name="T21" fmla="*/ 27 h 126"/>
                <a:gd name="T22" fmla="*/ 6 w 251"/>
                <a:gd name="T23" fmla="*/ 40 h 126"/>
                <a:gd name="T24" fmla="*/ 6 w 251"/>
                <a:gd name="T25" fmla="*/ 46 h 126"/>
                <a:gd name="T26" fmla="*/ 0 w 251"/>
                <a:gd name="T27" fmla="*/ 53 h 126"/>
                <a:gd name="T28" fmla="*/ 0 w 251"/>
                <a:gd name="T29" fmla="*/ 66 h 126"/>
                <a:gd name="T30" fmla="*/ 0 w 251"/>
                <a:gd name="T31" fmla="*/ 73 h 126"/>
                <a:gd name="T32" fmla="*/ 6 w 251"/>
                <a:gd name="T33" fmla="*/ 86 h 126"/>
                <a:gd name="T34" fmla="*/ 13 w 251"/>
                <a:gd name="T35" fmla="*/ 93 h 126"/>
                <a:gd name="T36" fmla="*/ 26 w 251"/>
                <a:gd name="T37" fmla="*/ 99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3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38 w 251"/>
                <a:gd name="T61" fmla="*/ 126 h 126"/>
                <a:gd name="T62" fmla="*/ 152 w 251"/>
                <a:gd name="T63" fmla="*/ 126 h 126"/>
                <a:gd name="T64" fmla="*/ 158 w 251"/>
                <a:gd name="T65" fmla="*/ 126 h 126"/>
                <a:gd name="T66" fmla="*/ 171 w 251"/>
                <a:gd name="T67" fmla="*/ 126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99 h 126"/>
                <a:gd name="T80" fmla="*/ 237 w 251"/>
                <a:gd name="T81" fmla="*/ 93 h 126"/>
                <a:gd name="T82" fmla="*/ 244 w 251"/>
                <a:gd name="T83" fmla="*/ 79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7 h 126"/>
                <a:gd name="T96" fmla="*/ 218 w 251"/>
                <a:gd name="T97" fmla="*/ 20 h 126"/>
                <a:gd name="T98" fmla="*/ 211 w 251"/>
                <a:gd name="T99" fmla="*/ 13 h 126"/>
                <a:gd name="T100" fmla="*/ 198 w 251"/>
                <a:gd name="T101" fmla="*/ 13 h 126"/>
                <a:gd name="T102" fmla="*/ 191 w 251"/>
                <a:gd name="T103" fmla="*/ 7 h 126"/>
                <a:gd name="T104" fmla="*/ 178 w 251"/>
                <a:gd name="T105" fmla="*/ 7 h 126"/>
                <a:gd name="T106" fmla="*/ 171 w 251"/>
                <a:gd name="T107" fmla="*/ 0 h 126"/>
                <a:gd name="T108" fmla="*/ 158 w 251"/>
                <a:gd name="T109" fmla="*/ 0 h 126"/>
                <a:gd name="T110" fmla="*/ 152 w 251"/>
                <a:gd name="T111" fmla="*/ 0 h 126"/>
                <a:gd name="T112" fmla="*/ 138 w 251"/>
                <a:gd name="T113" fmla="*/ 0 h 126"/>
                <a:gd name="T114" fmla="*/ 132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13" y="33"/>
                  </a:lnTo>
                  <a:lnTo>
                    <a:pt x="6" y="40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93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3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5CA0C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63" name="Line 15"/>
            <p:cNvSpPr>
              <a:spLocks noChangeShapeType="1"/>
            </p:cNvSpPr>
            <p:nvPr/>
          </p:nvSpPr>
          <p:spPr bwMode="auto">
            <a:xfrm>
              <a:off x="2372" y="1952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64" name="Rectangle 16"/>
            <p:cNvSpPr>
              <a:spLocks noChangeArrowheads="1"/>
            </p:cNvSpPr>
            <p:nvPr/>
          </p:nvSpPr>
          <p:spPr bwMode="auto">
            <a:xfrm>
              <a:off x="2552" y="1949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3 - 4</a:t>
              </a:r>
            </a:p>
          </p:txBody>
        </p:sp>
        <p:sp>
          <p:nvSpPr>
            <p:cNvPr id="69665" name="Freeform 17"/>
            <p:cNvSpPr>
              <a:spLocks/>
            </p:cNvSpPr>
            <p:nvPr/>
          </p:nvSpPr>
          <p:spPr bwMode="auto">
            <a:xfrm>
              <a:off x="2245" y="2124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7 h 126"/>
                <a:gd name="T14" fmla="*/ 46 w 251"/>
                <a:gd name="T15" fmla="*/ 13 h 126"/>
                <a:gd name="T16" fmla="*/ 39 w 251"/>
                <a:gd name="T17" fmla="*/ 13 h 126"/>
                <a:gd name="T18" fmla="*/ 26 w 251"/>
                <a:gd name="T19" fmla="*/ 20 h 126"/>
                <a:gd name="T20" fmla="*/ 20 w 251"/>
                <a:gd name="T21" fmla="*/ 26 h 126"/>
                <a:gd name="T22" fmla="*/ 6 w 251"/>
                <a:gd name="T23" fmla="*/ 40 h 126"/>
                <a:gd name="T24" fmla="*/ 0 w 251"/>
                <a:gd name="T25" fmla="*/ 46 h 126"/>
                <a:gd name="T26" fmla="*/ 0 w 251"/>
                <a:gd name="T27" fmla="*/ 53 h 126"/>
                <a:gd name="T28" fmla="*/ 0 w 251"/>
                <a:gd name="T29" fmla="*/ 66 h 126"/>
                <a:gd name="T30" fmla="*/ 0 w 251"/>
                <a:gd name="T31" fmla="*/ 73 h 126"/>
                <a:gd name="T32" fmla="*/ 6 w 251"/>
                <a:gd name="T33" fmla="*/ 86 h 126"/>
                <a:gd name="T34" fmla="*/ 20 w 251"/>
                <a:gd name="T35" fmla="*/ 93 h 126"/>
                <a:gd name="T36" fmla="*/ 26 w 251"/>
                <a:gd name="T37" fmla="*/ 99 h 126"/>
                <a:gd name="T38" fmla="*/ 33 w 251"/>
                <a:gd name="T39" fmla="*/ 106 h 126"/>
                <a:gd name="T40" fmla="*/ 46 w 251"/>
                <a:gd name="T41" fmla="*/ 112 h 126"/>
                <a:gd name="T42" fmla="*/ 53 w 251"/>
                <a:gd name="T43" fmla="*/ 112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19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2 h 126"/>
                <a:gd name="T72" fmla="*/ 198 w 251"/>
                <a:gd name="T73" fmla="*/ 112 h 126"/>
                <a:gd name="T74" fmla="*/ 211 w 251"/>
                <a:gd name="T75" fmla="*/ 106 h 126"/>
                <a:gd name="T76" fmla="*/ 218 w 251"/>
                <a:gd name="T77" fmla="*/ 106 h 126"/>
                <a:gd name="T78" fmla="*/ 231 w 251"/>
                <a:gd name="T79" fmla="*/ 99 h 126"/>
                <a:gd name="T80" fmla="*/ 237 w 251"/>
                <a:gd name="T81" fmla="*/ 86 h 126"/>
                <a:gd name="T82" fmla="*/ 244 w 251"/>
                <a:gd name="T83" fmla="*/ 79 h 126"/>
                <a:gd name="T84" fmla="*/ 251 w 251"/>
                <a:gd name="T85" fmla="*/ 66 h 126"/>
                <a:gd name="T86" fmla="*/ 251 w 251"/>
                <a:gd name="T87" fmla="*/ 59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6 h 126"/>
                <a:gd name="T96" fmla="*/ 218 w 251"/>
                <a:gd name="T97" fmla="*/ 20 h 126"/>
                <a:gd name="T98" fmla="*/ 204 w 251"/>
                <a:gd name="T99" fmla="*/ 13 h 126"/>
                <a:gd name="T100" fmla="*/ 198 w 251"/>
                <a:gd name="T101" fmla="*/ 13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0 h 126"/>
                <a:gd name="T108" fmla="*/ 158 w 251"/>
                <a:gd name="T109" fmla="*/ 0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13" y="33"/>
                  </a:lnTo>
                  <a:lnTo>
                    <a:pt x="6" y="40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86"/>
                  </a:lnTo>
                  <a:lnTo>
                    <a:pt x="13" y="93"/>
                  </a:lnTo>
                  <a:lnTo>
                    <a:pt x="20" y="93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3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66" name="Line 18"/>
            <p:cNvSpPr>
              <a:spLocks noChangeShapeType="1"/>
            </p:cNvSpPr>
            <p:nvPr/>
          </p:nvSpPr>
          <p:spPr bwMode="auto">
            <a:xfrm>
              <a:off x="2372" y="2124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67" name="Rectangle 19"/>
            <p:cNvSpPr>
              <a:spLocks noChangeArrowheads="1"/>
            </p:cNvSpPr>
            <p:nvPr/>
          </p:nvSpPr>
          <p:spPr bwMode="auto">
            <a:xfrm>
              <a:off x="2552" y="2121"/>
              <a:ext cx="22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4- 5</a:t>
              </a:r>
            </a:p>
          </p:txBody>
        </p:sp>
        <p:sp>
          <p:nvSpPr>
            <p:cNvPr id="69668" name="Freeform 20"/>
            <p:cNvSpPr>
              <a:spLocks/>
            </p:cNvSpPr>
            <p:nvPr/>
          </p:nvSpPr>
          <p:spPr bwMode="auto">
            <a:xfrm>
              <a:off x="2247" y="2296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0 h 125"/>
                <a:gd name="T4" fmla="*/ 99 w 251"/>
                <a:gd name="T5" fmla="*/ 0 h 125"/>
                <a:gd name="T6" fmla="*/ 86 w 251"/>
                <a:gd name="T7" fmla="*/ 0 h 125"/>
                <a:gd name="T8" fmla="*/ 79 w 251"/>
                <a:gd name="T9" fmla="*/ 0 h 125"/>
                <a:gd name="T10" fmla="*/ 66 w 251"/>
                <a:gd name="T11" fmla="*/ 6 h 125"/>
                <a:gd name="T12" fmla="*/ 59 w 251"/>
                <a:gd name="T13" fmla="*/ 6 h 125"/>
                <a:gd name="T14" fmla="*/ 46 w 251"/>
                <a:gd name="T15" fmla="*/ 13 h 125"/>
                <a:gd name="T16" fmla="*/ 39 w 251"/>
                <a:gd name="T17" fmla="*/ 13 h 125"/>
                <a:gd name="T18" fmla="*/ 26 w 251"/>
                <a:gd name="T19" fmla="*/ 20 h 125"/>
                <a:gd name="T20" fmla="*/ 20 w 251"/>
                <a:gd name="T21" fmla="*/ 26 h 125"/>
                <a:gd name="T22" fmla="*/ 6 w 251"/>
                <a:gd name="T23" fmla="*/ 33 h 125"/>
                <a:gd name="T24" fmla="*/ 6 w 251"/>
                <a:gd name="T25" fmla="*/ 46 h 125"/>
                <a:gd name="T26" fmla="*/ 0 w 251"/>
                <a:gd name="T27" fmla="*/ 53 h 125"/>
                <a:gd name="T28" fmla="*/ 0 w 251"/>
                <a:gd name="T29" fmla="*/ 66 h 125"/>
                <a:gd name="T30" fmla="*/ 0 w 251"/>
                <a:gd name="T31" fmla="*/ 73 h 125"/>
                <a:gd name="T32" fmla="*/ 6 w 251"/>
                <a:gd name="T33" fmla="*/ 86 h 125"/>
                <a:gd name="T34" fmla="*/ 13 w 251"/>
                <a:gd name="T35" fmla="*/ 92 h 125"/>
                <a:gd name="T36" fmla="*/ 26 w 251"/>
                <a:gd name="T37" fmla="*/ 99 h 125"/>
                <a:gd name="T38" fmla="*/ 33 w 251"/>
                <a:gd name="T39" fmla="*/ 106 h 125"/>
                <a:gd name="T40" fmla="*/ 46 w 251"/>
                <a:gd name="T41" fmla="*/ 112 h 125"/>
                <a:gd name="T42" fmla="*/ 53 w 251"/>
                <a:gd name="T43" fmla="*/ 112 h 125"/>
                <a:gd name="T44" fmla="*/ 66 w 251"/>
                <a:gd name="T45" fmla="*/ 119 h 125"/>
                <a:gd name="T46" fmla="*/ 72 w 251"/>
                <a:gd name="T47" fmla="*/ 119 h 125"/>
                <a:gd name="T48" fmla="*/ 86 w 251"/>
                <a:gd name="T49" fmla="*/ 119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38 w 251"/>
                <a:gd name="T61" fmla="*/ 125 h 125"/>
                <a:gd name="T62" fmla="*/ 152 w 251"/>
                <a:gd name="T63" fmla="*/ 125 h 125"/>
                <a:gd name="T64" fmla="*/ 158 w 251"/>
                <a:gd name="T65" fmla="*/ 125 h 125"/>
                <a:gd name="T66" fmla="*/ 171 w 251"/>
                <a:gd name="T67" fmla="*/ 119 h 125"/>
                <a:gd name="T68" fmla="*/ 178 w 251"/>
                <a:gd name="T69" fmla="*/ 119 h 125"/>
                <a:gd name="T70" fmla="*/ 191 w 251"/>
                <a:gd name="T71" fmla="*/ 119 h 125"/>
                <a:gd name="T72" fmla="*/ 198 w 251"/>
                <a:gd name="T73" fmla="*/ 112 h 125"/>
                <a:gd name="T74" fmla="*/ 211 w 251"/>
                <a:gd name="T75" fmla="*/ 106 h 125"/>
                <a:gd name="T76" fmla="*/ 218 w 251"/>
                <a:gd name="T77" fmla="*/ 106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3 h 125"/>
                <a:gd name="T86" fmla="*/ 251 w 251"/>
                <a:gd name="T87" fmla="*/ 59 h 125"/>
                <a:gd name="T88" fmla="*/ 251 w 251"/>
                <a:gd name="T89" fmla="*/ 53 h 125"/>
                <a:gd name="T90" fmla="*/ 244 w 251"/>
                <a:gd name="T91" fmla="*/ 39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20 h 125"/>
                <a:gd name="T98" fmla="*/ 211 w 251"/>
                <a:gd name="T99" fmla="*/ 13 h 125"/>
                <a:gd name="T100" fmla="*/ 198 w 251"/>
                <a:gd name="T101" fmla="*/ 6 h 125"/>
                <a:gd name="T102" fmla="*/ 191 w 251"/>
                <a:gd name="T103" fmla="*/ 6 h 125"/>
                <a:gd name="T104" fmla="*/ 178 w 251"/>
                <a:gd name="T105" fmla="*/ 6 h 125"/>
                <a:gd name="T106" fmla="*/ 171 w 251"/>
                <a:gd name="T107" fmla="*/ 0 h 125"/>
                <a:gd name="T108" fmla="*/ 158 w 251"/>
                <a:gd name="T109" fmla="*/ 0 h 125"/>
                <a:gd name="T110" fmla="*/ 152 w 251"/>
                <a:gd name="T111" fmla="*/ 0 h 125"/>
                <a:gd name="T112" fmla="*/ 138 w 251"/>
                <a:gd name="T113" fmla="*/ 0 h 125"/>
                <a:gd name="T114" fmla="*/ 132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86"/>
                  </a:lnTo>
                  <a:lnTo>
                    <a:pt x="13" y="92"/>
                  </a:lnTo>
                  <a:lnTo>
                    <a:pt x="20" y="92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2"/>
                  </a:lnTo>
                  <a:lnTo>
                    <a:pt x="237" y="92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3"/>
                  </a:lnTo>
                  <a:lnTo>
                    <a:pt x="237" y="26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6"/>
                  </a:lnTo>
                  <a:lnTo>
                    <a:pt x="191" y="6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7BED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69" name="Line 21"/>
            <p:cNvSpPr>
              <a:spLocks noChangeShapeType="1"/>
            </p:cNvSpPr>
            <p:nvPr/>
          </p:nvSpPr>
          <p:spPr bwMode="auto">
            <a:xfrm>
              <a:off x="2372" y="2296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0" name="Rectangle 22"/>
            <p:cNvSpPr>
              <a:spLocks noChangeArrowheads="1"/>
            </p:cNvSpPr>
            <p:nvPr/>
          </p:nvSpPr>
          <p:spPr bwMode="auto">
            <a:xfrm>
              <a:off x="2552" y="2293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5 - 6</a:t>
              </a:r>
            </a:p>
          </p:txBody>
        </p:sp>
        <p:sp>
          <p:nvSpPr>
            <p:cNvPr id="69671" name="Freeform 23"/>
            <p:cNvSpPr>
              <a:spLocks/>
            </p:cNvSpPr>
            <p:nvPr/>
          </p:nvSpPr>
          <p:spPr bwMode="auto">
            <a:xfrm>
              <a:off x="2245" y="2468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0 h 125"/>
                <a:gd name="T4" fmla="*/ 99 w 251"/>
                <a:gd name="T5" fmla="*/ 0 h 125"/>
                <a:gd name="T6" fmla="*/ 86 w 251"/>
                <a:gd name="T7" fmla="*/ 0 h 125"/>
                <a:gd name="T8" fmla="*/ 79 w 251"/>
                <a:gd name="T9" fmla="*/ 0 h 125"/>
                <a:gd name="T10" fmla="*/ 66 w 251"/>
                <a:gd name="T11" fmla="*/ 6 h 125"/>
                <a:gd name="T12" fmla="*/ 59 w 251"/>
                <a:gd name="T13" fmla="*/ 6 h 125"/>
                <a:gd name="T14" fmla="*/ 46 w 251"/>
                <a:gd name="T15" fmla="*/ 13 h 125"/>
                <a:gd name="T16" fmla="*/ 39 w 251"/>
                <a:gd name="T17" fmla="*/ 13 h 125"/>
                <a:gd name="T18" fmla="*/ 26 w 251"/>
                <a:gd name="T19" fmla="*/ 20 h 125"/>
                <a:gd name="T20" fmla="*/ 20 w 251"/>
                <a:gd name="T21" fmla="*/ 26 h 125"/>
                <a:gd name="T22" fmla="*/ 6 w 251"/>
                <a:gd name="T23" fmla="*/ 33 h 125"/>
                <a:gd name="T24" fmla="*/ 0 w 251"/>
                <a:gd name="T25" fmla="*/ 46 h 125"/>
                <a:gd name="T26" fmla="*/ 0 w 251"/>
                <a:gd name="T27" fmla="*/ 53 h 125"/>
                <a:gd name="T28" fmla="*/ 0 w 251"/>
                <a:gd name="T29" fmla="*/ 66 h 125"/>
                <a:gd name="T30" fmla="*/ 0 w 251"/>
                <a:gd name="T31" fmla="*/ 72 h 125"/>
                <a:gd name="T32" fmla="*/ 6 w 251"/>
                <a:gd name="T33" fmla="*/ 86 h 125"/>
                <a:gd name="T34" fmla="*/ 20 w 251"/>
                <a:gd name="T35" fmla="*/ 92 h 125"/>
                <a:gd name="T36" fmla="*/ 26 w 251"/>
                <a:gd name="T37" fmla="*/ 99 h 125"/>
                <a:gd name="T38" fmla="*/ 33 w 251"/>
                <a:gd name="T39" fmla="*/ 105 h 125"/>
                <a:gd name="T40" fmla="*/ 46 w 251"/>
                <a:gd name="T41" fmla="*/ 112 h 125"/>
                <a:gd name="T42" fmla="*/ 53 w 251"/>
                <a:gd name="T43" fmla="*/ 112 h 125"/>
                <a:gd name="T44" fmla="*/ 66 w 251"/>
                <a:gd name="T45" fmla="*/ 119 h 125"/>
                <a:gd name="T46" fmla="*/ 72 w 251"/>
                <a:gd name="T47" fmla="*/ 119 h 125"/>
                <a:gd name="T48" fmla="*/ 86 w 251"/>
                <a:gd name="T49" fmla="*/ 119 h 125"/>
                <a:gd name="T50" fmla="*/ 92 w 251"/>
                <a:gd name="T51" fmla="*/ 119 h 125"/>
                <a:gd name="T52" fmla="*/ 105 w 251"/>
                <a:gd name="T53" fmla="*/ 119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19 h 125"/>
                <a:gd name="T62" fmla="*/ 152 w 251"/>
                <a:gd name="T63" fmla="*/ 119 h 125"/>
                <a:gd name="T64" fmla="*/ 165 w 251"/>
                <a:gd name="T65" fmla="*/ 119 h 125"/>
                <a:gd name="T66" fmla="*/ 171 w 251"/>
                <a:gd name="T67" fmla="*/ 119 h 125"/>
                <a:gd name="T68" fmla="*/ 178 w 251"/>
                <a:gd name="T69" fmla="*/ 119 h 125"/>
                <a:gd name="T70" fmla="*/ 191 w 251"/>
                <a:gd name="T71" fmla="*/ 112 h 125"/>
                <a:gd name="T72" fmla="*/ 198 w 251"/>
                <a:gd name="T73" fmla="*/ 112 h 125"/>
                <a:gd name="T74" fmla="*/ 211 w 251"/>
                <a:gd name="T75" fmla="*/ 105 h 125"/>
                <a:gd name="T76" fmla="*/ 218 w 251"/>
                <a:gd name="T77" fmla="*/ 99 h 125"/>
                <a:gd name="T78" fmla="*/ 231 w 251"/>
                <a:gd name="T79" fmla="*/ 92 h 125"/>
                <a:gd name="T80" fmla="*/ 237 w 251"/>
                <a:gd name="T81" fmla="*/ 86 h 125"/>
                <a:gd name="T82" fmla="*/ 244 w 251"/>
                <a:gd name="T83" fmla="*/ 79 h 125"/>
                <a:gd name="T84" fmla="*/ 251 w 251"/>
                <a:gd name="T85" fmla="*/ 66 h 125"/>
                <a:gd name="T86" fmla="*/ 251 w 251"/>
                <a:gd name="T87" fmla="*/ 59 h 125"/>
                <a:gd name="T88" fmla="*/ 251 w 251"/>
                <a:gd name="T89" fmla="*/ 46 h 125"/>
                <a:gd name="T90" fmla="*/ 244 w 251"/>
                <a:gd name="T91" fmla="*/ 39 h 125"/>
                <a:gd name="T92" fmla="*/ 237 w 251"/>
                <a:gd name="T93" fmla="*/ 26 h 125"/>
                <a:gd name="T94" fmla="*/ 224 w 251"/>
                <a:gd name="T95" fmla="*/ 20 h 125"/>
                <a:gd name="T96" fmla="*/ 218 w 251"/>
                <a:gd name="T97" fmla="*/ 20 h 125"/>
                <a:gd name="T98" fmla="*/ 204 w 251"/>
                <a:gd name="T99" fmla="*/ 13 h 125"/>
                <a:gd name="T100" fmla="*/ 198 w 251"/>
                <a:gd name="T101" fmla="*/ 6 h 125"/>
                <a:gd name="T102" fmla="*/ 185 w 251"/>
                <a:gd name="T103" fmla="*/ 6 h 125"/>
                <a:gd name="T104" fmla="*/ 178 w 251"/>
                <a:gd name="T105" fmla="*/ 0 h 125"/>
                <a:gd name="T106" fmla="*/ 165 w 251"/>
                <a:gd name="T107" fmla="*/ 0 h 125"/>
                <a:gd name="T108" fmla="*/ 158 w 251"/>
                <a:gd name="T109" fmla="*/ 0 h 125"/>
                <a:gd name="T110" fmla="*/ 145 w 251"/>
                <a:gd name="T111" fmla="*/ 0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86"/>
                  </a:lnTo>
                  <a:lnTo>
                    <a:pt x="13" y="92"/>
                  </a:lnTo>
                  <a:lnTo>
                    <a:pt x="20" y="92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33" y="99"/>
                  </a:lnTo>
                  <a:lnTo>
                    <a:pt x="33" y="105"/>
                  </a:lnTo>
                  <a:lnTo>
                    <a:pt x="39" y="105"/>
                  </a:lnTo>
                  <a:lnTo>
                    <a:pt x="46" y="105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66" y="112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92" y="119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19"/>
                  </a:lnTo>
                  <a:lnTo>
                    <a:pt x="152" y="119"/>
                  </a:lnTo>
                  <a:lnTo>
                    <a:pt x="158" y="119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12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04" y="105"/>
                  </a:lnTo>
                  <a:lnTo>
                    <a:pt x="211" y="105"/>
                  </a:lnTo>
                  <a:lnTo>
                    <a:pt x="218" y="105"/>
                  </a:lnTo>
                  <a:lnTo>
                    <a:pt x="218" y="99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2"/>
                  </a:lnTo>
                  <a:lnTo>
                    <a:pt x="237" y="92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44" y="33"/>
                  </a:lnTo>
                  <a:lnTo>
                    <a:pt x="237" y="33"/>
                  </a:lnTo>
                  <a:lnTo>
                    <a:pt x="237" y="26"/>
                  </a:lnTo>
                  <a:lnTo>
                    <a:pt x="231" y="26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6"/>
                  </a:lnTo>
                  <a:lnTo>
                    <a:pt x="191" y="6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DB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72" name="Line 24"/>
            <p:cNvSpPr>
              <a:spLocks noChangeShapeType="1"/>
            </p:cNvSpPr>
            <p:nvPr/>
          </p:nvSpPr>
          <p:spPr bwMode="auto">
            <a:xfrm>
              <a:off x="2372" y="2468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3" name="Rectangle 25"/>
            <p:cNvSpPr>
              <a:spLocks noChangeArrowheads="1"/>
            </p:cNvSpPr>
            <p:nvPr/>
          </p:nvSpPr>
          <p:spPr bwMode="auto">
            <a:xfrm>
              <a:off x="2552" y="2458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6 - 7</a:t>
              </a:r>
            </a:p>
          </p:txBody>
        </p:sp>
        <p:sp>
          <p:nvSpPr>
            <p:cNvPr id="69674" name="Freeform 26"/>
            <p:cNvSpPr>
              <a:spLocks/>
            </p:cNvSpPr>
            <p:nvPr/>
          </p:nvSpPr>
          <p:spPr bwMode="auto">
            <a:xfrm>
              <a:off x="2247" y="2640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0 h 125"/>
                <a:gd name="T4" fmla="*/ 99 w 251"/>
                <a:gd name="T5" fmla="*/ 0 h 125"/>
                <a:gd name="T6" fmla="*/ 86 w 251"/>
                <a:gd name="T7" fmla="*/ 0 h 125"/>
                <a:gd name="T8" fmla="*/ 79 w 251"/>
                <a:gd name="T9" fmla="*/ 0 h 125"/>
                <a:gd name="T10" fmla="*/ 66 w 251"/>
                <a:gd name="T11" fmla="*/ 6 h 125"/>
                <a:gd name="T12" fmla="*/ 59 w 251"/>
                <a:gd name="T13" fmla="*/ 6 h 125"/>
                <a:gd name="T14" fmla="*/ 46 w 251"/>
                <a:gd name="T15" fmla="*/ 13 h 125"/>
                <a:gd name="T16" fmla="*/ 39 w 251"/>
                <a:gd name="T17" fmla="*/ 13 h 125"/>
                <a:gd name="T18" fmla="*/ 26 w 251"/>
                <a:gd name="T19" fmla="*/ 19 h 125"/>
                <a:gd name="T20" fmla="*/ 20 w 251"/>
                <a:gd name="T21" fmla="*/ 26 h 125"/>
                <a:gd name="T22" fmla="*/ 6 w 251"/>
                <a:gd name="T23" fmla="*/ 33 h 125"/>
                <a:gd name="T24" fmla="*/ 0 w 251"/>
                <a:gd name="T25" fmla="*/ 46 h 125"/>
                <a:gd name="T26" fmla="*/ 0 w 251"/>
                <a:gd name="T27" fmla="*/ 52 h 125"/>
                <a:gd name="T28" fmla="*/ 0 w 251"/>
                <a:gd name="T29" fmla="*/ 66 h 125"/>
                <a:gd name="T30" fmla="*/ 0 w 251"/>
                <a:gd name="T31" fmla="*/ 72 h 125"/>
                <a:gd name="T32" fmla="*/ 6 w 251"/>
                <a:gd name="T33" fmla="*/ 85 h 125"/>
                <a:gd name="T34" fmla="*/ 20 w 251"/>
                <a:gd name="T35" fmla="*/ 92 h 125"/>
                <a:gd name="T36" fmla="*/ 26 w 251"/>
                <a:gd name="T37" fmla="*/ 99 h 125"/>
                <a:gd name="T38" fmla="*/ 33 w 251"/>
                <a:gd name="T39" fmla="*/ 105 h 125"/>
                <a:gd name="T40" fmla="*/ 46 w 251"/>
                <a:gd name="T41" fmla="*/ 112 h 125"/>
                <a:gd name="T42" fmla="*/ 53 w 251"/>
                <a:gd name="T43" fmla="*/ 112 h 125"/>
                <a:gd name="T44" fmla="*/ 66 w 251"/>
                <a:gd name="T45" fmla="*/ 119 h 125"/>
                <a:gd name="T46" fmla="*/ 72 w 251"/>
                <a:gd name="T47" fmla="*/ 119 h 125"/>
                <a:gd name="T48" fmla="*/ 86 w 251"/>
                <a:gd name="T49" fmla="*/ 119 h 125"/>
                <a:gd name="T50" fmla="*/ 92 w 251"/>
                <a:gd name="T51" fmla="*/ 119 h 125"/>
                <a:gd name="T52" fmla="*/ 105 w 251"/>
                <a:gd name="T53" fmla="*/ 119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19 h 125"/>
                <a:gd name="T62" fmla="*/ 152 w 251"/>
                <a:gd name="T63" fmla="*/ 119 h 125"/>
                <a:gd name="T64" fmla="*/ 165 w 251"/>
                <a:gd name="T65" fmla="*/ 119 h 125"/>
                <a:gd name="T66" fmla="*/ 171 w 251"/>
                <a:gd name="T67" fmla="*/ 119 h 125"/>
                <a:gd name="T68" fmla="*/ 178 w 251"/>
                <a:gd name="T69" fmla="*/ 119 h 125"/>
                <a:gd name="T70" fmla="*/ 191 w 251"/>
                <a:gd name="T71" fmla="*/ 112 h 125"/>
                <a:gd name="T72" fmla="*/ 198 w 251"/>
                <a:gd name="T73" fmla="*/ 112 h 125"/>
                <a:gd name="T74" fmla="*/ 211 w 251"/>
                <a:gd name="T75" fmla="*/ 105 h 125"/>
                <a:gd name="T76" fmla="*/ 218 w 251"/>
                <a:gd name="T77" fmla="*/ 99 h 125"/>
                <a:gd name="T78" fmla="*/ 231 w 251"/>
                <a:gd name="T79" fmla="*/ 92 h 125"/>
                <a:gd name="T80" fmla="*/ 237 w 251"/>
                <a:gd name="T81" fmla="*/ 85 h 125"/>
                <a:gd name="T82" fmla="*/ 244 w 251"/>
                <a:gd name="T83" fmla="*/ 79 h 125"/>
                <a:gd name="T84" fmla="*/ 251 w 251"/>
                <a:gd name="T85" fmla="*/ 66 h 125"/>
                <a:gd name="T86" fmla="*/ 251 w 251"/>
                <a:gd name="T87" fmla="*/ 59 h 125"/>
                <a:gd name="T88" fmla="*/ 251 w 251"/>
                <a:gd name="T89" fmla="*/ 46 h 125"/>
                <a:gd name="T90" fmla="*/ 244 w 251"/>
                <a:gd name="T91" fmla="*/ 39 h 125"/>
                <a:gd name="T92" fmla="*/ 237 w 251"/>
                <a:gd name="T93" fmla="*/ 26 h 125"/>
                <a:gd name="T94" fmla="*/ 224 w 251"/>
                <a:gd name="T95" fmla="*/ 19 h 125"/>
                <a:gd name="T96" fmla="*/ 218 w 251"/>
                <a:gd name="T97" fmla="*/ 19 h 125"/>
                <a:gd name="T98" fmla="*/ 204 w 251"/>
                <a:gd name="T99" fmla="*/ 13 h 125"/>
                <a:gd name="T100" fmla="*/ 198 w 251"/>
                <a:gd name="T101" fmla="*/ 6 h 125"/>
                <a:gd name="T102" fmla="*/ 185 w 251"/>
                <a:gd name="T103" fmla="*/ 6 h 125"/>
                <a:gd name="T104" fmla="*/ 178 w 251"/>
                <a:gd name="T105" fmla="*/ 0 h 125"/>
                <a:gd name="T106" fmla="*/ 165 w 251"/>
                <a:gd name="T107" fmla="*/ 0 h 125"/>
                <a:gd name="T108" fmla="*/ 158 w 251"/>
                <a:gd name="T109" fmla="*/ 0 h 125"/>
                <a:gd name="T110" fmla="*/ 145 w 251"/>
                <a:gd name="T111" fmla="*/ 0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5"/>
                  </a:lnTo>
                  <a:lnTo>
                    <a:pt x="13" y="85"/>
                  </a:lnTo>
                  <a:lnTo>
                    <a:pt x="13" y="92"/>
                  </a:lnTo>
                  <a:lnTo>
                    <a:pt x="20" y="92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33" y="99"/>
                  </a:lnTo>
                  <a:lnTo>
                    <a:pt x="33" y="105"/>
                  </a:lnTo>
                  <a:lnTo>
                    <a:pt x="39" y="105"/>
                  </a:lnTo>
                  <a:lnTo>
                    <a:pt x="46" y="105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66" y="112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92" y="119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19"/>
                  </a:lnTo>
                  <a:lnTo>
                    <a:pt x="152" y="119"/>
                  </a:lnTo>
                  <a:lnTo>
                    <a:pt x="158" y="119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12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04" y="105"/>
                  </a:lnTo>
                  <a:lnTo>
                    <a:pt x="211" y="105"/>
                  </a:lnTo>
                  <a:lnTo>
                    <a:pt x="218" y="105"/>
                  </a:lnTo>
                  <a:lnTo>
                    <a:pt x="218" y="99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2"/>
                  </a:lnTo>
                  <a:lnTo>
                    <a:pt x="237" y="92"/>
                  </a:lnTo>
                  <a:lnTo>
                    <a:pt x="237" y="85"/>
                  </a:lnTo>
                  <a:lnTo>
                    <a:pt x="244" y="85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2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44" y="33"/>
                  </a:lnTo>
                  <a:lnTo>
                    <a:pt x="237" y="33"/>
                  </a:lnTo>
                  <a:lnTo>
                    <a:pt x="237" y="26"/>
                  </a:lnTo>
                  <a:lnTo>
                    <a:pt x="231" y="26"/>
                  </a:lnTo>
                  <a:lnTo>
                    <a:pt x="224" y="19"/>
                  </a:lnTo>
                  <a:lnTo>
                    <a:pt x="218" y="19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6"/>
                  </a:lnTo>
                  <a:lnTo>
                    <a:pt x="191" y="6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14BA5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75" name="Line 27"/>
            <p:cNvSpPr>
              <a:spLocks noChangeShapeType="1"/>
            </p:cNvSpPr>
            <p:nvPr/>
          </p:nvSpPr>
          <p:spPr bwMode="auto">
            <a:xfrm>
              <a:off x="2372" y="2640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6" name="Rectangle 28"/>
            <p:cNvSpPr>
              <a:spLocks noChangeArrowheads="1"/>
            </p:cNvSpPr>
            <p:nvPr/>
          </p:nvSpPr>
          <p:spPr bwMode="auto">
            <a:xfrm>
              <a:off x="2552" y="2630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7 - 8</a:t>
              </a:r>
            </a:p>
          </p:txBody>
        </p:sp>
        <p:sp>
          <p:nvSpPr>
            <p:cNvPr id="69677" name="Freeform 29"/>
            <p:cNvSpPr>
              <a:spLocks/>
            </p:cNvSpPr>
            <p:nvPr/>
          </p:nvSpPr>
          <p:spPr bwMode="auto">
            <a:xfrm>
              <a:off x="2247" y="2805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6 h 125"/>
                <a:gd name="T4" fmla="*/ 99 w 251"/>
                <a:gd name="T5" fmla="*/ 6 h 125"/>
                <a:gd name="T6" fmla="*/ 86 w 251"/>
                <a:gd name="T7" fmla="*/ 6 h 125"/>
                <a:gd name="T8" fmla="*/ 79 w 251"/>
                <a:gd name="T9" fmla="*/ 6 h 125"/>
                <a:gd name="T10" fmla="*/ 66 w 251"/>
                <a:gd name="T11" fmla="*/ 13 h 125"/>
                <a:gd name="T12" fmla="*/ 59 w 251"/>
                <a:gd name="T13" fmla="*/ 13 h 125"/>
                <a:gd name="T14" fmla="*/ 46 w 251"/>
                <a:gd name="T15" fmla="*/ 13 h 125"/>
                <a:gd name="T16" fmla="*/ 39 w 251"/>
                <a:gd name="T17" fmla="*/ 20 h 125"/>
                <a:gd name="T18" fmla="*/ 26 w 251"/>
                <a:gd name="T19" fmla="*/ 26 h 125"/>
                <a:gd name="T20" fmla="*/ 20 w 251"/>
                <a:gd name="T21" fmla="*/ 33 h 125"/>
                <a:gd name="T22" fmla="*/ 6 w 251"/>
                <a:gd name="T23" fmla="*/ 39 h 125"/>
                <a:gd name="T24" fmla="*/ 0 w 251"/>
                <a:gd name="T25" fmla="*/ 53 h 125"/>
                <a:gd name="T26" fmla="*/ 0 w 251"/>
                <a:gd name="T27" fmla="*/ 59 h 125"/>
                <a:gd name="T28" fmla="*/ 0 w 251"/>
                <a:gd name="T29" fmla="*/ 66 h 125"/>
                <a:gd name="T30" fmla="*/ 0 w 251"/>
                <a:gd name="T31" fmla="*/ 79 h 125"/>
                <a:gd name="T32" fmla="*/ 6 w 251"/>
                <a:gd name="T33" fmla="*/ 86 h 125"/>
                <a:gd name="T34" fmla="*/ 20 w 251"/>
                <a:gd name="T35" fmla="*/ 99 h 125"/>
                <a:gd name="T36" fmla="*/ 26 w 251"/>
                <a:gd name="T37" fmla="*/ 106 h 125"/>
                <a:gd name="T38" fmla="*/ 33 w 251"/>
                <a:gd name="T39" fmla="*/ 112 h 125"/>
                <a:gd name="T40" fmla="*/ 46 w 251"/>
                <a:gd name="T41" fmla="*/ 112 h 125"/>
                <a:gd name="T42" fmla="*/ 53 w 251"/>
                <a:gd name="T43" fmla="*/ 119 h 125"/>
                <a:gd name="T44" fmla="*/ 66 w 251"/>
                <a:gd name="T45" fmla="*/ 119 h 125"/>
                <a:gd name="T46" fmla="*/ 72 w 251"/>
                <a:gd name="T47" fmla="*/ 125 h 125"/>
                <a:gd name="T48" fmla="*/ 86 w 251"/>
                <a:gd name="T49" fmla="*/ 125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25 h 125"/>
                <a:gd name="T62" fmla="*/ 152 w 251"/>
                <a:gd name="T63" fmla="*/ 125 h 125"/>
                <a:gd name="T64" fmla="*/ 165 w 251"/>
                <a:gd name="T65" fmla="*/ 125 h 125"/>
                <a:gd name="T66" fmla="*/ 171 w 251"/>
                <a:gd name="T67" fmla="*/ 125 h 125"/>
                <a:gd name="T68" fmla="*/ 178 w 251"/>
                <a:gd name="T69" fmla="*/ 125 h 125"/>
                <a:gd name="T70" fmla="*/ 191 w 251"/>
                <a:gd name="T71" fmla="*/ 119 h 125"/>
                <a:gd name="T72" fmla="*/ 198 w 251"/>
                <a:gd name="T73" fmla="*/ 119 h 125"/>
                <a:gd name="T74" fmla="*/ 211 w 251"/>
                <a:gd name="T75" fmla="*/ 112 h 125"/>
                <a:gd name="T76" fmla="*/ 218 w 251"/>
                <a:gd name="T77" fmla="*/ 106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2 h 125"/>
                <a:gd name="T86" fmla="*/ 251 w 251"/>
                <a:gd name="T87" fmla="*/ 66 h 125"/>
                <a:gd name="T88" fmla="*/ 251 w 251"/>
                <a:gd name="T89" fmla="*/ 53 h 125"/>
                <a:gd name="T90" fmla="*/ 244 w 251"/>
                <a:gd name="T91" fmla="*/ 46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20 h 125"/>
                <a:gd name="T98" fmla="*/ 204 w 251"/>
                <a:gd name="T99" fmla="*/ 20 h 125"/>
                <a:gd name="T100" fmla="*/ 198 w 251"/>
                <a:gd name="T101" fmla="*/ 13 h 125"/>
                <a:gd name="T102" fmla="*/ 185 w 251"/>
                <a:gd name="T103" fmla="*/ 13 h 125"/>
                <a:gd name="T104" fmla="*/ 178 w 251"/>
                <a:gd name="T105" fmla="*/ 6 h 125"/>
                <a:gd name="T106" fmla="*/ 165 w 251"/>
                <a:gd name="T107" fmla="*/ 6 h 125"/>
                <a:gd name="T108" fmla="*/ 158 w 251"/>
                <a:gd name="T109" fmla="*/ 6 h 125"/>
                <a:gd name="T110" fmla="*/ 145 w 251"/>
                <a:gd name="T111" fmla="*/ 6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99" y="6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59" y="13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46" y="20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13" y="92"/>
                  </a:lnTo>
                  <a:lnTo>
                    <a:pt x="13" y="99"/>
                  </a:lnTo>
                  <a:lnTo>
                    <a:pt x="20" y="99"/>
                  </a:lnTo>
                  <a:lnTo>
                    <a:pt x="20" y="106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3" y="112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66" y="125"/>
                  </a:lnTo>
                  <a:lnTo>
                    <a:pt x="72" y="125"/>
                  </a:lnTo>
                  <a:lnTo>
                    <a:pt x="79" y="125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71" y="125"/>
                  </a:lnTo>
                  <a:lnTo>
                    <a:pt x="178" y="125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8" y="112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31" y="99"/>
                  </a:lnTo>
                  <a:lnTo>
                    <a:pt x="237" y="99"/>
                  </a:lnTo>
                  <a:lnTo>
                    <a:pt x="237" y="92"/>
                  </a:lnTo>
                  <a:lnTo>
                    <a:pt x="244" y="92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9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18" y="26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04" y="20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85" y="13"/>
                  </a:lnTo>
                  <a:lnTo>
                    <a:pt x="178" y="6"/>
                  </a:lnTo>
                  <a:lnTo>
                    <a:pt x="171" y="6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2" y="6"/>
                  </a:lnTo>
                  <a:lnTo>
                    <a:pt x="145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20998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78" name="Line 30"/>
            <p:cNvSpPr>
              <a:spLocks noChangeShapeType="1"/>
            </p:cNvSpPr>
            <p:nvPr/>
          </p:nvSpPr>
          <p:spPr bwMode="auto">
            <a:xfrm>
              <a:off x="2372" y="2805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9" name="Rectangle 31"/>
            <p:cNvSpPr>
              <a:spLocks noChangeArrowheads="1"/>
            </p:cNvSpPr>
            <p:nvPr/>
          </p:nvSpPr>
          <p:spPr bwMode="auto">
            <a:xfrm>
              <a:off x="2552" y="2802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8 - 9</a:t>
              </a:r>
            </a:p>
          </p:txBody>
        </p:sp>
        <p:sp>
          <p:nvSpPr>
            <p:cNvPr id="69680" name="Freeform 32"/>
            <p:cNvSpPr>
              <a:spLocks/>
            </p:cNvSpPr>
            <p:nvPr/>
          </p:nvSpPr>
          <p:spPr bwMode="auto">
            <a:xfrm>
              <a:off x="2247" y="2977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6 h 125"/>
                <a:gd name="T4" fmla="*/ 99 w 251"/>
                <a:gd name="T5" fmla="*/ 6 h 125"/>
                <a:gd name="T6" fmla="*/ 86 w 251"/>
                <a:gd name="T7" fmla="*/ 6 h 125"/>
                <a:gd name="T8" fmla="*/ 79 w 251"/>
                <a:gd name="T9" fmla="*/ 6 h 125"/>
                <a:gd name="T10" fmla="*/ 66 w 251"/>
                <a:gd name="T11" fmla="*/ 6 h 125"/>
                <a:gd name="T12" fmla="*/ 59 w 251"/>
                <a:gd name="T13" fmla="*/ 13 h 125"/>
                <a:gd name="T14" fmla="*/ 46 w 251"/>
                <a:gd name="T15" fmla="*/ 13 h 125"/>
                <a:gd name="T16" fmla="*/ 39 w 251"/>
                <a:gd name="T17" fmla="*/ 19 h 125"/>
                <a:gd name="T18" fmla="*/ 26 w 251"/>
                <a:gd name="T19" fmla="*/ 26 h 125"/>
                <a:gd name="T20" fmla="*/ 20 w 251"/>
                <a:gd name="T21" fmla="*/ 33 h 125"/>
                <a:gd name="T22" fmla="*/ 6 w 251"/>
                <a:gd name="T23" fmla="*/ 39 h 125"/>
                <a:gd name="T24" fmla="*/ 0 w 251"/>
                <a:gd name="T25" fmla="*/ 53 h 125"/>
                <a:gd name="T26" fmla="*/ 0 w 251"/>
                <a:gd name="T27" fmla="*/ 59 h 125"/>
                <a:gd name="T28" fmla="*/ 0 w 251"/>
                <a:gd name="T29" fmla="*/ 66 h 125"/>
                <a:gd name="T30" fmla="*/ 0 w 251"/>
                <a:gd name="T31" fmla="*/ 79 h 125"/>
                <a:gd name="T32" fmla="*/ 6 w 251"/>
                <a:gd name="T33" fmla="*/ 86 h 125"/>
                <a:gd name="T34" fmla="*/ 20 w 251"/>
                <a:gd name="T35" fmla="*/ 99 h 125"/>
                <a:gd name="T36" fmla="*/ 26 w 251"/>
                <a:gd name="T37" fmla="*/ 105 h 125"/>
                <a:gd name="T38" fmla="*/ 33 w 251"/>
                <a:gd name="T39" fmla="*/ 112 h 125"/>
                <a:gd name="T40" fmla="*/ 46 w 251"/>
                <a:gd name="T41" fmla="*/ 112 h 125"/>
                <a:gd name="T42" fmla="*/ 53 w 251"/>
                <a:gd name="T43" fmla="*/ 119 h 125"/>
                <a:gd name="T44" fmla="*/ 66 w 251"/>
                <a:gd name="T45" fmla="*/ 119 h 125"/>
                <a:gd name="T46" fmla="*/ 72 w 251"/>
                <a:gd name="T47" fmla="*/ 125 h 125"/>
                <a:gd name="T48" fmla="*/ 86 w 251"/>
                <a:gd name="T49" fmla="*/ 125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25 h 125"/>
                <a:gd name="T62" fmla="*/ 152 w 251"/>
                <a:gd name="T63" fmla="*/ 125 h 125"/>
                <a:gd name="T64" fmla="*/ 165 w 251"/>
                <a:gd name="T65" fmla="*/ 125 h 125"/>
                <a:gd name="T66" fmla="*/ 171 w 251"/>
                <a:gd name="T67" fmla="*/ 125 h 125"/>
                <a:gd name="T68" fmla="*/ 178 w 251"/>
                <a:gd name="T69" fmla="*/ 119 h 125"/>
                <a:gd name="T70" fmla="*/ 191 w 251"/>
                <a:gd name="T71" fmla="*/ 119 h 125"/>
                <a:gd name="T72" fmla="*/ 198 w 251"/>
                <a:gd name="T73" fmla="*/ 119 h 125"/>
                <a:gd name="T74" fmla="*/ 211 w 251"/>
                <a:gd name="T75" fmla="*/ 112 h 125"/>
                <a:gd name="T76" fmla="*/ 218 w 251"/>
                <a:gd name="T77" fmla="*/ 105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2 h 125"/>
                <a:gd name="T86" fmla="*/ 251 w 251"/>
                <a:gd name="T87" fmla="*/ 66 h 125"/>
                <a:gd name="T88" fmla="*/ 251 w 251"/>
                <a:gd name="T89" fmla="*/ 53 h 125"/>
                <a:gd name="T90" fmla="*/ 244 w 251"/>
                <a:gd name="T91" fmla="*/ 46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19 h 125"/>
                <a:gd name="T98" fmla="*/ 204 w 251"/>
                <a:gd name="T99" fmla="*/ 19 h 125"/>
                <a:gd name="T100" fmla="*/ 198 w 251"/>
                <a:gd name="T101" fmla="*/ 13 h 125"/>
                <a:gd name="T102" fmla="*/ 185 w 251"/>
                <a:gd name="T103" fmla="*/ 6 h 125"/>
                <a:gd name="T104" fmla="*/ 178 w 251"/>
                <a:gd name="T105" fmla="*/ 6 h 125"/>
                <a:gd name="T106" fmla="*/ 165 w 251"/>
                <a:gd name="T107" fmla="*/ 6 h 125"/>
                <a:gd name="T108" fmla="*/ 158 w 251"/>
                <a:gd name="T109" fmla="*/ 6 h 125"/>
                <a:gd name="T110" fmla="*/ 145 w 251"/>
                <a:gd name="T111" fmla="*/ 6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99" y="6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59" y="13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46" y="19"/>
                  </a:lnTo>
                  <a:lnTo>
                    <a:pt x="39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13" y="92"/>
                  </a:lnTo>
                  <a:lnTo>
                    <a:pt x="13" y="99"/>
                  </a:lnTo>
                  <a:lnTo>
                    <a:pt x="20" y="99"/>
                  </a:lnTo>
                  <a:lnTo>
                    <a:pt x="20" y="105"/>
                  </a:lnTo>
                  <a:lnTo>
                    <a:pt x="26" y="105"/>
                  </a:lnTo>
                  <a:lnTo>
                    <a:pt x="33" y="105"/>
                  </a:lnTo>
                  <a:lnTo>
                    <a:pt x="33" y="112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2" y="125"/>
                  </a:lnTo>
                  <a:lnTo>
                    <a:pt x="79" y="125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71" y="125"/>
                  </a:lnTo>
                  <a:lnTo>
                    <a:pt x="178" y="12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8" y="105"/>
                  </a:lnTo>
                  <a:lnTo>
                    <a:pt x="224" y="105"/>
                  </a:lnTo>
                  <a:lnTo>
                    <a:pt x="231" y="99"/>
                  </a:lnTo>
                  <a:lnTo>
                    <a:pt x="237" y="99"/>
                  </a:lnTo>
                  <a:lnTo>
                    <a:pt x="237" y="92"/>
                  </a:lnTo>
                  <a:lnTo>
                    <a:pt x="244" y="92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9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18" y="26"/>
                  </a:lnTo>
                  <a:lnTo>
                    <a:pt x="218" y="19"/>
                  </a:lnTo>
                  <a:lnTo>
                    <a:pt x="211" y="19"/>
                  </a:lnTo>
                  <a:lnTo>
                    <a:pt x="204" y="19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85" y="13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1" y="6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2" y="6"/>
                  </a:lnTo>
                  <a:lnTo>
                    <a:pt x="145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16678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81" name="Line 33"/>
            <p:cNvSpPr>
              <a:spLocks noChangeShapeType="1"/>
            </p:cNvSpPr>
            <p:nvPr/>
          </p:nvSpPr>
          <p:spPr bwMode="auto">
            <a:xfrm>
              <a:off x="2372" y="2977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82" name="Rectangle 34"/>
            <p:cNvSpPr>
              <a:spLocks noChangeArrowheads="1"/>
            </p:cNvSpPr>
            <p:nvPr/>
          </p:nvSpPr>
          <p:spPr bwMode="auto">
            <a:xfrm>
              <a:off x="2552" y="2974"/>
              <a:ext cx="32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9 - 10</a:t>
              </a:r>
            </a:p>
          </p:txBody>
        </p:sp>
        <p:sp>
          <p:nvSpPr>
            <p:cNvPr id="69683" name="Freeform 35"/>
            <p:cNvSpPr>
              <a:spLocks/>
            </p:cNvSpPr>
            <p:nvPr/>
          </p:nvSpPr>
          <p:spPr bwMode="auto">
            <a:xfrm>
              <a:off x="2247" y="3148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7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14 h 126"/>
                <a:gd name="T14" fmla="*/ 46 w 251"/>
                <a:gd name="T15" fmla="*/ 14 h 126"/>
                <a:gd name="T16" fmla="*/ 39 w 251"/>
                <a:gd name="T17" fmla="*/ 20 h 126"/>
                <a:gd name="T18" fmla="*/ 26 w 251"/>
                <a:gd name="T19" fmla="*/ 20 h 126"/>
                <a:gd name="T20" fmla="*/ 20 w 251"/>
                <a:gd name="T21" fmla="*/ 34 h 126"/>
                <a:gd name="T22" fmla="*/ 6 w 251"/>
                <a:gd name="T23" fmla="*/ 40 h 126"/>
                <a:gd name="T24" fmla="*/ 0 w 251"/>
                <a:gd name="T25" fmla="*/ 47 h 126"/>
                <a:gd name="T26" fmla="*/ 0 w 251"/>
                <a:gd name="T27" fmla="*/ 60 h 126"/>
                <a:gd name="T28" fmla="*/ 0 w 251"/>
                <a:gd name="T29" fmla="*/ 67 h 126"/>
                <a:gd name="T30" fmla="*/ 0 w 251"/>
                <a:gd name="T31" fmla="*/ 80 h 126"/>
                <a:gd name="T32" fmla="*/ 6 w 251"/>
                <a:gd name="T33" fmla="*/ 86 h 126"/>
                <a:gd name="T34" fmla="*/ 20 w 251"/>
                <a:gd name="T35" fmla="*/ 100 h 126"/>
                <a:gd name="T36" fmla="*/ 26 w 251"/>
                <a:gd name="T37" fmla="*/ 106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9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100 h 126"/>
                <a:gd name="T80" fmla="*/ 237 w 251"/>
                <a:gd name="T81" fmla="*/ 93 h 126"/>
                <a:gd name="T82" fmla="*/ 244 w 251"/>
                <a:gd name="T83" fmla="*/ 80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4 h 126"/>
                <a:gd name="T94" fmla="*/ 224 w 251"/>
                <a:gd name="T95" fmla="*/ 27 h 126"/>
                <a:gd name="T96" fmla="*/ 218 w 251"/>
                <a:gd name="T97" fmla="*/ 20 h 126"/>
                <a:gd name="T98" fmla="*/ 204 w 251"/>
                <a:gd name="T99" fmla="*/ 14 h 126"/>
                <a:gd name="T100" fmla="*/ 198 w 251"/>
                <a:gd name="T101" fmla="*/ 14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7 h 126"/>
                <a:gd name="T108" fmla="*/ 158 w 251"/>
                <a:gd name="T109" fmla="*/ 7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92" y="7"/>
                  </a:lnTo>
                  <a:lnTo>
                    <a:pt x="86" y="7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9" y="14"/>
                  </a:lnTo>
                  <a:lnTo>
                    <a:pt x="53" y="14"/>
                  </a:lnTo>
                  <a:lnTo>
                    <a:pt x="46" y="14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13" y="34"/>
                  </a:lnTo>
                  <a:lnTo>
                    <a:pt x="13" y="40"/>
                  </a:lnTo>
                  <a:lnTo>
                    <a:pt x="6" y="40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6" y="80"/>
                  </a:lnTo>
                  <a:lnTo>
                    <a:pt x="6" y="86"/>
                  </a:lnTo>
                  <a:lnTo>
                    <a:pt x="6" y="93"/>
                  </a:lnTo>
                  <a:lnTo>
                    <a:pt x="13" y="93"/>
                  </a:lnTo>
                  <a:lnTo>
                    <a:pt x="20" y="100"/>
                  </a:lnTo>
                  <a:lnTo>
                    <a:pt x="26" y="100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100"/>
                  </a:lnTo>
                  <a:lnTo>
                    <a:pt x="231" y="100"/>
                  </a:lnTo>
                  <a:lnTo>
                    <a:pt x="237" y="93"/>
                  </a:lnTo>
                  <a:lnTo>
                    <a:pt x="244" y="86"/>
                  </a:lnTo>
                  <a:lnTo>
                    <a:pt x="244" y="80"/>
                  </a:lnTo>
                  <a:lnTo>
                    <a:pt x="251" y="80"/>
                  </a:lnTo>
                  <a:lnTo>
                    <a:pt x="251" y="73"/>
                  </a:lnTo>
                  <a:lnTo>
                    <a:pt x="251" y="67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7"/>
                  </a:lnTo>
                  <a:lnTo>
                    <a:pt x="244" y="47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4"/>
                  </a:lnTo>
                  <a:lnTo>
                    <a:pt x="231" y="34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04" y="14"/>
                  </a:lnTo>
                  <a:lnTo>
                    <a:pt x="198" y="14"/>
                  </a:lnTo>
                  <a:lnTo>
                    <a:pt x="191" y="14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65" y="7"/>
                  </a:lnTo>
                  <a:lnTo>
                    <a:pt x="158" y="7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B2C7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84" name="Line 36"/>
            <p:cNvSpPr>
              <a:spLocks noChangeShapeType="1"/>
            </p:cNvSpPr>
            <p:nvPr/>
          </p:nvSpPr>
          <p:spPr bwMode="auto">
            <a:xfrm>
              <a:off x="2372" y="3148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85" name="Rectangle 37"/>
            <p:cNvSpPr>
              <a:spLocks noChangeArrowheads="1"/>
            </p:cNvSpPr>
            <p:nvPr/>
          </p:nvSpPr>
          <p:spPr bwMode="auto">
            <a:xfrm>
              <a:off x="2552" y="3146"/>
              <a:ext cx="2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&gt; 10</a:t>
              </a:r>
            </a:p>
          </p:txBody>
        </p:sp>
        <p:sp>
          <p:nvSpPr>
            <p:cNvPr id="69686" name="Freeform 38"/>
            <p:cNvSpPr>
              <a:spLocks/>
            </p:cNvSpPr>
            <p:nvPr/>
          </p:nvSpPr>
          <p:spPr bwMode="auto">
            <a:xfrm>
              <a:off x="2161" y="1008"/>
              <a:ext cx="959" cy="2352"/>
            </a:xfrm>
            <a:custGeom>
              <a:avLst/>
              <a:gdLst>
                <a:gd name="T0" fmla="*/ 0 w 1307"/>
                <a:gd name="T1" fmla="*/ 1296 h 2591"/>
                <a:gd name="T2" fmla="*/ 0 w 1307"/>
                <a:gd name="T3" fmla="*/ 0 h 2591"/>
                <a:gd name="T4" fmla="*/ 1307 w 1307"/>
                <a:gd name="T5" fmla="*/ 0 h 2591"/>
                <a:gd name="T6" fmla="*/ 1307 w 1307"/>
                <a:gd name="T7" fmla="*/ 2591 h 2591"/>
                <a:gd name="T8" fmla="*/ 0 w 1307"/>
                <a:gd name="T9" fmla="*/ 2591 h 2591"/>
                <a:gd name="T10" fmla="*/ 0 w 1307"/>
                <a:gd name="T11" fmla="*/ 1296 h 25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7"/>
                <a:gd name="T19" fmla="*/ 0 h 2591"/>
                <a:gd name="T20" fmla="*/ 1307 w 1307"/>
                <a:gd name="T21" fmla="*/ 2591 h 25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7" h="2591">
                  <a:moveTo>
                    <a:pt x="0" y="1296"/>
                  </a:moveTo>
                  <a:lnTo>
                    <a:pt x="0" y="0"/>
                  </a:lnTo>
                  <a:lnTo>
                    <a:pt x="1307" y="0"/>
                  </a:lnTo>
                  <a:lnTo>
                    <a:pt x="1307" y="2591"/>
                  </a:lnTo>
                  <a:lnTo>
                    <a:pt x="0" y="2591"/>
                  </a:lnTo>
                  <a:lnTo>
                    <a:pt x="0" y="1296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87" name="Text Box 39"/>
            <p:cNvSpPr txBox="1">
              <a:spLocks noChangeArrowheads="1"/>
            </p:cNvSpPr>
            <p:nvPr/>
          </p:nvSpPr>
          <p:spPr bwMode="auto">
            <a:xfrm>
              <a:off x="2400" y="1228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Calibri" pitchFamily="34" charset="0"/>
                </a:rPr>
                <a:t>Feet</a:t>
              </a:r>
            </a:p>
          </p:txBody>
        </p:sp>
      </p:grpSp>
      <p:sp>
        <p:nvSpPr>
          <p:cNvPr id="69635" name="Text Box 40"/>
          <p:cNvSpPr txBox="1">
            <a:spLocks noChangeArrowheads="1"/>
          </p:cNvSpPr>
          <p:nvPr/>
        </p:nvSpPr>
        <p:spPr bwMode="auto">
          <a:xfrm>
            <a:off x="609600" y="-7938"/>
            <a:ext cx="79248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Houma Airport Area – Storm # 3</a:t>
            </a:r>
            <a:endParaRPr lang="en-US" sz="1400" b="1">
              <a:latin typeface="Calibri" pitchFamily="34" charset="0"/>
            </a:endParaRPr>
          </a:p>
          <a:p>
            <a:pPr algn="ctr"/>
            <a:r>
              <a:rPr lang="en-US" sz="2400" b="1">
                <a:latin typeface="Calibri" pitchFamily="34" charset="0"/>
              </a:rPr>
              <a:t>ADCIRC Predicted Flood Extent and Depth</a:t>
            </a:r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382588" y="4862513"/>
            <a:ext cx="1911350" cy="1541462"/>
            <a:chOff x="241" y="3063"/>
            <a:chExt cx="1204" cy="971"/>
          </a:xfrm>
        </p:grpSpPr>
        <p:pic>
          <p:nvPicPr>
            <p:cNvPr id="69649" name="Picture 42" descr="project_area"/>
            <p:cNvPicPr>
              <a:picLocks noChangeAspect="1" noChangeArrowheads="1"/>
            </p:cNvPicPr>
            <p:nvPr/>
          </p:nvPicPr>
          <p:blipFill>
            <a:blip r:embed="rId3"/>
            <a:srcRect l="30188" t="23384" r="33963" b="31573"/>
            <a:stretch>
              <a:fillRect/>
            </a:stretch>
          </p:blipFill>
          <p:spPr bwMode="auto">
            <a:xfrm>
              <a:off x="241" y="3063"/>
              <a:ext cx="1204" cy="964"/>
            </a:xfrm>
            <a:prstGeom prst="rect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9650" name="Freeform 43"/>
            <p:cNvSpPr>
              <a:spLocks/>
            </p:cNvSpPr>
            <p:nvPr/>
          </p:nvSpPr>
          <p:spPr bwMode="auto">
            <a:xfrm>
              <a:off x="363" y="3065"/>
              <a:ext cx="339" cy="969"/>
            </a:xfrm>
            <a:custGeom>
              <a:avLst/>
              <a:gdLst>
                <a:gd name="T0" fmla="*/ 339 w 339"/>
                <a:gd name="T1" fmla="*/ 0 h 969"/>
                <a:gd name="T2" fmla="*/ 207 w 339"/>
                <a:gd name="T3" fmla="*/ 399 h 969"/>
                <a:gd name="T4" fmla="*/ 153 w 339"/>
                <a:gd name="T5" fmla="*/ 549 h 969"/>
                <a:gd name="T6" fmla="*/ 96 w 339"/>
                <a:gd name="T7" fmla="*/ 702 h 969"/>
                <a:gd name="T8" fmla="*/ 0 w 339"/>
                <a:gd name="T9" fmla="*/ 969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9"/>
                <a:gd name="T16" fmla="*/ 0 h 969"/>
                <a:gd name="T17" fmla="*/ 339 w 339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9" h="969">
                  <a:moveTo>
                    <a:pt x="339" y="0"/>
                  </a:moveTo>
                  <a:lnTo>
                    <a:pt x="207" y="399"/>
                  </a:lnTo>
                  <a:lnTo>
                    <a:pt x="153" y="549"/>
                  </a:lnTo>
                  <a:lnTo>
                    <a:pt x="96" y="702"/>
                  </a:lnTo>
                  <a:lnTo>
                    <a:pt x="0" y="969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51" name="Rectangle 44"/>
            <p:cNvSpPr>
              <a:spLocks noChangeAspect="1" noChangeArrowheads="1"/>
            </p:cNvSpPr>
            <p:nvPr/>
          </p:nvSpPr>
          <p:spPr bwMode="auto">
            <a:xfrm>
              <a:off x="795" y="3397"/>
              <a:ext cx="75" cy="75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348288" y="3521075"/>
            <a:ext cx="1600200" cy="1098550"/>
            <a:chOff x="3792" y="2160"/>
            <a:chExt cx="1008" cy="692"/>
          </a:xfrm>
        </p:grpSpPr>
        <p:sp>
          <p:nvSpPr>
            <p:cNvPr id="69647" name="Line 46"/>
            <p:cNvSpPr>
              <a:spLocks noChangeShapeType="1"/>
            </p:cNvSpPr>
            <p:nvPr/>
          </p:nvSpPr>
          <p:spPr bwMode="auto">
            <a:xfrm flipV="1">
              <a:off x="4368" y="2160"/>
              <a:ext cx="432" cy="384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8" name="Text Box 47"/>
            <p:cNvSpPr txBox="1">
              <a:spLocks noChangeArrowheads="1"/>
            </p:cNvSpPr>
            <p:nvPr/>
          </p:nvSpPr>
          <p:spPr bwMode="auto">
            <a:xfrm>
              <a:off x="3792" y="2448"/>
              <a:ext cx="720" cy="404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Houma Airport</a:t>
              </a:r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4267200" y="2328863"/>
            <a:ext cx="1447800" cy="1690687"/>
            <a:chOff x="2688" y="1440"/>
            <a:chExt cx="912" cy="1065"/>
          </a:xfrm>
        </p:grpSpPr>
        <p:sp>
          <p:nvSpPr>
            <p:cNvPr id="69644" name="Oval 49"/>
            <p:cNvSpPr>
              <a:spLocks noChangeAspect="1" noChangeArrowheads="1"/>
            </p:cNvSpPr>
            <p:nvPr/>
          </p:nvSpPr>
          <p:spPr bwMode="auto">
            <a:xfrm>
              <a:off x="2688" y="2136"/>
              <a:ext cx="369" cy="36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45" name="Line 50"/>
            <p:cNvSpPr>
              <a:spLocks noChangeShapeType="1"/>
            </p:cNvSpPr>
            <p:nvPr/>
          </p:nvSpPr>
          <p:spPr bwMode="auto">
            <a:xfrm flipH="1">
              <a:off x="2928" y="1824"/>
              <a:ext cx="144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6" name="Text Box 51"/>
            <p:cNvSpPr txBox="1">
              <a:spLocks noChangeArrowheads="1"/>
            </p:cNvSpPr>
            <p:nvPr/>
          </p:nvSpPr>
          <p:spPr bwMode="auto">
            <a:xfrm>
              <a:off x="2880" y="1440"/>
              <a:ext cx="720" cy="404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Ellender HS</a:t>
              </a: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2667000" y="2728913"/>
            <a:ext cx="1143000" cy="1843087"/>
            <a:chOff x="1296" y="1603"/>
            <a:chExt cx="720" cy="1161"/>
          </a:xfrm>
        </p:grpSpPr>
        <p:sp>
          <p:nvSpPr>
            <p:cNvPr id="69641" name="Oval 53"/>
            <p:cNvSpPr>
              <a:spLocks noChangeArrowheads="1"/>
            </p:cNvSpPr>
            <p:nvPr/>
          </p:nvSpPr>
          <p:spPr bwMode="auto">
            <a:xfrm>
              <a:off x="1345" y="1603"/>
              <a:ext cx="461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9642" name="Line 54"/>
            <p:cNvSpPr>
              <a:spLocks noChangeShapeType="1"/>
            </p:cNvSpPr>
            <p:nvPr/>
          </p:nvSpPr>
          <p:spPr bwMode="auto">
            <a:xfrm flipH="1" flipV="1">
              <a:off x="1578" y="2070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3" name="Text Box 55"/>
            <p:cNvSpPr txBox="1">
              <a:spLocks noChangeArrowheads="1"/>
            </p:cNvSpPr>
            <p:nvPr/>
          </p:nvSpPr>
          <p:spPr bwMode="auto">
            <a:xfrm>
              <a:off x="1296" y="2360"/>
              <a:ext cx="720" cy="404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Chabert Hospital</a:t>
              </a:r>
            </a:p>
          </p:txBody>
        </p:sp>
      </p:grpSp>
      <p:sp>
        <p:nvSpPr>
          <p:cNvPr id="69640" name="Text Box 56"/>
          <p:cNvSpPr txBox="1">
            <a:spLocks noChangeArrowheads="1"/>
          </p:cNvSpPr>
          <p:nvPr/>
        </p:nvSpPr>
        <p:spPr bwMode="auto">
          <a:xfrm>
            <a:off x="7391400" y="6216650"/>
            <a:ext cx="1752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WS = 128 mph</a:t>
            </a:r>
          </a:p>
          <a:p>
            <a:r>
              <a:rPr lang="en-US" b="1">
                <a:latin typeface="Calibri" pitchFamily="34" charset="0"/>
              </a:rPr>
              <a:t>FS =   13mph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Terrebonne Parish – Bayou Cane Area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6400" y="2362200"/>
            <a:ext cx="1865313" cy="2057400"/>
            <a:chOff x="1465" y="960"/>
            <a:chExt cx="1175" cy="129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555" y="1380"/>
              <a:ext cx="891" cy="115"/>
              <a:chOff x="288" y="804"/>
              <a:chExt cx="891" cy="115"/>
            </a:xfrm>
          </p:grpSpPr>
          <p:sp>
            <p:nvSpPr>
              <p:cNvPr id="64588" name="Rectangle 5"/>
              <p:cNvSpPr>
                <a:spLocks noChangeArrowheads="1"/>
              </p:cNvSpPr>
              <p:nvPr/>
            </p:nvSpPr>
            <p:spPr bwMode="auto">
              <a:xfrm>
                <a:off x="576" y="804"/>
                <a:ext cx="60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INTERSTATE</a:t>
                </a:r>
                <a:endParaRPr lang="en-US" sz="1200">
                  <a:latin typeface="Calibri" pitchFamily="34" charset="0"/>
                </a:endParaRPr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288" y="861"/>
                <a:ext cx="236" cy="0"/>
                <a:chOff x="1235" y="1886"/>
                <a:chExt cx="236" cy="0"/>
              </a:xfrm>
            </p:grpSpPr>
            <p:sp>
              <p:nvSpPr>
                <p:cNvPr id="64590" name="Line 7"/>
                <p:cNvSpPr>
                  <a:spLocks noChangeShapeType="1"/>
                </p:cNvSpPr>
                <p:nvPr/>
              </p:nvSpPr>
              <p:spPr bwMode="auto">
                <a:xfrm>
                  <a:off x="1235" y="1886"/>
                  <a:ext cx="236" cy="0"/>
                </a:xfrm>
                <a:prstGeom prst="line">
                  <a:avLst/>
                </a:prstGeom>
                <a:noFill/>
                <a:ln w="68326">
                  <a:solidFill>
                    <a:srgbClr val="005CE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91" name="Line 8"/>
                <p:cNvSpPr>
                  <a:spLocks noChangeShapeType="1"/>
                </p:cNvSpPr>
                <p:nvPr/>
              </p:nvSpPr>
              <p:spPr bwMode="auto">
                <a:xfrm>
                  <a:off x="1235" y="1886"/>
                  <a:ext cx="23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555" y="1770"/>
              <a:ext cx="793" cy="115"/>
              <a:chOff x="288" y="1194"/>
              <a:chExt cx="793" cy="115"/>
            </a:xfrm>
          </p:grpSpPr>
          <p:sp>
            <p:nvSpPr>
              <p:cNvPr id="64581" name="Rectangle 10"/>
              <p:cNvSpPr>
                <a:spLocks noChangeArrowheads="1"/>
              </p:cNvSpPr>
              <p:nvPr/>
            </p:nvSpPr>
            <p:spPr bwMode="auto">
              <a:xfrm>
                <a:off x="575" y="1194"/>
                <a:ext cx="506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RAILROAD</a:t>
                </a:r>
                <a:endParaRPr lang="en-US" sz="1200">
                  <a:latin typeface="Calibri" pitchFamily="34" charset="0"/>
                </a:endParaRPr>
              </a:p>
            </p:txBody>
          </p:sp>
          <p:grpSp>
            <p:nvGrpSpPr>
              <p:cNvPr id="6" name="Group 11"/>
              <p:cNvGrpSpPr>
                <a:grpSpLocks/>
              </p:cNvGrpSpPr>
              <p:nvPr/>
            </p:nvGrpSpPr>
            <p:grpSpPr bwMode="auto">
              <a:xfrm>
                <a:off x="288" y="1202"/>
                <a:ext cx="236" cy="98"/>
                <a:chOff x="1238" y="2714"/>
                <a:chExt cx="516" cy="98"/>
              </a:xfrm>
            </p:grpSpPr>
            <p:sp>
              <p:nvSpPr>
                <p:cNvPr id="64583" name="Line 12"/>
                <p:cNvSpPr>
                  <a:spLocks noChangeShapeType="1"/>
                </p:cNvSpPr>
                <p:nvPr/>
              </p:nvSpPr>
              <p:spPr bwMode="auto">
                <a:xfrm>
                  <a:off x="1238" y="2763"/>
                  <a:ext cx="51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84" name="Line 13"/>
                <p:cNvSpPr>
                  <a:spLocks noChangeShapeType="1"/>
                </p:cNvSpPr>
                <p:nvPr/>
              </p:nvSpPr>
              <p:spPr bwMode="auto">
                <a:xfrm>
                  <a:off x="1299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85" name="Line 14"/>
                <p:cNvSpPr>
                  <a:spLocks noChangeShapeType="1"/>
                </p:cNvSpPr>
                <p:nvPr/>
              </p:nvSpPr>
              <p:spPr bwMode="auto">
                <a:xfrm>
                  <a:off x="1422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86" name="Line 15"/>
                <p:cNvSpPr>
                  <a:spLocks noChangeShapeType="1"/>
                </p:cNvSpPr>
                <p:nvPr/>
              </p:nvSpPr>
              <p:spPr bwMode="auto">
                <a:xfrm>
                  <a:off x="1539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87" name="Line 16"/>
                <p:cNvSpPr>
                  <a:spLocks noChangeShapeType="1"/>
                </p:cNvSpPr>
                <p:nvPr/>
              </p:nvSpPr>
              <p:spPr bwMode="auto">
                <a:xfrm>
                  <a:off x="1662" y="2714"/>
                  <a:ext cx="0" cy="9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548" y="2036"/>
              <a:ext cx="1023" cy="124"/>
              <a:chOff x="281" y="1603"/>
              <a:chExt cx="1023" cy="124"/>
            </a:xfrm>
          </p:grpSpPr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281" y="1603"/>
                <a:ext cx="238" cy="124"/>
                <a:chOff x="3704" y="2466"/>
                <a:chExt cx="238" cy="124"/>
              </a:xfrm>
            </p:grpSpPr>
            <p:sp>
              <p:nvSpPr>
                <p:cNvPr id="64554" name="Line 19"/>
                <p:cNvSpPr>
                  <a:spLocks noChangeShapeType="1"/>
                </p:cNvSpPr>
                <p:nvPr/>
              </p:nvSpPr>
              <p:spPr bwMode="auto">
                <a:xfrm>
                  <a:off x="3823" y="2466"/>
                  <a:ext cx="0" cy="0"/>
                </a:xfrm>
                <a:prstGeom prst="line">
                  <a:avLst/>
                </a:pr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55" name="Freeform 20"/>
                <p:cNvSpPr>
                  <a:spLocks/>
                </p:cNvSpPr>
                <p:nvPr/>
              </p:nvSpPr>
              <p:spPr bwMode="auto">
                <a:xfrm>
                  <a:off x="3704" y="2466"/>
                  <a:ext cx="238" cy="124"/>
                </a:xfrm>
                <a:custGeom>
                  <a:avLst/>
                  <a:gdLst>
                    <a:gd name="T0" fmla="*/ 131 w 238"/>
                    <a:gd name="T1" fmla="*/ 0 h 124"/>
                    <a:gd name="T2" fmla="*/ 136 w 238"/>
                    <a:gd name="T3" fmla="*/ 5 h 124"/>
                    <a:gd name="T4" fmla="*/ 148 w 238"/>
                    <a:gd name="T5" fmla="*/ 5 h 124"/>
                    <a:gd name="T6" fmla="*/ 159 w 238"/>
                    <a:gd name="T7" fmla="*/ 5 h 124"/>
                    <a:gd name="T8" fmla="*/ 165 w 238"/>
                    <a:gd name="T9" fmla="*/ 5 h 124"/>
                    <a:gd name="T10" fmla="*/ 176 w 238"/>
                    <a:gd name="T11" fmla="*/ 11 h 124"/>
                    <a:gd name="T12" fmla="*/ 187 w 238"/>
                    <a:gd name="T13" fmla="*/ 11 h 124"/>
                    <a:gd name="T14" fmla="*/ 193 w 238"/>
                    <a:gd name="T15" fmla="*/ 17 h 124"/>
                    <a:gd name="T16" fmla="*/ 204 w 238"/>
                    <a:gd name="T17" fmla="*/ 17 h 124"/>
                    <a:gd name="T18" fmla="*/ 210 w 238"/>
                    <a:gd name="T19" fmla="*/ 22 h 124"/>
                    <a:gd name="T20" fmla="*/ 221 w 238"/>
                    <a:gd name="T21" fmla="*/ 28 h 124"/>
                    <a:gd name="T22" fmla="*/ 233 w 238"/>
                    <a:gd name="T23" fmla="*/ 39 h 124"/>
                    <a:gd name="T24" fmla="*/ 238 w 238"/>
                    <a:gd name="T25" fmla="*/ 51 h 124"/>
                    <a:gd name="T26" fmla="*/ 238 w 238"/>
                    <a:gd name="T27" fmla="*/ 56 h 124"/>
                    <a:gd name="T28" fmla="*/ 238 w 238"/>
                    <a:gd name="T29" fmla="*/ 68 h 124"/>
                    <a:gd name="T30" fmla="*/ 238 w 238"/>
                    <a:gd name="T31" fmla="*/ 73 h 124"/>
                    <a:gd name="T32" fmla="*/ 233 w 238"/>
                    <a:gd name="T33" fmla="*/ 85 h 124"/>
                    <a:gd name="T34" fmla="*/ 221 w 238"/>
                    <a:gd name="T35" fmla="*/ 96 h 124"/>
                    <a:gd name="T36" fmla="*/ 210 w 238"/>
                    <a:gd name="T37" fmla="*/ 102 h 124"/>
                    <a:gd name="T38" fmla="*/ 204 w 238"/>
                    <a:gd name="T39" fmla="*/ 107 h 124"/>
                    <a:gd name="T40" fmla="*/ 193 w 238"/>
                    <a:gd name="T41" fmla="*/ 107 h 124"/>
                    <a:gd name="T42" fmla="*/ 187 w 238"/>
                    <a:gd name="T43" fmla="*/ 113 h 124"/>
                    <a:gd name="T44" fmla="*/ 176 w 238"/>
                    <a:gd name="T45" fmla="*/ 113 h 124"/>
                    <a:gd name="T46" fmla="*/ 165 w 238"/>
                    <a:gd name="T47" fmla="*/ 119 h 124"/>
                    <a:gd name="T48" fmla="*/ 159 w 238"/>
                    <a:gd name="T49" fmla="*/ 119 h 124"/>
                    <a:gd name="T50" fmla="*/ 148 w 238"/>
                    <a:gd name="T51" fmla="*/ 119 h 124"/>
                    <a:gd name="T52" fmla="*/ 136 w 238"/>
                    <a:gd name="T53" fmla="*/ 119 h 124"/>
                    <a:gd name="T54" fmla="*/ 131 w 238"/>
                    <a:gd name="T55" fmla="*/ 124 h 124"/>
                    <a:gd name="T56" fmla="*/ 119 w 238"/>
                    <a:gd name="T57" fmla="*/ 124 h 124"/>
                    <a:gd name="T58" fmla="*/ 114 w 238"/>
                    <a:gd name="T59" fmla="*/ 124 h 124"/>
                    <a:gd name="T60" fmla="*/ 102 w 238"/>
                    <a:gd name="T61" fmla="*/ 119 h 124"/>
                    <a:gd name="T62" fmla="*/ 91 w 238"/>
                    <a:gd name="T63" fmla="*/ 119 h 124"/>
                    <a:gd name="T64" fmla="*/ 85 w 238"/>
                    <a:gd name="T65" fmla="*/ 119 h 124"/>
                    <a:gd name="T66" fmla="*/ 74 w 238"/>
                    <a:gd name="T67" fmla="*/ 119 h 124"/>
                    <a:gd name="T68" fmla="*/ 63 w 238"/>
                    <a:gd name="T69" fmla="*/ 113 h 124"/>
                    <a:gd name="T70" fmla="*/ 57 w 238"/>
                    <a:gd name="T71" fmla="*/ 113 h 124"/>
                    <a:gd name="T72" fmla="*/ 46 w 238"/>
                    <a:gd name="T73" fmla="*/ 107 h 124"/>
                    <a:gd name="T74" fmla="*/ 40 w 238"/>
                    <a:gd name="T75" fmla="*/ 107 h 124"/>
                    <a:gd name="T76" fmla="*/ 29 w 238"/>
                    <a:gd name="T77" fmla="*/ 102 h 124"/>
                    <a:gd name="T78" fmla="*/ 17 w 238"/>
                    <a:gd name="T79" fmla="*/ 96 h 124"/>
                    <a:gd name="T80" fmla="*/ 12 w 238"/>
                    <a:gd name="T81" fmla="*/ 85 h 124"/>
                    <a:gd name="T82" fmla="*/ 6 w 238"/>
                    <a:gd name="T83" fmla="*/ 73 h 124"/>
                    <a:gd name="T84" fmla="*/ 0 w 238"/>
                    <a:gd name="T85" fmla="*/ 68 h 124"/>
                    <a:gd name="T86" fmla="*/ 0 w 238"/>
                    <a:gd name="T87" fmla="*/ 56 h 124"/>
                    <a:gd name="T88" fmla="*/ 6 w 238"/>
                    <a:gd name="T89" fmla="*/ 51 h 124"/>
                    <a:gd name="T90" fmla="*/ 12 w 238"/>
                    <a:gd name="T91" fmla="*/ 39 h 124"/>
                    <a:gd name="T92" fmla="*/ 17 w 238"/>
                    <a:gd name="T93" fmla="*/ 28 h 124"/>
                    <a:gd name="T94" fmla="*/ 29 w 238"/>
                    <a:gd name="T95" fmla="*/ 22 h 124"/>
                    <a:gd name="T96" fmla="*/ 40 w 238"/>
                    <a:gd name="T97" fmla="*/ 17 h 124"/>
                    <a:gd name="T98" fmla="*/ 46 w 238"/>
                    <a:gd name="T99" fmla="*/ 17 h 124"/>
                    <a:gd name="T100" fmla="*/ 57 w 238"/>
                    <a:gd name="T101" fmla="*/ 11 h 124"/>
                    <a:gd name="T102" fmla="*/ 63 w 238"/>
                    <a:gd name="T103" fmla="*/ 11 h 124"/>
                    <a:gd name="T104" fmla="*/ 74 w 238"/>
                    <a:gd name="T105" fmla="*/ 5 h 124"/>
                    <a:gd name="T106" fmla="*/ 85 w 238"/>
                    <a:gd name="T107" fmla="*/ 5 h 124"/>
                    <a:gd name="T108" fmla="*/ 91 w 238"/>
                    <a:gd name="T109" fmla="*/ 5 h 124"/>
                    <a:gd name="T110" fmla="*/ 102 w 238"/>
                    <a:gd name="T111" fmla="*/ 5 h 124"/>
                    <a:gd name="T112" fmla="*/ 114 w 238"/>
                    <a:gd name="T113" fmla="*/ 0 h 124"/>
                    <a:gd name="T114" fmla="*/ 119 w 238"/>
                    <a:gd name="T115" fmla="*/ 0 h 12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38"/>
                    <a:gd name="T175" fmla="*/ 0 h 124"/>
                    <a:gd name="T176" fmla="*/ 238 w 238"/>
                    <a:gd name="T177" fmla="*/ 124 h 12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38" h="124">
                      <a:moveTo>
                        <a:pt x="119" y="0"/>
                      </a:moveTo>
                      <a:lnTo>
                        <a:pt x="125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36" y="5"/>
                      </a:lnTo>
                      <a:lnTo>
                        <a:pt x="142" y="5"/>
                      </a:lnTo>
                      <a:lnTo>
                        <a:pt x="148" y="5"/>
                      </a:lnTo>
                      <a:lnTo>
                        <a:pt x="153" y="5"/>
                      </a:lnTo>
                      <a:lnTo>
                        <a:pt x="159" y="5"/>
                      </a:lnTo>
                      <a:lnTo>
                        <a:pt x="165" y="5"/>
                      </a:lnTo>
                      <a:lnTo>
                        <a:pt x="170" y="5"/>
                      </a:lnTo>
                      <a:lnTo>
                        <a:pt x="176" y="11"/>
                      </a:lnTo>
                      <a:lnTo>
                        <a:pt x="182" y="11"/>
                      </a:lnTo>
                      <a:lnTo>
                        <a:pt x="187" y="11"/>
                      </a:lnTo>
                      <a:lnTo>
                        <a:pt x="193" y="11"/>
                      </a:lnTo>
                      <a:lnTo>
                        <a:pt x="193" y="17"/>
                      </a:lnTo>
                      <a:lnTo>
                        <a:pt x="199" y="17"/>
                      </a:lnTo>
                      <a:lnTo>
                        <a:pt x="204" y="17"/>
                      </a:lnTo>
                      <a:lnTo>
                        <a:pt x="204" y="22"/>
                      </a:lnTo>
                      <a:lnTo>
                        <a:pt x="210" y="22"/>
                      </a:lnTo>
                      <a:lnTo>
                        <a:pt x="216" y="22"/>
                      </a:lnTo>
                      <a:lnTo>
                        <a:pt x="216" y="28"/>
                      </a:lnTo>
                      <a:lnTo>
                        <a:pt x="221" y="28"/>
                      </a:lnTo>
                      <a:lnTo>
                        <a:pt x="221" y="34"/>
                      </a:lnTo>
                      <a:lnTo>
                        <a:pt x="227" y="34"/>
                      </a:lnTo>
                      <a:lnTo>
                        <a:pt x="227" y="39"/>
                      </a:lnTo>
                      <a:lnTo>
                        <a:pt x="233" y="39"/>
                      </a:lnTo>
                      <a:lnTo>
                        <a:pt x="233" y="45"/>
                      </a:lnTo>
                      <a:lnTo>
                        <a:pt x="238" y="45"/>
                      </a:lnTo>
                      <a:lnTo>
                        <a:pt x="238" y="51"/>
                      </a:lnTo>
                      <a:lnTo>
                        <a:pt x="238" y="56"/>
                      </a:lnTo>
                      <a:lnTo>
                        <a:pt x="238" y="62"/>
                      </a:lnTo>
                      <a:lnTo>
                        <a:pt x="238" y="68"/>
                      </a:lnTo>
                      <a:lnTo>
                        <a:pt x="238" y="73"/>
                      </a:lnTo>
                      <a:lnTo>
                        <a:pt x="238" y="79"/>
                      </a:lnTo>
                      <a:lnTo>
                        <a:pt x="233" y="79"/>
                      </a:lnTo>
                      <a:lnTo>
                        <a:pt x="233" y="85"/>
                      </a:lnTo>
                      <a:lnTo>
                        <a:pt x="227" y="85"/>
                      </a:lnTo>
                      <a:lnTo>
                        <a:pt x="227" y="90"/>
                      </a:lnTo>
                      <a:lnTo>
                        <a:pt x="221" y="90"/>
                      </a:lnTo>
                      <a:lnTo>
                        <a:pt x="221" y="96"/>
                      </a:lnTo>
                      <a:lnTo>
                        <a:pt x="216" y="96"/>
                      </a:lnTo>
                      <a:lnTo>
                        <a:pt x="216" y="102"/>
                      </a:lnTo>
                      <a:lnTo>
                        <a:pt x="210" y="102"/>
                      </a:lnTo>
                      <a:lnTo>
                        <a:pt x="204" y="102"/>
                      </a:lnTo>
                      <a:lnTo>
                        <a:pt x="204" y="107"/>
                      </a:lnTo>
                      <a:lnTo>
                        <a:pt x="199" y="107"/>
                      </a:lnTo>
                      <a:lnTo>
                        <a:pt x="193" y="107"/>
                      </a:lnTo>
                      <a:lnTo>
                        <a:pt x="193" y="113"/>
                      </a:lnTo>
                      <a:lnTo>
                        <a:pt x="187" y="113"/>
                      </a:lnTo>
                      <a:lnTo>
                        <a:pt x="182" y="113"/>
                      </a:lnTo>
                      <a:lnTo>
                        <a:pt x="176" y="113"/>
                      </a:lnTo>
                      <a:lnTo>
                        <a:pt x="170" y="119"/>
                      </a:lnTo>
                      <a:lnTo>
                        <a:pt x="165" y="119"/>
                      </a:lnTo>
                      <a:lnTo>
                        <a:pt x="159" y="119"/>
                      </a:lnTo>
                      <a:lnTo>
                        <a:pt x="153" y="119"/>
                      </a:lnTo>
                      <a:lnTo>
                        <a:pt x="148" y="119"/>
                      </a:lnTo>
                      <a:lnTo>
                        <a:pt x="142" y="119"/>
                      </a:lnTo>
                      <a:lnTo>
                        <a:pt x="136" y="119"/>
                      </a:lnTo>
                      <a:lnTo>
                        <a:pt x="136" y="124"/>
                      </a:lnTo>
                      <a:lnTo>
                        <a:pt x="131" y="124"/>
                      </a:lnTo>
                      <a:lnTo>
                        <a:pt x="125" y="124"/>
                      </a:lnTo>
                      <a:lnTo>
                        <a:pt x="119" y="124"/>
                      </a:lnTo>
                      <a:lnTo>
                        <a:pt x="114" y="124"/>
                      </a:lnTo>
                      <a:lnTo>
                        <a:pt x="108" y="124"/>
                      </a:lnTo>
                      <a:lnTo>
                        <a:pt x="102" y="124"/>
                      </a:lnTo>
                      <a:lnTo>
                        <a:pt x="102" y="119"/>
                      </a:lnTo>
                      <a:lnTo>
                        <a:pt x="97" y="119"/>
                      </a:lnTo>
                      <a:lnTo>
                        <a:pt x="91" y="119"/>
                      </a:lnTo>
                      <a:lnTo>
                        <a:pt x="85" y="119"/>
                      </a:lnTo>
                      <a:lnTo>
                        <a:pt x="80" y="119"/>
                      </a:lnTo>
                      <a:lnTo>
                        <a:pt x="74" y="119"/>
                      </a:lnTo>
                      <a:lnTo>
                        <a:pt x="68" y="119"/>
                      </a:lnTo>
                      <a:lnTo>
                        <a:pt x="68" y="113"/>
                      </a:lnTo>
                      <a:lnTo>
                        <a:pt x="63" y="113"/>
                      </a:lnTo>
                      <a:lnTo>
                        <a:pt x="57" y="113"/>
                      </a:lnTo>
                      <a:lnTo>
                        <a:pt x="51" y="113"/>
                      </a:lnTo>
                      <a:lnTo>
                        <a:pt x="46" y="107"/>
                      </a:lnTo>
                      <a:lnTo>
                        <a:pt x="40" y="107"/>
                      </a:lnTo>
                      <a:lnTo>
                        <a:pt x="34" y="107"/>
                      </a:lnTo>
                      <a:lnTo>
                        <a:pt x="34" y="102"/>
                      </a:lnTo>
                      <a:lnTo>
                        <a:pt x="29" y="102"/>
                      </a:lnTo>
                      <a:lnTo>
                        <a:pt x="23" y="102"/>
                      </a:lnTo>
                      <a:lnTo>
                        <a:pt x="23" y="96"/>
                      </a:lnTo>
                      <a:lnTo>
                        <a:pt x="17" y="96"/>
                      </a:lnTo>
                      <a:lnTo>
                        <a:pt x="17" y="90"/>
                      </a:lnTo>
                      <a:lnTo>
                        <a:pt x="12" y="90"/>
                      </a:lnTo>
                      <a:lnTo>
                        <a:pt x="12" y="85"/>
                      </a:lnTo>
                      <a:lnTo>
                        <a:pt x="6" y="85"/>
                      </a:lnTo>
                      <a:lnTo>
                        <a:pt x="6" y="79"/>
                      </a:lnTo>
                      <a:lnTo>
                        <a:pt x="6" y="73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0" y="56"/>
                      </a:lnTo>
                      <a:lnTo>
                        <a:pt x="0" y="51"/>
                      </a:lnTo>
                      <a:lnTo>
                        <a:pt x="6" y="51"/>
                      </a:lnTo>
                      <a:lnTo>
                        <a:pt x="6" y="45"/>
                      </a:lnTo>
                      <a:lnTo>
                        <a:pt x="6" y="39"/>
                      </a:lnTo>
                      <a:lnTo>
                        <a:pt x="12" y="39"/>
                      </a:lnTo>
                      <a:lnTo>
                        <a:pt x="12" y="34"/>
                      </a:lnTo>
                      <a:lnTo>
                        <a:pt x="17" y="34"/>
                      </a:lnTo>
                      <a:lnTo>
                        <a:pt x="17" y="28"/>
                      </a:lnTo>
                      <a:lnTo>
                        <a:pt x="23" y="28"/>
                      </a:lnTo>
                      <a:lnTo>
                        <a:pt x="29" y="22"/>
                      </a:lnTo>
                      <a:lnTo>
                        <a:pt x="34" y="22"/>
                      </a:lnTo>
                      <a:lnTo>
                        <a:pt x="40" y="17"/>
                      </a:lnTo>
                      <a:lnTo>
                        <a:pt x="46" y="17"/>
                      </a:lnTo>
                      <a:lnTo>
                        <a:pt x="51" y="11"/>
                      </a:lnTo>
                      <a:lnTo>
                        <a:pt x="57" y="11"/>
                      </a:lnTo>
                      <a:lnTo>
                        <a:pt x="63" y="11"/>
                      </a:lnTo>
                      <a:lnTo>
                        <a:pt x="68" y="11"/>
                      </a:lnTo>
                      <a:lnTo>
                        <a:pt x="68" y="5"/>
                      </a:lnTo>
                      <a:lnTo>
                        <a:pt x="74" y="5"/>
                      </a:lnTo>
                      <a:lnTo>
                        <a:pt x="80" y="5"/>
                      </a:lnTo>
                      <a:lnTo>
                        <a:pt x="85" y="5"/>
                      </a:lnTo>
                      <a:lnTo>
                        <a:pt x="91" y="5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19" y="0"/>
                      </a:lnTo>
                    </a:path>
                  </a:pathLst>
                </a:custGeom>
                <a:noFill/>
                <a:ln w="36513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56" name="Freeform 21"/>
                <p:cNvSpPr>
                  <a:spLocks/>
                </p:cNvSpPr>
                <p:nvPr/>
              </p:nvSpPr>
              <p:spPr bwMode="auto">
                <a:xfrm>
                  <a:off x="3823" y="2466"/>
                  <a:ext cx="46" cy="5"/>
                </a:xfrm>
                <a:custGeom>
                  <a:avLst/>
                  <a:gdLst>
                    <a:gd name="T0" fmla="*/ 0 w 46"/>
                    <a:gd name="T1" fmla="*/ 0 h 5"/>
                    <a:gd name="T2" fmla="*/ 6 w 46"/>
                    <a:gd name="T3" fmla="*/ 0 h 5"/>
                    <a:gd name="T4" fmla="*/ 6 w 46"/>
                    <a:gd name="T5" fmla="*/ 0 h 5"/>
                    <a:gd name="T6" fmla="*/ 6 w 46"/>
                    <a:gd name="T7" fmla="*/ 0 h 5"/>
                    <a:gd name="T8" fmla="*/ 6 w 46"/>
                    <a:gd name="T9" fmla="*/ 0 h 5"/>
                    <a:gd name="T10" fmla="*/ 6 w 46"/>
                    <a:gd name="T11" fmla="*/ 0 h 5"/>
                    <a:gd name="T12" fmla="*/ 12 w 46"/>
                    <a:gd name="T13" fmla="*/ 0 h 5"/>
                    <a:gd name="T14" fmla="*/ 12 w 46"/>
                    <a:gd name="T15" fmla="*/ 0 h 5"/>
                    <a:gd name="T16" fmla="*/ 12 w 46"/>
                    <a:gd name="T17" fmla="*/ 0 h 5"/>
                    <a:gd name="T18" fmla="*/ 12 w 46"/>
                    <a:gd name="T19" fmla="*/ 0 h 5"/>
                    <a:gd name="T20" fmla="*/ 12 w 46"/>
                    <a:gd name="T21" fmla="*/ 0 h 5"/>
                    <a:gd name="T22" fmla="*/ 17 w 46"/>
                    <a:gd name="T23" fmla="*/ 0 h 5"/>
                    <a:gd name="T24" fmla="*/ 17 w 46"/>
                    <a:gd name="T25" fmla="*/ 0 h 5"/>
                    <a:gd name="T26" fmla="*/ 17 w 46"/>
                    <a:gd name="T27" fmla="*/ 0 h 5"/>
                    <a:gd name="T28" fmla="*/ 17 w 46"/>
                    <a:gd name="T29" fmla="*/ 5 h 5"/>
                    <a:gd name="T30" fmla="*/ 17 w 46"/>
                    <a:gd name="T31" fmla="*/ 5 h 5"/>
                    <a:gd name="T32" fmla="*/ 23 w 46"/>
                    <a:gd name="T33" fmla="*/ 5 h 5"/>
                    <a:gd name="T34" fmla="*/ 23 w 46"/>
                    <a:gd name="T35" fmla="*/ 5 h 5"/>
                    <a:gd name="T36" fmla="*/ 23 w 46"/>
                    <a:gd name="T37" fmla="*/ 5 h 5"/>
                    <a:gd name="T38" fmla="*/ 23 w 46"/>
                    <a:gd name="T39" fmla="*/ 5 h 5"/>
                    <a:gd name="T40" fmla="*/ 23 w 46"/>
                    <a:gd name="T41" fmla="*/ 5 h 5"/>
                    <a:gd name="T42" fmla="*/ 29 w 46"/>
                    <a:gd name="T43" fmla="*/ 5 h 5"/>
                    <a:gd name="T44" fmla="*/ 29 w 46"/>
                    <a:gd name="T45" fmla="*/ 5 h 5"/>
                    <a:gd name="T46" fmla="*/ 29 w 46"/>
                    <a:gd name="T47" fmla="*/ 5 h 5"/>
                    <a:gd name="T48" fmla="*/ 29 w 46"/>
                    <a:gd name="T49" fmla="*/ 5 h 5"/>
                    <a:gd name="T50" fmla="*/ 29 w 46"/>
                    <a:gd name="T51" fmla="*/ 5 h 5"/>
                    <a:gd name="T52" fmla="*/ 34 w 46"/>
                    <a:gd name="T53" fmla="*/ 5 h 5"/>
                    <a:gd name="T54" fmla="*/ 34 w 46"/>
                    <a:gd name="T55" fmla="*/ 5 h 5"/>
                    <a:gd name="T56" fmla="*/ 34 w 46"/>
                    <a:gd name="T57" fmla="*/ 5 h 5"/>
                    <a:gd name="T58" fmla="*/ 34 w 46"/>
                    <a:gd name="T59" fmla="*/ 5 h 5"/>
                    <a:gd name="T60" fmla="*/ 34 w 46"/>
                    <a:gd name="T61" fmla="*/ 5 h 5"/>
                    <a:gd name="T62" fmla="*/ 40 w 46"/>
                    <a:gd name="T63" fmla="*/ 5 h 5"/>
                    <a:gd name="T64" fmla="*/ 40 w 46"/>
                    <a:gd name="T65" fmla="*/ 5 h 5"/>
                    <a:gd name="T66" fmla="*/ 40 w 46"/>
                    <a:gd name="T67" fmla="*/ 5 h 5"/>
                    <a:gd name="T68" fmla="*/ 40 w 46"/>
                    <a:gd name="T69" fmla="*/ 5 h 5"/>
                    <a:gd name="T70" fmla="*/ 40 w 46"/>
                    <a:gd name="T71" fmla="*/ 5 h 5"/>
                    <a:gd name="T72" fmla="*/ 46 w 46"/>
                    <a:gd name="T73" fmla="*/ 5 h 5"/>
                    <a:gd name="T74" fmla="*/ 46 w 46"/>
                    <a:gd name="T75" fmla="*/ 5 h 5"/>
                    <a:gd name="T76" fmla="*/ 46 w 46"/>
                    <a:gd name="T77" fmla="*/ 5 h 5"/>
                    <a:gd name="T78" fmla="*/ 46 w 46"/>
                    <a:gd name="T79" fmla="*/ 5 h 5"/>
                    <a:gd name="T80" fmla="*/ 46 w 46"/>
                    <a:gd name="T81" fmla="*/ 5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6"/>
                    <a:gd name="T124" fmla="*/ 0 h 5"/>
                    <a:gd name="T125" fmla="*/ 46 w 46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6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40" y="5"/>
                      </a:lnTo>
                      <a:lnTo>
                        <a:pt x="46" y="5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57" name="Line 22"/>
                <p:cNvSpPr>
                  <a:spLocks noChangeShapeType="1"/>
                </p:cNvSpPr>
                <p:nvPr/>
              </p:nvSpPr>
              <p:spPr bwMode="auto">
                <a:xfrm>
                  <a:off x="3880" y="247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58" name="Freeform 23"/>
                <p:cNvSpPr>
                  <a:spLocks/>
                </p:cNvSpPr>
                <p:nvPr/>
              </p:nvSpPr>
              <p:spPr bwMode="auto">
                <a:xfrm>
                  <a:off x="3880" y="2477"/>
                  <a:ext cx="23" cy="6"/>
                </a:xfrm>
                <a:custGeom>
                  <a:avLst/>
                  <a:gdLst>
                    <a:gd name="T0" fmla="*/ 0 w 23"/>
                    <a:gd name="T1" fmla="*/ 0 h 6"/>
                    <a:gd name="T2" fmla="*/ 0 w 23"/>
                    <a:gd name="T3" fmla="*/ 0 h 6"/>
                    <a:gd name="T4" fmla="*/ 6 w 23"/>
                    <a:gd name="T5" fmla="*/ 0 h 6"/>
                    <a:gd name="T6" fmla="*/ 6 w 23"/>
                    <a:gd name="T7" fmla="*/ 0 h 6"/>
                    <a:gd name="T8" fmla="*/ 6 w 23"/>
                    <a:gd name="T9" fmla="*/ 0 h 6"/>
                    <a:gd name="T10" fmla="*/ 6 w 23"/>
                    <a:gd name="T11" fmla="*/ 0 h 6"/>
                    <a:gd name="T12" fmla="*/ 6 w 23"/>
                    <a:gd name="T13" fmla="*/ 0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6 h 6"/>
                    <a:gd name="T30" fmla="*/ 17 w 23"/>
                    <a:gd name="T31" fmla="*/ 6 h 6"/>
                    <a:gd name="T32" fmla="*/ 17 w 23"/>
                    <a:gd name="T33" fmla="*/ 6 h 6"/>
                    <a:gd name="T34" fmla="*/ 23 w 23"/>
                    <a:gd name="T35" fmla="*/ 6 h 6"/>
                    <a:gd name="T36" fmla="*/ 23 w 23"/>
                    <a:gd name="T37" fmla="*/ 6 h 6"/>
                    <a:gd name="T38" fmla="*/ 23 w 23"/>
                    <a:gd name="T39" fmla="*/ 6 h 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3"/>
                    <a:gd name="T61" fmla="*/ 0 h 6"/>
                    <a:gd name="T62" fmla="*/ 23 w 23"/>
                    <a:gd name="T63" fmla="*/ 6 h 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3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23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59" name="Line 24"/>
                <p:cNvSpPr>
                  <a:spLocks noChangeShapeType="1"/>
                </p:cNvSpPr>
                <p:nvPr/>
              </p:nvSpPr>
              <p:spPr bwMode="auto">
                <a:xfrm>
                  <a:off x="3908" y="248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60" name="Freeform 25"/>
                <p:cNvSpPr>
                  <a:spLocks/>
                </p:cNvSpPr>
                <p:nvPr/>
              </p:nvSpPr>
              <p:spPr bwMode="auto">
                <a:xfrm>
                  <a:off x="3908" y="2488"/>
                  <a:ext cx="34" cy="29"/>
                </a:xfrm>
                <a:custGeom>
                  <a:avLst/>
                  <a:gdLst>
                    <a:gd name="T0" fmla="*/ 0 w 34"/>
                    <a:gd name="T1" fmla="*/ 0 h 29"/>
                    <a:gd name="T2" fmla="*/ 6 w 34"/>
                    <a:gd name="T3" fmla="*/ 0 h 29"/>
                    <a:gd name="T4" fmla="*/ 6 w 34"/>
                    <a:gd name="T5" fmla="*/ 0 h 29"/>
                    <a:gd name="T6" fmla="*/ 6 w 34"/>
                    <a:gd name="T7" fmla="*/ 0 h 29"/>
                    <a:gd name="T8" fmla="*/ 6 w 34"/>
                    <a:gd name="T9" fmla="*/ 0 h 29"/>
                    <a:gd name="T10" fmla="*/ 6 w 34"/>
                    <a:gd name="T11" fmla="*/ 0 h 29"/>
                    <a:gd name="T12" fmla="*/ 12 w 34"/>
                    <a:gd name="T13" fmla="*/ 0 h 29"/>
                    <a:gd name="T14" fmla="*/ 12 w 34"/>
                    <a:gd name="T15" fmla="*/ 6 h 29"/>
                    <a:gd name="T16" fmla="*/ 12 w 34"/>
                    <a:gd name="T17" fmla="*/ 6 h 29"/>
                    <a:gd name="T18" fmla="*/ 12 w 34"/>
                    <a:gd name="T19" fmla="*/ 6 h 29"/>
                    <a:gd name="T20" fmla="*/ 12 w 34"/>
                    <a:gd name="T21" fmla="*/ 6 h 29"/>
                    <a:gd name="T22" fmla="*/ 17 w 34"/>
                    <a:gd name="T23" fmla="*/ 6 h 29"/>
                    <a:gd name="T24" fmla="*/ 17 w 34"/>
                    <a:gd name="T25" fmla="*/ 6 h 29"/>
                    <a:gd name="T26" fmla="*/ 17 w 34"/>
                    <a:gd name="T27" fmla="*/ 6 h 29"/>
                    <a:gd name="T28" fmla="*/ 17 w 34"/>
                    <a:gd name="T29" fmla="*/ 12 h 29"/>
                    <a:gd name="T30" fmla="*/ 17 w 34"/>
                    <a:gd name="T31" fmla="*/ 12 h 29"/>
                    <a:gd name="T32" fmla="*/ 23 w 34"/>
                    <a:gd name="T33" fmla="*/ 12 h 29"/>
                    <a:gd name="T34" fmla="*/ 23 w 34"/>
                    <a:gd name="T35" fmla="*/ 12 h 29"/>
                    <a:gd name="T36" fmla="*/ 23 w 34"/>
                    <a:gd name="T37" fmla="*/ 12 h 29"/>
                    <a:gd name="T38" fmla="*/ 23 w 34"/>
                    <a:gd name="T39" fmla="*/ 17 h 29"/>
                    <a:gd name="T40" fmla="*/ 23 w 34"/>
                    <a:gd name="T41" fmla="*/ 17 h 29"/>
                    <a:gd name="T42" fmla="*/ 29 w 34"/>
                    <a:gd name="T43" fmla="*/ 17 h 29"/>
                    <a:gd name="T44" fmla="*/ 29 w 34"/>
                    <a:gd name="T45" fmla="*/ 17 h 29"/>
                    <a:gd name="T46" fmla="*/ 29 w 34"/>
                    <a:gd name="T47" fmla="*/ 17 h 29"/>
                    <a:gd name="T48" fmla="*/ 29 w 34"/>
                    <a:gd name="T49" fmla="*/ 23 h 29"/>
                    <a:gd name="T50" fmla="*/ 29 w 34"/>
                    <a:gd name="T51" fmla="*/ 23 h 29"/>
                    <a:gd name="T52" fmla="*/ 29 w 34"/>
                    <a:gd name="T53" fmla="*/ 23 h 29"/>
                    <a:gd name="T54" fmla="*/ 29 w 34"/>
                    <a:gd name="T55" fmla="*/ 23 h 29"/>
                    <a:gd name="T56" fmla="*/ 34 w 34"/>
                    <a:gd name="T57" fmla="*/ 23 h 29"/>
                    <a:gd name="T58" fmla="*/ 34 w 34"/>
                    <a:gd name="T59" fmla="*/ 29 h 29"/>
                    <a:gd name="T60" fmla="*/ 34 w 34"/>
                    <a:gd name="T61" fmla="*/ 29 h 29"/>
                    <a:gd name="T62" fmla="*/ 34 w 34"/>
                    <a:gd name="T63" fmla="*/ 29 h 29"/>
                    <a:gd name="T64" fmla="*/ 34 w 34"/>
                    <a:gd name="T65" fmla="*/ 29 h 29"/>
                    <a:gd name="T66" fmla="*/ 34 w 34"/>
                    <a:gd name="T67" fmla="*/ 29 h 2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29"/>
                    <a:gd name="T104" fmla="*/ 34 w 34"/>
                    <a:gd name="T105" fmla="*/ 29 h 2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29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17" y="6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3" y="17"/>
                      </a:lnTo>
                      <a:lnTo>
                        <a:pt x="29" y="17"/>
                      </a:lnTo>
                      <a:lnTo>
                        <a:pt x="29" y="23"/>
                      </a:lnTo>
                      <a:lnTo>
                        <a:pt x="34" y="23"/>
                      </a:lnTo>
                      <a:lnTo>
                        <a:pt x="34" y="2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61" name="Line 26"/>
                <p:cNvSpPr>
                  <a:spLocks noChangeShapeType="1"/>
                </p:cNvSpPr>
                <p:nvPr/>
              </p:nvSpPr>
              <p:spPr bwMode="auto">
                <a:xfrm>
                  <a:off x="3942" y="252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62" name="Freeform 27"/>
                <p:cNvSpPr>
                  <a:spLocks/>
                </p:cNvSpPr>
                <p:nvPr/>
              </p:nvSpPr>
              <p:spPr bwMode="auto">
                <a:xfrm>
                  <a:off x="3937" y="2528"/>
                  <a:ext cx="5" cy="23"/>
                </a:xfrm>
                <a:custGeom>
                  <a:avLst/>
                  <a:gdLst>
                    <a:gd name="T0" fmla="*/ 5 w 5"/>
                    <a:gd name="T1" fmla="*/ 0 h 23"/>
                    <a:gd name="T2" fmla="*/ 5 w 5"/>
                    <a:gd name="T3" fmla="*/ 0 h 23"/>
                    <a:gd name="T4" fmla="*/ 5 w 5"/>
                    <a:gd name="T5" fmla="*/ 0 h 23"/>
                    <a:gd name="T6" fmla="*/ 5 w 5"/>
                    <a:gd name="T7" fmla="*/ 6 h 23"/>
                    <a:gd name="T8" fmla="*/ 5 w 5"/>
                    <a:gd name="T9" fmla="*/ 6 h 23"/>
                    <a:gd name="T10" fmla="*/ 5 w 5"/>
                    <a:gd name="T11" fmla="*/ 6 h 23"/>
                    <a:gd name="T12" fmla="*/ 5 w 5"/>
                    <a:gd name="T13" fmla="*/ 6 h 23"/>
                    <a:gd name="T14" fmla="*/ 5 w 5"/>
                    <a:gd name="T15" fmla="*/ 6 h 23"/>
                    <a:gd name="T16" fmla="*/ 5 w 5"/>
                    <a:gd name="T17" fmla="*/ 11 h 23"/>
                    <a:gd name="T18" fmla="*/ 5 w 5"/>
                    <a:gd name="T19" fmla="*/ 11 h 23"/>
                    <a:gd name="T20" fmla="*/ 5 w 5"/>
                    <a:gd name="T21" fmla="*/ 11 h 23"/>
                    <a:gd name="T22" fmla="*/ 5 w 5"/>
                    <a:gd name="T23" fmla="*/ 11 h 23"/>
                    <a:gd name="T24" fmla="*/ 5 w 5"/>
                    <a:gd name="T25" fmla="*/ 11 h 23"/>
                    <a:gd name="T26" fmla="*/ 5 w 5"/>
                    <a:gd name="T27" fmla="*/ 17 h 23"/>
                    <a:gd name="T28" fmla="*/ 0 w 5"/>
                    <a:gd name="T29" fmla="*/ 17 h 23"/>
                    <a:gd name="T30" fmla="*/ 0 w 5"/>
                    <a:gd name="T31" fmla="*/ 17 h 23"/>
                    <a:gd name="T32" fmla="*/ 0 w 5"/>
                    <a:gd name="T33" fmla="*/ 17 h 23"/>
                    <a:gd name="T34" fmla="*/ 0 w 5"/>
                    <a:gd name="T35" fmla="*/ 17 h 23"/>
                    <a:gd name="T36" fmla="*/ 0 w 5"/>
                    <a:gd name="T37" fmla="*/ 23 h 2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23"/>
                    <a:gd name="T59" fmla="*/ 5 w 5"/>
                    <a:gd name="T60" fmla="*/ 23 h 2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23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5" y="17"/>
                      </a:lnTo>
                      <a:lnTo>
                        <a:pt x="0" y="17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63" name="Line 28"/>
                <p:cNvSpPr>
                  <a:spLocks noChangeShapeType="1"/>
                </p:cNvSpPr>
                <p:nvPr/>
              </p:nvSpPr>
              <p:spPr bwMode="auto">
                <a:xfrm>
                  <a:off x="3931" y="255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64" name="Freeform 29"/>
                <p:cNvSpPr>
                  <a:spLocks/>
                </p:cNvSpPr>
                <p:nvPr/>
              </p:nvSpPr>
              <p:spPr bwMode="auto">
                <a:xfrm>
                  <a:off x="3891" y="2556"/>
                  <a:ext cx="40" cy="23"/>
                </a:xfrm>
                <a:custGeom>
                  <a:avLst/>
                  <a:gdLst>
                    <a:gd name="T0" fmla="*/ 40 w 40"/>
                    <a:gd name="T1" fmla="*/ 0 h 23"/>
                    <a:gd name="T2" fmla="*/ 34 w 40"/>
                    <a:gd name="T3" fmla="*/ 0 h 23"/>
                    <a:gd name="T4" fmla="*/ 34 w 40"/>
                    <a:gd name="T5" fmla="*/ 0 h 23"/>
                    <a:gd name="T6" fmla="*/ 34 w 40"/>
                    <a:gd name="T7" fmla="*/ 6 h 23"/>
                    <a:gd name="T8" fmla="*/ 34 w 40"/>
                    <a:gd name="T9" fmla="*/ 6 h 23"/>
                    <a:gd name="T10" fmla="*/ 34 w 40"/>
                    <a:gd name="T11" fmla="*/ 6 h 23"/>
                    <a:gd name="T12" fmla="*/ 29 w 40"/>
                    <a:gd name="T13" fmla="*/ 6 h 23"/>
                    <a:gd name="T14" fmla="*/ 29 w 40"/>
                    <a:gd name="T15" fmla="*/ 6 h 23"/>
                    <a:gd name="T16" fmla="*/ 29 w 40"/>
                    <a:gd name="T17" fmla="*/ 6 h 23"/>
                    <a:gd name="T18" fmla="*/ 29 w 40"/>
                    <a:gd name="T19" fmla="*/ 12 h 23"/>
                    <a:gd name="T20" fmla="*/ 29 w 40"/>
                    <a:gd name="T21" fmla="*/ 12 h 23"/>
                    <a:gd name="T22" fmla="*/ 23 w 40"/>
                    <a:gd name="T23" fmla="*/ 12 h 23"/>
                    <a:gd name="T24" fmla="*/ 23 w 40"/>
                    <a:gd name="T25" fmla="*/ 12 h 23"/>
                    <a:gd name="T26" fmla="*/ 23 w 40"/>
                    <a:gd name="T27" fmla="*/ 12 h 23"/>
                    <a:gd name="T28" fmla="*/ 23 w 40"/>
                    <a:gd name="T29" fmla="*/ 12 h 23"/>
                    <a:gd name="T30" fmla="*/ 23 w 40"/>
                    <a:gd name="T31" fmla="*/ 12 h 23"/>
                    <a:gd name="T32" fmla="*/ 17 w 40"/>
                    <a:gd name="T33" fmla="*/ 12 h 23"/>
                    <a:gd name="T34" fmla="*/ 17 w 40"/>
                    <a:gd name="T35" fmla="*/ 17 h 23"/>
                    <a:gd name="T36" fmla="*/ 17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2 w 40"/>
                    <a:gd name="T43" fmla="*/ 17 h 23"/>
                    <a:gd name="T44" fmla="*/ 12 w 40"/>
                    <a:gd name="T45" fmla="*/ 17 h 23"/>
                    <a:gd name="T46" fmla="*/ 12 w 40"/>
                    <a:gd name="T47" fmla="*/ 17 h 23"/>
                    <a:gd name="T48" fmla="*/ 12 w 40"/>
                    <a:gd name="T49" fmla="*/ 17 h 23"/>
                    <a:gd name="T50" fmla="*/ 12 w 40"/>
                    <a:gd name="T51" fmla="*/ 17 h 23"/>
                    <a:gd name="T52" fmla="*/ 6 w 40"/>
                    <a:gd name="T53" fmla="*/ 17 h 23"/>
                    <a:gd name="T54" fmla="*/ 6 w 40"/>
                    <a:gd name="T55" fmla="*/ 17 h 23"/>
                    <a:gd name="T56" fmla="*/ 6 w 40"/>
                    <a:gd name="T57" fmla="*/ 17 h 23"/>
                    <a:gd name="T58" fmla="*/ 6 w 40"/>
                    <a:gd name="T59" fmla="*/ 23 h 23"/>
                    <a:gd name="T60" fmla="*/ 6 w 40"/>
                    <a:gd name="T61" fmla="*/ 23 h 23"/>
                    <a:gd name="T62" fmla="*/ 0 w 40"/>
                    <a:gd name="T63" fmla="*/ 23 h 23"/>
                    <a:gd name="T64" fmla="*/ 0 w 40"/>
                    <a:gd name="T65" fmla="*/ 23 h 23"/>
                    <a:gd name="T66" fmla="*/ 0 w 40"/>
                    <a:gd name="T67" fmla="*/ 23 h 23"/>
                    <a:gd name="T68" fmla="*/ 0 w 40"/>
                    <a:gd name="T69" fmla="*/ 23 h 23"/>
                    <a:gd name="T70" fmla="*/ 0 w 40"/>
                    <a:gd name="T71" fmla="*/ 23 h 2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0"/>
                    <a:gd name="T109" fmla="*/ 0 h 23"/>
                    <a:gd name="T110" fmla="*/ 40 w 40"/>
                    <a:gd name="T111" fmla="*/ 23 h 2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0" h="23">
                      <a:moveTo>
                        <a:pt x="40" y="0"/>
                      </a:moveTo>
                      <a:lnTo>
                        <a:pt x="34" y="0"/>
                      </a:lnTo>
                      <a:lnTo>
                        <a:pt x="34" y="6"/>
                      </a:lnTo>
                      <a:lnTo>
                        <a:pt x="29" y="6"/>
                      </a:lnTo>
                      <a:lnTo>
                        <a:pt x="29" y="12"/>
                      </a:lnTo>
                      <a:lnTo>
                        <a:pt x="23" y="12"/>
                      </a:lnTo>
                      <a:lnTo>
                        <a:pt x="17" y="12"/>
                      </a:lnTo>
                      <a:lnTo>
                        <a:pt x="17" y="17"/>
                      </a:lnTo>
                      <a:lnTo>
                        <a:pt x="12" y="17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0" y="2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65" name="Line 30"/>
                <p:cNvSpPr>
                  <a:spLocks noChangeShapeType="1"/>
                </p:cNvSpPr>
                <p:nvPr/>
              </p:nvSpPr>
              <p:spPr bwMode="auto">
                <a:xfrm>
                  <a:off x="3880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66" name="Freeform 31"/>
                <p:cNvSpPr>
                  <a:spLocks/>
                </p:cNvSpPr>
                <p:nvPr/>
              </p:nvSpPr>
              <p:spPr bwMode="auto">
                <a:xfrm>
                  <a:off x="3857" y="2579"/>
                  <a:ext cx="23" cy="6"/>
                </a:xfrm>
                <a:custGeom>
                  <a:avLst/>
                  <a:gdLst>
                    <a:gd name="T0" fmla="*/ 23 w 23"/>
                    <a:gd name="T1" fmla="*/ 0 h 6"/>
                    <a:gd name="T2" fmla="*/ 23 w 23"/>
                    <a:gd name="T3" fmla="*/ 0 h 6"/>
                    <a:gd name="T4" fmla="*/ 23 w 23"/>
                    <a:gd name="T5" fmla="*/ 0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7 w 23"/>
                    <a:gd name="T13" fmla="*/ 6 h 6"/>
                    <a:gd name="T14" fmla="*/ 17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12 w 23"/>
                    <a:gd name="T23" fmla="*/ 6 h 6"/>
                    <a:gd name="T24" fmla="*/ 12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6 w 23"/>
                    <a:gd name="T33" fmla="*/ 6 h 6"/>
                    <a:gd name="T34" fmla="*/ 6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6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67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846" y="2585"/>
                  <a:ext cx="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68" name="Freeform 33"/>
                <p:cNvSpPr>
                  <a:spLocks/>
                </p:cNvSpPr>
                <p:nvPr/>
              </p:nvSpPr>
              <p:spPr bwMode="auto">
                <a:xfrm>
                  <a:off x="3801" y="2585"/>
                  <a:ext cx="45" cy="5"/>
                </a:xfrm>
                <a:custGeom>
                  <a:avLst/>
                  <a:gdLst>
                    <a:gd name="T0" fmla="*/ 45 w 45"/>
                    <a:gd name="T1" fmla="*/ 0 h 5"/>
                    <a:gd name="T2" fmla="*/ 45 w 45"/>
                    <a:gd name="T3" fmla="*/ 0 h 5"/>
                    <a:gd name="T4" fmla="*/ 45 w 45"/>
                    <a:gd name="T5" fmla="*/ 0 h 5"/>
                    <a:gd name="T6" fmla="*/ 45 w 45"/>
                    <a:gd name="T7" fmla="*/ 0 h 5"/>
                    <a:gd name="T8" fmla="*/ 45 w 45"/>
                    <a:gd name="T9" fmla="*/ 0 h 5"/>
                    <a:gd name="T10" fmla="*/ 39 w 45"/>
                    <a:gd name="T11" fmla="*/ 0 h 5"/>
                    <a:gd name="T12" fmla="*/ 39 w 45"/>
                    <a:gd name="T13" fmla="*/ 0 h 5"/>
                    <a:gd name="T14" fmla="*/ 39 w 45"/>
                    <a:gd name="T15" fmla="*/ 5 h 5"/>
                    <a:gd name="T16" fmla="*/ 39 w 45"/>
                    <a:gd name="T17" fmla="*/ 5 h 5"/>
                    <a:gd name="T18" fmla="*/ 39 w 45"/>
                    <a:gd name="T19" fmla="*/ 5 h 5"/>
                    <a:gd name="T20" fmla="*/ 34 w 45"/>
                    <a:gd name="T21" fmla="*/ 5 h 5"/>
                    <a:gd name="T22" fmla="*/ 34 w 45"/>
                    <a:gd name="T23" fmla="*/ 5 h 5"/>
                    <a:gd name="T24" fmla="*/ 34 w 45"/>
                    <a:gd name="T25" fmla="*/ 5 h 5"/>
                    <a:gd name="T26" fmla="*/ 34 w 45"/>
                    <a:gd name="T27" fmla="*/ 5 h 5"/>
                    <a:gd name="T28" fmla="*/ 34 w 45"/>
                    <a:gd name="T29" fmla="*/ 5 h 5"/>
                    <a:gd name="T30" fmla="*/ 28 w 45"/>
                    <a:gd name="T31" fmla="*/ 5 h 5"/>
                    <a:gd name="T32" fmla="*/ 28 w 45"/>
                    <a:gd name="T33" fmla="*/ 5 h 5"/>
                    <a:gd name="T34" fmla="*/ 28 w 45"/>
                    <a:gd name="T35" fmla="*/ 5 h 5"/>
                    <a:gd name="T36" fmla="*/ 28 w 45"/>
                    <a:gd name="T37" fmla="*/ 5 h 5"/>
                    <a:gd name="T38" fmla="*/ 28 w 45"/>
                    <a:gd name="T39" fmla="*/ 5 h 5"/>
                    <a:gd name="T40" fmla="*/ 22 w 45"/>
                    <a:gd name="T41" fmla="*/ 5 h 5"/>
                    <a:gd name="T42" fmla="*/ 22 w 45"/>
                    <a:gd name="T43" fmla="*/ 5 h 5"/>
                    <a:gd name="T44" fmla="*/ 22 w 45"/>
                    <a:gd name="T45" fmla="*/ 5 h 5"/>
                    <a:gd name="T46" fmla="*/ 22 w 45"/>
                    <a:gd name="T47" fmla="*/ 5 h 5"/>
                    <a:gd name="T48" fmla="*/ 22 w 45"/>
                    <a:gd name="T49" fmla="*/ 5 h 5"/>
                    <a:gd name="T50" fmla="*/ 17 w 45"/>
                    <a:gd name="T51" fmla="*/ 5 h 5"/>
                    <a:gd name="T52" fmla="*/ 17 w 45"/>
                    <a:gd name="T53" fmla="*/ 5 h 5"/>
                    <a:gd name="T54" fmla="*/ 17 w 45"/>
                    <a:gd name="T55" fmla="*/ 5 h 5"/>
                    <a:gd name="T56" fmla="*/ 17 w 45"/>
                    <a:gd name="T57" fmla="*/ 5 h 5"/>
                    <a:gd name="T58" fmla="*/ 17 w 45"/>
                    <a:gd name="T59" fmla="*/ 5 h 5"/>
                    <a:gd name="T60" fmla="*/ 11 w 45"/>
                    <a:gd name="T61" fmla="*/ 5 h 5"/>
                    <a:gd name="T62" fmla="*/ 11 w 45"/>
                    <a:gd name="T63" fmla="*/ 5 h 5"/>
                    <a:gd name="T64" fmla="*/ 11 w 45"/>
                    <a:gd name="T65" fmla="*/ 5 h 5"/>
                    <a:gd name="T66" fmla="*/ 11 w 45"/>
                    <a:gd name="T67" fmla="*/ 5 h 5"/>
                    <a:gd name="T68" fmla="*/ 11 w 45"/>
                    <a:gd name="T69" fmla="*/ 5 h 5"/>
                    <a:gd name="T70" fmla="*/ 5 w 45"/>
                    <a:gd name="T71" fmla="*/ 5 h 5"/>
                    <a:gd name="T72" fmla="*/ 5 w 45"/>
                    <a:gd name="T73" fmla="*/ 0 h 5"/>
                    <a:gd name="T74" fmla="*/ 5 w 45"/>
                    <a:gd name="T75" fmla="*/ 0 h 5"/>
                    <a:gd name="T76" fmla="*/ 5 w 45"/>
                    <a:gd name="T77" fmla="*/ 0 h 5"/>
                    <a:gd name="T78" fmla="*/ 0 w 45"/>
                    <a:gd name="T79" fmla="*/ 0 h 5"/>
                    <a:gd name="T80" fmla="*/ 0 w 45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5"/>
                    <a:gd name="T124" fmla="*/ 0 h 5"/>
                    <a:gd name="T125" fmla="*/ 45 w 45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5" h="5">
                      <a:moveTo>
                        <a:pt x="45" y="0"/>
                      </a:moveTo>
                      <a:lnTo>
                        <a:pt x="45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8" y="5"/>
                      </a:lnTo>
                      <a:lnTo>
                        <a:pt x="22" y="5"/>
                      </a:lnTo>
                      <a:lnTo>
                        <a:pt x="17" y="5"/>
                      </a:lnTo>
                      <a:lnTo>
                        <a:pt x="11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69" name="Line 34"/>
                <p:cNvSpPr>
                  <a:spLocks noChangeShapeType="1"/>
                </p:cNvSpPr>
                <p:nvPr/>
              </p:nvSpPr>
              <p:spPr bwMode="auto">
                <a:xfrm>
                  <a:off x="3795" y="258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70" name="Freeform 35"/>
                <p:cNvSpPr>
                  <a:spLocks/>
                </p:cNvSpPr>
                <p:nvPr/>
              </p:nvSpPr>
              <p:spPr bwMode="auto">
                <a:xfrm>
                  <a:off x="3772" y="2579"/>
                  <a:ext cx="23" cy="6"/>
                </a:xfrm>
                <a:custGeom>
                  <a:avLst/>
                  <a:gdLst>
                    <a:gd name="T0" fmla="*/ 23 w 23"/>
                    <a:gd name="T1" fmla="*/ 6 h 6"/>
                    <a:gd name="T2" fmla="*/ 17 w 23"/>
                    <a:gd name="T3" fmla="*/ 6 h 6"/>
                    <a:gd name="T4" fmla="*/ 17 w 23"/>
                    <a:gd name="T5" fmla="*/ 6 h 6"/>
                    <a:gd name="T6" fmla="*/ 17 w 23"/>
                    <a:gd name="T7" fmla="*/ 6 h 6"/>
                    <a:gd name="T8" fmla="*/ 17 w 23"/>
                    <a:gd name="T9" fmla="*/ 6 h 6"/>
                    <a:gd name="T10" fmla="*/ 17 w 23"/>
                    <a:gd name="T11" fmla="*/ 6 h 6"/>
                    <a:gd name="T12" fmla="*/ 12 w 23"/>
                    <a:gd name="T13" fmla="*/ 6 h 6"/>
                    <a:gd name="T14" fmla="*/ 12 w 23"/>
                    <a:gd name="T15" fmla="*/ 6 h 6"/>
                    <a:gd name="T16" fmla="*/ 12 w 23"/>
                    <a:gd name="T17" fmla="*/ 6 h 6"/>
                    <a:gd name="T18" fmla="*/ 12 w 23"/>
                    <a:gd name="T19" fmla="*/ 6 h 6"/>
                    <a:gd name="T20" fmla="*/ 12 w 23"/>
                    <a:gd name="T21" fmla="*/ 6 h 6"/>
                    <a:gd name="T22" fmla="*/ 6 w 23"/>
                    <a:gd name="T23" fmla="*/ 6 h 6"/>
                    <a:gd name="T24" fmla="*/ 6 w 23"/>
                    <a:gd name="T25" fmla="*/ 6 h 6"/>
                    <a:gd name="T26" fmla="*/ 6 w 23"/>
                    <a:gd name="T27" fmla="*/ 6 h 6"/>
                    <a:gd name="T28" fmla="*/ 6 w 23"/>
                    <a:gd name="T29" fmla="*/ 6 h 6"/>
                    <a:gd name="T30" fmla="*/ 6 w 23"/>
                    <a:gd name="T31" fmla="*/ 6 h 6"/>
                    <a:gd name="T32" fmla="*/ 0 w 23"/>
                    <a:gd name="T33" fmla="*/ 6 h 6"/>
                    <a:gd name="T34" fmla="*/ 0 w 23"/>
                    <a:gd name="T35" fmla="*/ 6 h 6"/>
                    <a:gd name="T36" fmla="*/ 0 w 23"/>
                    <a:gd name="T37" fmla="*/ 6 h 6"/>
                    <a:gd name="T38" fmla="*/ 0 w 23"/>
                    <a:gd name="T39" fmla="*/ 6 h 6"/>
                    <a:gd name="T40" fmla="*/ 0 w 23"/>
                    <a:gd name="T41" fmla="*/ 0 h 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6"/>
                    <a:gd name="T65" fmla="*/ 23 w 23"/>
                    <a:gd name="T66" fmla="*/ 6 h 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6">
                      <a:moveTo>
                        <a:pt x="23" y="6"/>
                      </a:moveTo>
                      <a:lnTo>
                        <a:pt x="17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71" name="Line 36"/>
                <p:cNvSpPr>
                  <a:spLocks noChangeShapeType="1"/>
                </p:cNvSpPr>
                <p:nvPr/>
              </p:nvSpPr>
              <p:spPr bwMode="auto">
                <a:xfrm>
                  <a:off x="3761" y="257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72" name="Freeform 37"/>
                <p:cNvSpPr>
                  <a:spLocks/>
                </p:cNvSpPr>
                <p:nvPr/>
              </p:nvSpPr>
              <p:spPr bwMode="auto">
                <a:xfrm>
                  <a:off x="3721" y="2556"/>
                  <a:ext cx="40" cy="23"/>
                </a:xfrm>
                <a:custGeom>
                  <a:avLst/>
                  <a:gdLst>
                    <a:gd name="T0" fmla="*/ 40 w 40"/>
                    <a:gd name="T1" fmla="*/ 23 h 23"/>
                    <a:gd name="T2" fmla="*/ 40 w 40"/>
                    <a:gd name="T3" fmla="*/ 23 h 23"/>
                    <a:gd name="T4" fmla="*/ 40 w 40"/>
                    <a:gd name="T5" fmla="*/ 23 h 23"/>
                    <a:gd name="T6" fmla="*/ 40 w 40"/>
                    <a:gd name="T7" fmla="*/ 23 h 23"/>
                    <a:gd name="T8" fmla="*/ 34 w 40"/>
                    <a:gd name="T9" fmla="*/ 23 h 23"/>
                    <a:gd name="T10" fmla="*/ 34 w 40"/>
                    <a:gd name="T11" fmla="*/ 23 h 23"/>
                    <a:gd name="T12" fmla="*/ 34 w 40"/>
                    <a:gd name="T13" fmla="*/ 23 h 23"/>
                    <a:gd name="T14" fmla="*/ 34 w 40"/>
                    <a:gd name="T15" fmla="*/ 23 h 23"/>
                    <a:gd name="T16" fmla="*/ 34 w 40"/>
                    <a:gd name="T17" fmla="*/ 23 h 23"/>
                    <a:gd name="T18" fmla="*/ 29 w 40"/>
                    <a:gd name="T19" fmla="*/ 17 h 23"/>
                    <a:gd name="T20" fmla="*/ 29 w 40"/>
                    <a:gd name="T21" fmla="*/ 17 h 23"/>
                    <a:gd name="T22" fmla="*/ 29 w 40"/>
                    <a:gd name="T23" fmla="*/ 17 h 23"/>
                    <a:gd name="T24" fmla="*/ 29 w 40"/>
                    <a:gd name="T25" fmla="*/ 17 h 23"/>
                    <a:gd name="T26" fmla="*/ 29 w 40"/>
                    <a:gd name="T27" fmla="*/ 17 h 23"/>
                    <a:gd name="T28" fmla="*/ 23 w 40"/>
                    <a:gd name="T29" fmla="*/ 17 h 23"/>
                    <a:gd name="T30" fmla="*/ 23 w 40"/>
                    <a:gd name="T31" fmla="*/ 17 h 23"/>
                    <a:gd name="T32" fmla="*/ 23 w 40"/>
                    <a:gd name="T33" fmla="*/ 17 h 23"/>
                    <a:gd name="T34" fmla="*/ 23 w 40"/>
                    <a:gd name="T35" fmla="*/ 17 h 23"/>
                    <a:gd name="T36" fmla="*/ 23 w 40"/>
                    <a:gd name="T37" fmla="*/ 17 h 23"/>
                    <a:gd name="T38" fmla="*/ 17 w 40"/>
                    <a:gd name="T39" fmla="*/ 17 h 23"/>
                    <a:gd name="T40" fmla="*/ 17 w 40"/>
                    <a:gd name="T41" fmla="*/ 17 h 23"/>
                    <a:gd name="T42" fmla="*/ 17 w 40"/>
                    <a:gd name="T43" fmla="*/ 12 h 23"/>
                    <a:gd name="T44" fmla="*/ 17 w 40"/>
                    <a:gd name="T45" fmla="*/ 12 h 23"/>
                    <a:gd name="T46" fmla="*/ 17 w 40"/>
                    <a:gd name="T47" fmla="*/ 12 h 23"/>
                    <a:gd name="T48" fmla="*/ 12 w 40"/>
                    <a:gd name="T49" fmla="*/ 12 h 23"/>
                    <a:gd name="T50" fmla="*/ 12 w 40"/>
                    <a:gd name="T51" fmla="*/ 12 h 23"/>
                    <a:gd name="T52" fmla="*/ 12 w 40"/>
                    <a:gd name="T53" fmla="*/ 12 h 23"/>
                    <a:gd name="T54" fmla="*/ 12 w 40"/>
                    <a:gd name="T55" fmla="*/ 12 h 23"/>
                    <a:gd name="T56" fmla="*/ 6 w 40"/>
                    <a:gd name="T57" fmla="*/ 12 h 23"/>
                    <a:gd name="T58" fmla="*/ 6 w 40"/>
                    <a:gd name="T59" fmla="*/ 6 h 23"/>
                    <a:gd name="T60" fmla="*/ 6 w 40"/>
                    <a:gd name="T61" fmla="*/ 6 h 23"/>
                    <a:gd name="T62" fmla="*/ 6 w 40"/>
                    <a:gd name="T63" fmla="*/ 6 h 23"/>
                    <a:gd name="T64" fmla="*/ 6 w 40"/>
                    <a:gd name="T65" fmla="*/ 6 h 23"/>
                    <a:gd name="T66" fmla="*/ 0 w 40"/>
                    <a:gd name="T67" fmla="*/ 6 h 23"/>
                    <a:gd name="T68" fmla="*/ 0 w 40"/>
                    <a:gd name="T69" fmla="*/ 0 h 2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0"/>
                    <a:gd name="T106" fmla="*/ 0 h 23"/>
                    <a:gd name="T107" fmla="*/ 40 w 40"/>
                    <a:gd name="T108" fmla="*/ 23 h 2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0" h="23">
                      <a:moveTo>
                        <a:pt x="40" y="23"/>
                      </a:moveTo>
                      <a:lnTo>
                        <a:pt x="40" y="23"/>
                      </a:lnTo>
                      <a:lnTo>
                        <a:pt x="34" y="23"/>
                      </a:lnTo>
                      <a:lnTo>
                        <a:pt x="29" y="17"/>
                      </a:lnTo>
                      <a:lnTo>
                        <a:pt x="23" y="17"/>
                      </a:lnTo>
                      <a:lnTo>
                        <a:pt x="17" y="17"/>
                      </a:lnTo>
                      <a:lnTo>
                        <a:pt x="17" y="12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73" name="Line 38"/>
                <p:cNvSpPr>
                  <a:spLocks noChangeShapeType="1"/>
                </p:cNvSpPr>
                <p:nvPr/>
              </p:nvSpPr>
              <p:spPr bwMode="auto">
                <a:xfrm>
                  <a:off x="3716" y="255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74" name="Freeform 39"/>
                <p:cNvSpPr>
                  <a:spLocks/>
                </p:cNvSpPr>
                <p:nvPr/>
              </p:nvSpPr>
              <p:spPr bwMode="auto">
                <a:xfrm>
                  <a:off x="3704" y="2528"/>
                  <a:ext cx="12" cy="23"/>
                </a:xfrm>
                <a:custGeom>
                  <a:avLst/>
                  <a:gdLst>
                    <a:gd name="T0" fmla="*/ 12 w 12"/>
                    <a:gd name="T1" fmla="*/ 23 h 23"/>
                    <a:gd name="T2" fmla="*/ 6 w 12"/>
                    <a:gd name="T3" fmla="*/ 23 h 23"/>
                    <a:gd name="T4" fmla="*/ 6 w 12"/>
                    <a:gd name="T5" fmla="*/ 17 h 23"/>
                    <a:gd name="T6" fmla="*/ 6 w 12"/>
                    <a:gd name="T7" fmla="*/ 17 h 23"/>
                    <a:gd name="T8" fmla="*/ 6 w 12"/>
                    <a:gd name="T9" fmla="*/ 17 h 23"/>
                    <a:gd name="T10" fmla="*/ 6 w 12"/>
                    <a:gd name="T11" fmla="*/ 17 h 23"/>
                    <a:gd name="T12" fmla="*/ 6 w 12"/>
                    <a:gd name="T13" fmla="*/ 17 h 23"/>
                    <a:gd name="T14" fmla="*/ 6 w 12"/>
                    <a:gd name="T15" fmla="*/ 11 h 23"/>
                    <a:gd name="T16" fmla="*/ 0 w 12"/>
                    <a:gd name="T17" fmla="*/ 11 h 23"/>
                    <a:gd name="T18" fmla="*/ 0 w 12"/>
                    <a:gd name="T19" fmla="*/ 11 h 23"/>
                    <a:gd name="T20" fmla="*/ 0 w 12"/>
                    <a:gd name="T21" fmla="*/ 11 h 23"/>
                    <a:gd name="T22" fmla="*/ 0 w 12"/>
                    <a:gd name="T23" fmla="*/ 11 h 23"/>
                    <a:gd name="T24" fmla="*/ 0 w 12"/>
                    <a:gd name="T25" fmla="*/ 6 h 23"/>
                    <a:gd name="T26" fmla="*/ 0 w 12"/>
                    <a:gd name="T27" fmla="*/ 6 h 23"/>
                    <a:gd name="T28" fmla="*/ 0 w 12"/>
                    <a:gd name="T29" fmla="*/ 6 h 23"/>
                    <a:gd name="T30" fmla="*/ 0 w 12"/>
                    <a:gd name="T31" fmla="*/ 6 h 23"/>
                    <a:gd name="T32" fmla="*/ 0 w 12"/>
                    <a:gd name="T33" fmla="*/ 6 h 23"/>
                    <a:gd name="T34" fmla="*/ 0 w 12"/>
                    <a:gd name="T35" fmla="*/ 0 h 2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"/>
                    <a:gd name="T55" fmla="*/ 0 h 23"/>
                    <a:gd name="T56" fmla="*/ 12 w 12"/>
                    <a:gd name="T57" fmla="*/ 23 h 2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" h="23">
                      <a:moveTo>
                        <a:pt x="12" y="23"/>
                      </a:move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6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75" name="Line 40"/>
                <p:cNvSpPr>
                  <a:spLocks noChangeShapeType="1"/>
                </p:cNvSpPr>
                <p:nvPr/>
              </p:nvSpPr>
              <p:spPr bwMode="auto">
                <a:xfrm>
                  <a:off x="3704" y="252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76" name="Freeform 41"/>
                <p:cNvSpPr>
                  <a:spLocks/>
                </p:cNvSpPr>
                <p:nvPr/>
              </p:nvSpPr>
              <p:spPr bwMode="auto">
                <a:xfrm>
                  <a:off x="3704" y="2488"/>
                  <a:ext cx="34" cy="34"/>
                </a:xfrm>
                <a:custGeom>
                  <a:avLst/>
                  <a:gdLst>
                    <a:gd name="T0" fmla="*/ 0 w 34"/>
                    <a:gd name="T1" fmla="*/ 34 h 34"/>
                    <a:gd name="T2" fmla="*/ 0 w 34"/>
                    <a:gd name="T3" fmla="*/ 34 h 34"/>
                    <a:gd name="T4" fmla="*/ 0 w 34"/>
                    <a:gd name="T5" fmla="*/ 29 h 34"/>
                    <a:gd name="T6" fmla="*/ 0 w 34"/>
                    <a:gd name="T7" fmla="*/ 29 h 34"/>
                    <a:gd name="T8" fmla="*/ 0 w 34"/>
                    <a:gd name="T9" fmla="*/ 29 h 34"/>
                    <a:gd name="T10" fmla="*/ 0 w 34"/>
                    <a:gd name="T11" fmla="*/ 29 h 34"/>
                    <a:gd name="T12" fmla="*/ 6 w 34"/>
                    <a:gd name="T13" fmla="*/ 29 h 34"/>
                    <a:gd name="T14" fmla="*/ 6 w 34"/>
                    <a:gd name="T15" fmla="*/ 23 h 34"/>
                    <a:gd name="T16" fmla="*/ 6 w 34"/>
                    <a:gd name="T17" fmla="*/ 23 h 34"/>
                    <a:gd name="T18" fmla="*/ 6 w 34"/>
                    <a:gd name="T19" fmla="*/ 23 h 34"/>
                    <a:gd name="T20" fmla="*/ 6 w 34"/>
                    <a:gd name="T21" fmla="*/ 23 h 34"/>
                    <a:gd name="T22" fmla="*/ 6 w 34"/>
                    <a:gd name="T23" fmla="*/ 23 h 34"/>
                    <a:gd name="T24" fmla="*/ 6 w 34"/>
                    <a:gd name="T25" fmla="*/ 17 h 34"/>
                    <a:gd name="T26" fmla="*/ 6 w 34"/>
                    <a:gd name="T27" fmla="*/ 17 h 34"/>
                    <a:gd name="T28" fmla="*/ 12 w 34"/>
                    <a:gd name="T29" fmla="*/ 17 h 34"/>
                    <a:gd name="T30" fmla="*/ 12 w 34"/>
                    <a:gd name="T31" fmla="*/ 17 h 34"/>
                    <a:gd name="T32" fmla="*/ 12 w 34"/>
                    <a:gd name="T33" fmla="*/ 17 h 34"/>
                    <a:gd name="T34" fmla="*/ 12 w 34"/>
                    <a:gd name="T35" fmla="*/ 12 h 34"/>
                    <a:gd name="T36" fmla="*/ 12 w 34"/>
                    <a:gd name="T37" fmla="*/ 12 h 34"/>
                    <a:gd name="T38" fmla="*/ 17 w 34"/>
                    <a:gd name="T39" fmla="*/ 12 h 34"/>
                    <a:gd name="T40" fmla="*/ 17 w 34"/>
                    <a:gd name="T41" fmla="*/ 12 h 34"/>
                    <a:gd name="T42" fmla="*/ 17 w 34"/>
                    <a:gd name="T43" fmla="*/ 12 h 34"/>
                    <a:gd name="T44" fmla="*/ 17 w 34"/>
                    <a:gd name="T45" fmla="*/ 6 h 34"/>
                    <a:gd name="T46" fmla="*/ 17 w 34"/>
                    <a:gd name="T47" fmla="*/ 6 h 34"/>
                    <a:gd name="T48" fmla="*/ 23 w 34"/>
                    <a:gd name="T49" fmla="*/ 6 h 34"/>
                    <a:gd name="T50" fmla="*/ 23 w 34"/>
                    <a:gd name="T51" fmla="*/ 6 h 34"/>
                    <a:gd name="T52" fmla="*/ 23 w 34"/>
                    <a:gd name="T53" fmla="*/ 6 h 34"/>
                    <a:gd name="T54" fmla="*/ 23 w 34"/>
                    <a:gd name="T55" fmla="*/ 6 h 34"/>
                    <a:gd name="T56" fmla="*/ 23 w 34"/>
                    <a:gd name="T57" fmla="*/ 6 h 34"/>
                    <a:gd name="T58" fmla="*/ 29 w 34"/>
                    <a:gd name="T59" fmla="*/ 0 h 34"/>
                    <a:gd name="T60" fmla="*/ 29 w 34"/>
                    <a:gd name="T61" fmla="*/ 0 h 34"/>
                    <a:gd name="T62" fmla="*/ 29 w 34"/>
                    <a:gd name="T63" fmla="*/ 0 h 34"/>
                    <a:gd name="T64" fmla="*/ 29 w 34"/>
                    <a:gd name="T65" fmla="*/ 0 h 34"/>
                    <a:gd name="T66" fmla="*/ 34 w 34"/>
                    <a:gd name="T67" fmla="*/ 0 h 3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34"/>
                    <a:gd name="T103" fmla="*/ 0 h 34"/>
                    <a:gd name="T104" fmla="*/ 34 w 34"/>
                    <a:gd name="T105" fmla="*/ 34 h 3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34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2" y="17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77" name="Line 42"/>
                <p:cNvSpPr>
                  <a:spLocks noChangeShapeType="1"/>
                </p:cNvSpPr>
                <p:nvPr/>
              </p:nvSpPr>
              <p:spPr bwMode="auto">
                <a:xfrm>
                  <a:off x="3744" y="248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78" name="Freeform 43"/>
                <p:cNvSpPr>
                  <a:spLocks/>
                </p:cNvSpPr>
                <p:nvPr/>
              </p:nvSpPr>
              <p:spPr bwMode="auto">
                <a:xfrm>
                  <a:off x="3744" y="2477"/>
                  <a:ext cx="23" cy="6"/>
                </a:xfrm>
                <a:custGeom>
                  <a:avLst/>
                  <a:gdLst>
                    <a:gd name="T0" fmla="*/ 0 w 23"/>
                    <a:gd name="T1" fmla="*/ 6 h 6"/>
                    <a:gd name="T2" fmla="*/ 0 w 23"/>
                    <a:gd name="T3" fmla="*/ 6 h 6"/>
                    <a:gd name="T4" fmla="*/ 6 w 23"/>
                    <a:gd name="T5" fmla="*/ 6 h 6"/>
                    <a:gd name="T6" fmla="*/ 6 w 23"/>
                    <a:gd name="T7" fmla="*/ 6 h 6"/>
                    <a:gd name="T8" fmla="*/ 6 w 23"/>
                    <a:gd name="T9" fmla="*/ 6 h 6"/>
                    <a:gd name="T10" fmla="*/ 6 w 23"/>
                    <a:gd name="T11" fmla="*/ 6 h 6"/>
                    <a:gd name="T12" fmla="*/ 6 w 23"/>
                    <a:gd name="T13" fmla="*/ 6 h 6"/>
                    <a:gd name="T14" fmla="*/ 11 w 23"/>
                    <a:gd name="T15" fmla="*/ 0 h 6"/>
                    <a:gd name="T16" fmla="*/ 11 w 23"/>
                    <a:gd name="T17" fmla="*/ 0 h 6"/>
                    <a:gd name="T18" fmla="*/ 11 w 23"/>
                    <a:gd name="T19" fmla="*/ 0 h 6"/>
                    <a:gd name="T20" fmla="*/ 11 w 23"/>
                    <a:gd name="T21" fmla="*/ 0 h 6"/>
                    <a:gd name="T22" fmla="*/ 11 w 23"/>
                    <a:gd name="T23" fmla="*/ 0 h 6"/>
                    <a:gd name="T24" fmla="*/ 17 w 23"/>
                    <a:gd name="T25" fmla="*/ 0 h 6"/>
                    <a:gd name="T26" fmla="*/ 17 w 23"/>
                    <a:gd name="T27" fmla="*/ 0 h 6"/>
                    <a:gd name="T28" fmla="*/ 17 w 23"/>
                    <a:gd name="T29" fmla="*/ 0 h 6"/>
                    <a:gd name="T30" fmla="*/ 17 w 23"/>
                    <a:gd name="T31" fmla="*/ 0 h 6"/>
                    <a:gd name="T32" fmla="*/ 17 w 23"/>
                    <a:gd name="T33" fmla="*/ 0 h 6"/>
                    <a:gd name="T34" fmla="*/ 23 w 23"/>
                    <a:gd name="T35" fmla="*/ 0 h 6"/>
                    <a:gd name="T36" fmla="*/ 23 w 23"/>
                    <a:gd name="T37" fmla="*/ 0 h 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3"/>
                    <a:gd name="T58" fmla="*/ 0 h 6"/>
                    <a:gd name="T59" fmla="*/ 23 w 23"/>
                    <a:gd name="T60" fmla="*/ 6 h 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3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79" name="Line 44"/>
                <p:cNvSpPr>
                  <a:spLocks noChangeShapeType="1"/>
                </p:cNvSpPr>
                <p:nvPr/>
              </p:nvSpPr>
              <p:spPr bwMode="auto">
                <a:xfrm>
                  <a:off x="3772" y="247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80" name="Freeform 45"/>
                <p:cNvSpPr>
                  <a:spLocks/>
                </p:cNvSpPr>
                <p:nvPr/>
              </p:nvSpPr>
              <p:spPr bwMode="auto">
                <a:xfrm>
                  <a:off x="3772" y="2466"/>
                  <a:ext cx="51" cy="5"/>
                </a:xfrm>
                <a:custGeom>
                  <a:avLst/>
                  <a:gdLst>
                    <a:gd name="T0" fmla="*/ 0 w 51"/>
                    <a:gd name="T1" fmla="*/ 5 h 5"/>
                    <a:gd name="T2" fmla="*/ 6 w 51"/>
                    <a:gd name="T3" fmla="*/ 5 h 5"/>
                    <a:gd name="T4" fmla="*/ 6 w 51"/>
                    <a:gd name="T5" fmla="*/ 5 h 5"/>
                    <a:gd name="T6" fmla="*/ 6 w 51"/>
                    <a:gd name="T7" fmla="*/ 5 h 5"/>
                    <a:gd name="T8" fmla="*/ 6 w 51"/>
                    <a:gd name="T9" fmla="*/ 5 h 5"/>
                    <a:gd name="T10" fmla="*/ 6 w 51"/>
                    <a:gd name="T11" fmla="*/ 5 h 5"/>
                    <a:gd name="T12" fmla="*/ 12 w 51"/>
                    <a:gd name="T13" fmla="*/ 5 h 5"/>
                    <a:gd name="T14" fmla="*/ 12 w 51"/>
                    <a:gd name="T15" fmla="*/ 5 h 5"/>
                    <a:gd name="T16" fmla="*/ 12 w 51"/>
                    <a:gd name="T17" fmla="*/ 5 h 5"/>
                    <a:gd name="T18" fmla="*/ 12 w 51"/>
                    <a:gd name="T19" fmla="*/ 5 h 5"/>
                    <a:gd name="T20" fmla="*/ 12 w 51"/>
                    <a:gd name="T21" fmla="*/ 5 h 5"/>
                    <a:gd name="T22" fmla="*/ 17 w 51"/>
                    <a:gd name="T23" fmla="*/ 5 h 5"/>
                    <a:gd name="T24" fmla="*/ 17 w 51"/>
                    <a:gd name="T25" fmla="*/ 5 h 5"/>
                    <a:gd name="T26" fmla="*/ 17 w 51"/>
                    <a:gd name="T27" fmla="*/ 5 h 5"/>
                    <a:gd name="T28" fmla="*/ 17 w 51"/>
                    <a:gd name="T29" fmla="*/ 5 h 5"/>
                    <a:gd name="T30" fmla="*/ 17 w 51"/>
                    <a:gd name="T31" fmla="*/ 5 h 5"/>
                    <a:gd name="T32" fmla="*/ 23 w 51"/>
                    <a:gd name="T33" fmla="*/ 5 h 5"/>
                    <a:gd name="T34" fmla="*/ 23 w 51"/>
                    <a:gd name="T35" fmla="*/ 5 h 5"/>
                    <a:gd name="T36" fmla="*/ 23 w 51"/>
                    <a:gd name="T37" fmla="*/ 5 h 5"/>
                    <a:gd name="T38" fmla="*/ 23 w 51"/>
                    <a:gd name="T39" fmla="*/ 5 h 5"/>
                    <a:gd name="T40" fmla="*/ 23 w 51"/>
                    <a:gd name="T41" fmla="*/ 5 h 5"/>
                    <a:gd name="T42" fmla="*/ 29 w 51"/>
                    <a:gd name="T43" fmla="*/ 5 h 5"/>
                    <a:gd name="T44" fmla="*/ 29 w 51"/>
                    <a:gd name="T45" fmla="*/ 5 h 5"/>
                    <a:gd name="T46" fmla="*/ 29 w 51"/>
                    <a:gd name="T47" fmla="*/ 5 h 5"/>
                    <a:gd name="T48" fmla="*/ 29 w 51"/>
                    <a:gd name="T49" fmla="*/ 5 h 5"/>
                    <a:gd name="T50" fmla="*/ 29 w 51"/>
                    <a:gd name="T51" fmla="*/ 5 h 5"/>
                    <a:gd name="T52" fmla="*/ 34 w 51"/>
                    <a:gd name="T53" fmla="*/ 5 h 5"/>
                    <a:gd name="T54" fmla="*/ 34 w 51"/>
                    <a:gd name="T55" fmla="*/ 5 h 5"/>
                    <a:gd name="T56" fmla="*/ 34 w 51"/>
                    <a:gd name="T57" fmla="*/ 5 h 5"/>
                    <a:gd name="T58" fmla="*/ 34 w 51"/>
                    <a:gd name="T59" fmla="*/ 0 h 5"/>
                    <a:gd name="T60" fmla="*/ 40 w 51"/>
                    <a:gd name="T61" fmla="*/ 0 h 5"/>
                    <a:gd name="T62" fmla="*/ 40 w 51"/>
                    <a:gd name="T63" fmla="*/ 0 h 5"/>
                    <a:gd name="T64" fmla="*/ 40 w 51"/>
                    <a:gd name="T65" fmla="*/ 0 h 5"/>
                    <a:gd name="T66" fmla="*/ 40 w 51"/>
                    <a:gd name="T67" fmla="*/ 0 h 5"/>
                    <a:gd name="T68" fmla="*/ 40 w 51"/>
                    <a:gd name="T69" fmla="*/ 0 h 5"/>
                    <a:gd name="T70" fmla="*/ 46 w 51"/>
                    <a:gd name="T71" fmla="*/ 0 h 5"/>
                    <a:gd name="T72" fmla="*/ 46 w 51"/>
                    <a:gd name="T73" fmla="*/ 0 h 5"/>
                    <a:gd name="T74" fmla="*/ 46 w 51"/>
                    <a:gd name="T75" fmla="*/ 0 h 5"/>
                    <a:gd name="T76" fmla="*/ 46 w 51"/>
                    <a:gd name="T77" fmla="*/ 0 h 5"/>
                    <a:gd name="T78" fmla="*/ 46 w 51"/>
                    <a:gd name="T79" fmla="*/ 0 h 5"/>
                    <a:gd name="T80" fmla="*/ 51 w 51"/>
                    <a:gd name="T81" fmla="*/ 0 h 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51"/>
                    <a:gd name="T124" fmla="*/ 0 h 5"/>
                    <a:gd name="T125" fmla="*/ 51 w 51"/>
                    <a:gd name="T126" fmla="*/ 5 h 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51" h="5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12" y="5"/>
                      </a:lnTo>
                      <a:lnTo>
                        <a:pt x="17" y="5"/>
                      </a:lnTo>
                      <a:lnTo>
                        <a:pt x="23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0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64553" name="Rectangle 46"/>
              <p:cNvSpPr>
                <a:spLocks noChangeArrowheads="1"/>
              </p:cNvSpPr>
              <p:nvPr/>
            </p:nvSpPr>
            <p:spPr bwMode="auto">
              <a:xfrm>
                <a:off x="575" y="1608"/>
                <a:ext cx="72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PARISH BNDRY</a:t>
                </a:r>
                <a:endParaRPr lang="en-US" sz="1200" b="1">
                  <a:latin typeface="Calibri" pitchFamily="34" charset="0"/>
                </a:endParaRPr>
              </a:p>
            </p:txBody>
          </p:sp>
        </p:grpSp>
        <p:grpSp>
          <p:nvGrpSpPr>
            <p:cNvPr id="9" name="Group 47"/>
            <p:cNvGrpSpPr>
              <a:grpSpLocks/>
            </p:cNvGrpSpPr>
            <p:nvPr/>
          </p:nvGrpSpPr>
          <p:grpSpPr bwMode="auto">
            <a:xfrm>
              <a:off x="1633" y="1253"/>
              <a:ext cx="598" cy="115"/>
              <a:chOff x="366" y="677"/>
              <a:chExt cx="598" cy="115"/>
            </a:xfrm>
          </p:grpSpPr>
          <p:sp>
            <p:nvSpPr>
              <p:cNvPr id="64548" name="Rectangle 48"/>
              <p:cNvSpPr>
                <a:spLocks noChangeArrowheads="1"/>
              </p:cNvSpPr>
              <p:nvPr/>
            </p:nvSpPr>
            <p:spPr bwMode="auto">
              <a:xfrm>
                <a:off x="575" y="677"/>
                <a:ext cx="389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PLACES</a:t>
                </a:r>
                <a:endParaRPr lang="en-US" sz="1200" b="1">
                  <a:latin typeface="Calibri" pitchFamily="34" charset="0"/>
                </a:endParaRPr>
              </a:p>
            </p:txBody>
          </p:sp>
          <p:grpSp>
            <p:nvGrpSpPr>
              <p:cNvPr id="10" name="Group 49"/>
              <p:cNvGrpSpPr>
                <a:grpSpLocks/>
              </p:cNvGrpSpPr>
              <p:nvPr/>
            </p:nvGrpSpPr>
            <p:grpSpPr bwMode="auto">
              <a:xfrm>
                <a:off x="366" y="709"/>
                <a:ext cx="58" cy="58"/>
                <a:chOff x="2832" y="1248"/>
                <a:chExt cx="58" cy="58"/>
              </a:xfrm>
            </p:grpSpPr>
            <p:sp>
              <p:nvSpPr>
                <p:cNvPr id="64550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248"/>
                  <a:ext cx="58" cy="58"/>
                </a:xfrm>
                <a:prstGeom prst="ellipse">
                  <a:avLst/>
                </a:prstGeom>
                <a:solidFill>
                  <a:srgbClr val="00FF00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64551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854" y="1270"/>
                  <a:ext cx="12" cy="1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64527" name="Text Box 52"/>
            <p:cNvSpPr txBox="1">
              <a:spLocks noChangeArrowheads="1"/>
            </p:cNvSpPr>
            <p:nvPr/>
          </p:nvSpPr>
          <p:spPr bwMode="auto">
            <a:xfrm>
              <a:off x="1603" y="984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LEGEND</a:t>
              </a:r>
            </a:p>
          </p:txBody>
        </p:sp>
        <p:sp>
          <p:nvSpPr>
            <p:cNvPr id="64528" name="Rectangle 53"/>
            <p:cNvSpPr>
              <a:spLocks noChangeArrowheads="1"/>
            </p:cNvSpPr>
            <p:nvPr/>
          </p:nvSpPr>
          <p:spPr bwMode="auto">
            <a:xfrm>
              <a:off x="1465" y="960"/>
              <a:ext cx="1175" cy="12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11" name="Group 54"/>
            <p:cNvGrpSpPr>
              <a:grpSpLocks/>
            </p:cNvGrpSpPr>
            <p:nvPr/>
          </p:nvGrpSpPr>
          <p:grpSpPr bwMode="auto">
            <a:xfrm>
              <a:off x="1555" y="1908"/>
              <a:ext cx="602" cy="115"/>
              <a:chOff x="288" y="1332"/>
              <a:chExt cx="602" cy="115"/>
            </a:xfrm>
          </p:grpSpPr>
          <p:grpSp>
            <p:nvGrpSpPr>
              <p:cNvPr id="12" name="Group 55"/>
              <p:cNvGrpSpPr>
                <a:grpSpLocks/>
              </p:cNvGrpSpPr>
              <p:nvPr/>
            </p:nvGrpSpPr>
            <p:grpSpPr bwMode="auto">
              <a:xfrm>
                <a:off x="288" y="1389"/>
                <a:ext cx="236" cy="0"/>
                <a:chOff x="1238" y="2990"/>
                <a:chExt cx="522" cy="0"/>
              </a:xfrm>
            </p:grpSpPr>
            <p:sp>
              <p:nvSpPr>
                <p:cNvPr id="64540" name="Line 56"/>
                <p:cNvSpPr>
                  <a:spLocks noChangeShapeType="1"/>
                </p:cNvSpPr>
                <p:nvPr/>
              </p:nvSpPr>
              <p:spPr bwMode="auto">
                <a:xfrm>
                  <a:off x="1238" y="2990"/>
                  <a:ext cx="522" cy="0"/>
                </a:xfrm>
                <a:prstGeom prst="line">
                  <a:avLst/>
                </a:prstGeom>
                <a:noFill/>
                <a:ln w="682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1" name="Line 57"/>
                <p:cNvSpPr>
                  <a:spLocks noChangeShapeType="1"/>
                </p:cNvSpPr>
                <p:nvPr/>
              </p:nvSpPr>
              <p:spPr bwMode="auto">
                <a:xfrm>
                  <a:off x="1238" y="2990"/>
                  <a:ext cx="43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2" name="Line 58"/>
                <p:cNvSpPr>
                  <a:spLocks noChangeShapeType="1"/>
                </p:cNvSpPr>
                <p:nvPr/>
              </p:nvSpPr>
              <p:spPr bwMode="auto">
                <a:xfrm>
                  <a:off x="1318" y="2990"/>
                  <a:ext cx="43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3" name="Line 59"/>
                <p:cNvSpPr>
                  <a:spLocks noChangeShapeType="1"/>
                </p:cNvSpPr>
                <p:nvPr/>
              </p:nvSpPr>
              <p:spPr bwMode="auto">
                <a:xfrm>
                  <a:off x="1404" y="2990"/>
                  <a:ext cx="37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4" name="Line 60"/>
                <p:cNvSpPr>
                  <a:spLocks noChangeShapeType="1"/>
                </p:cNvSpPr>
                <p:nvPr/>
              </p:nvSpPr>
              <p:spPr bwMode="auto">
                <a:xfrm>
                  <a:off x="1478" y="2990"/>
                  <a:ext cx="43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5" name="Line 61"/>
                <p:cNvSpPr>
                  <a:spLocks noChangeShapeType="1"/>
                </p:cNvSpPr>
                <p:nvPr/>
              </p:nvSpPr>
              <p:spPr bwMode="auto">
                <a:xfrm>
                  <a:off x="1564" y="2990"/>
                  <a:ext cx="36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6" name="Line 62"/>
                <p:cNvSpPr>
                  <a:spLocks noChangeShapeType="1"/>
                </p:cNvSpPr>
                <p:nvPr/>
              </p:nvSpPr>
              <p:spPr bwMode="auto">
                <a:xfrm>
                  <a:off x="1643" y="2990"/>
                  <a:ext cx="37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7" name="Line 63"/>
                <p:cNvSpPr>
                  <a:spLocks noChangeShapeType="1"/>
                </p:cNvSpPr>
                <p:nvPr/>
              </p:nvSpPr>
              <p:spPr bwMode="auto">
                <a:xfrm>
                  <a:off x="1723" y="2990"/>
                  <a:ext cx="37" cy="0"/>
                </a:xfrm>
                <a:prstGeom prst="line">
                  <a:avLst/>
                </a:prstGeom>
                <a:noFill/>
                <a:ln w="49213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4539" name="Rectangle 64"/>
              <p:cNvSpPr>
                <a:spLocks noChangeArrowheads="1"/>
              </p:cNvSpPr>
              <p:nvPr/>
            </p:nvSpPr>
            <p:spPr bwMode="auto">
              <a:xfrm>
                <a:off x="575" y="1332"/>
                <a:ext cx="31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LEVEE</a:t>
                </a:r>
                <a:endParaRPr lang="en-US" sz="1200">
                  <a:latin typeface="Calibri" pitchFamily="34" charset="0"/>
                </a:endParaRPr>
              </a:p>
            </p:txBody>
          </p:sp>
        </p:grpSp>
        <p:grpSp>
          <p:nvGrpSpPr>
            <p:cNvPr id="13" name="Group 65"/>
            <p:cNvGrpSpPr>
              <a:grpSpLocks/>
            </p:cNvGrpSpPr>
            <p:nvPr/>
          </p:nvGrpSpPr>
          <p:grpSpPr bwMode="auto">
            <a:xfrm>
              <a:off x="1546" y="1512"/>
              <a:ext cx="759" cy="115"/>
              <a:chOff x="279" y="936"/>
              <a:chExt cx="759" cy="115"/>
            </a:xfrm>
          </p:grpSpPr>
          <p:sp>
            <p:nvSpPr>
              <p:cNvPr id="64534" name="Rectangle 66"/>
              <p:cNvSpPr>
                <a:spLocks noChangeArrowheads="1"/>
              </p:cNvSpPr>
              <p:nvPr/>
            </p:nvSpPr>
            <p:spPr bwMode="auto">
              <a:xfrm>
                <a:off x="573" y="936"/>
                <a:ext cx="46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U. S. HWY</a:t>
                </a:r>
                <a:endParaRPr lang="en-US" sz="1200">
                  <a:latin typeface="Calibri" pitchFamily="34" charset="0"/>
                </a:endParaRPr>
              </a:p>
            </p:txBody>
          </p:sp>
          <p:grpSp>
            <p:nvGrpSpPr>
              <p:cNvPr id="14" name="Group 67"/>
              <p:cNvGrpSpPr>
                <a:grpSpLocks/>
              </p:cNvGrpSpPr>
              <p:nvPr/>
            </p:nvGrpSpPr>
            <p:grpSpPr bwMode="auto">
              <a:xfrm>
                <a:off x="279" y="994"/>
                <a:ext cx="236" cy="0"/>
                <a:chOff x="384" y="2160"/>
                <a:chExt cx="236" cy="0"/>
              </a:xfrm>
            </p:grpSpPr>
            <p:sp>
              <p:nvSpPr>
                <p:cNvPr id="64536" name="Line 68"/>
                <p:cNvSpPr>
                  <a:spLocks noChangeShapeType="1"/>
                </p:cNvSpPr>
                <p:nvPr/>
              </p:nvSpPr>
              <p:spPr bwMode="auto">
                <a:xfrm>
                  <a:off x="384" y="2160"/>
                  <a:ext cx="236" cy="0"/>
                </a:xfrm>
                <a:prstGeom prst="line">
                  <a:avLst/>
                </a:prstGeom>
                <a:noFill/>
                <a:ln w="68326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37" name="Line 69"/>
                <p:cNvSpPr>
                  <a:spLocks noChangeShapeType="1"/>
                </p:cNvSpPr>
                <p:nvPr/>
              </p:nvSpPr>
              <p:spPr bwMode="auto">
                <a:xfrm>
                  <a:off x="384" y="2160"/>
                  <a:ext cx="236" cy="0"/>
                </a:xfrm>
                <a:prstGeom prst="line">
                  <a:avLst/>
                </a:prstGeom>
                <a:noFill/>
                <a:ln w="49276">
                  <a:solidFill>
                    <a:srgbClr val="FF5A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70"/>
            <p:cNvGrpSpPr>
              <a:grpSpLocks/>
            </p:cNvGrpSpPr>
            <p:nvPr/>
          </p:nvGrpSpPr>
          <p:grpSpPr bwMode="auto">
            <a:xfrm>
              <a:off x="1555" y="1644"/>
              <a:ext cx="853" cy="115"/>
              <a:chOff x="288" y="1068"/>
              <a:chExt cx="853" cy="115"/>
            </a:xfrm>
          </p:grpSpPr>
          <p:sp>
            <p:nvSpPr>
              <p:cNvPr id="64532" name="Rectangle 71"/>
              <p:cNvSpPr>
                <a:spLocks noChangeArrowheads="1"/>
              </p:cNvSpPr>
              <p:nvPr/>
            </p:nvSpPr>
            <p:spPr bwMode="auto">
              <a:xfrm>
                <a:off x="575" y="1068"/>
                <a:ext cx="566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00"/>
                    </a:solidFill>
                    <a:latin typeface="Calibri" pitchFamily="34" charset="0"/>
                  </a:rPr>
                  <a:t>STATE HWY</a:t>
                </a:r>
                <a:endParaRPr lang="en-US" sz="1200">
                  <a:latin typeface="Calibri" pitchFamily="34" charset="0"/>
                </a:endParaRPr>
              </a:p>
            </p:txBody>
          </p:sp>
          <p:sp>
            <p:nvSpPr>
              <p:cNvPr id="64533" name="Line 72"/>
              <p:cNvSpPr>
                <a:spLocks noChangeShapeType="1"/>
              </p:cNvSpPr>
              <p:nvPr/>
            </p:nvSpPr>
            <p:spPr bwMode="auto">
              <a:xfrm>
                <a:off x="288" y="1126"/>
                <a:ext cx="236" cy="0"/>
              </a:xfrm>
              <a:prstGeom prst="line">
                <a:avLst/>
              </a:prstGeom>
              <a:noFill/>
              <a:ln w="4927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64515" name="Picture 73" descr="bayou_cane_basemap"/>
          <p:cNvPicPr>
            <a:picLocks noChangeAspect="1" noChangeArrowheads="1"/>
          </p:cNvPicPr>
          <p:nvPr/>
        </p:nvPicPr>
        <p:blipFill>
          <a:blip r:embed="rId2"/>
          <a:srcRect l="18529" t="862" r="18529" b="970"/>
          <a:stretch>
            <a:fillRect/>
          </a:stretch>
        </p:blipFill>
        <p:spPr bwMode="auto">
          <a:xfrm>
            <a:off x="2741613" y="849313"/>
            <a:ext cx="5956300" cy="5915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6" name="Group 74"/>
          <p:cNvGrpSpPr>
            <a:grpSpLocks/>
          </p:cNvGrpSpPr>
          <p:nvPr/>
        </p:nvGrpSpPr>
        <p:grpSpPr bwMode="auto">
          <a:xfrm>
            <a:off x="381000" y="4859338"/>
            <a:ext cx="1911350" cy="1530350"/>
            <a:chOff x="240" y="3061"/>
            <a:chExt cx="1204" cy="964"/>
          </a:xfrm>
        </p:grpSpPr>
        <p:pic>
          <p:nvPicPr>
            <p:cNvPr id="64521" name="Picture 75" descr="project_area"/>
            <p:cNvPicPr>
              <a:picLocks noChangeAspect="1" noChangeArrowheads="1"/>
            </p:cNvPicPr>
            <p:nvPr/>
          </p:nvPicPr>
          <p:blipFill>
            <a:blip r:embed="rId3"/>
            <a:srcRect l="30188" t="23384" r="33963" b="31573"/>
            <a:stretch>
              <a:fillRect/>
            </a:stretch>
          </p:blipFill>
          <p:spPr bwMode="auto">
            <a:xfrm>
              <a:off x="240" y="3061"/>
              <a:ext cx="1204" cy="964"/>
            </a:xfrm>
            <a:prstGeom prst="rect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4522" name="Rectangle 76"/>
            <p:cNvSpPr>
              <a:spLocks noChangeAspect="1" noChangeArrowheads="1"/>
            </p:cNvSpPr>
            <p:nvPr/>
          </p:nvSpPr>
          <p:spPr bwMode="auto">
            <a:xfrm>
              <a:off x="718" y="3355"/>
              <a:ext cx="69" cy="69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7" name="Group 77"/>
          <p:cNvGrpSpPr>
            <a:grpSpLocks/>
          </p:cNvGrpSpPr>
          <p:nvPr/>
        </p:nvGrpSpPr>
        <p:grpSpPr bwMode="auto">
          <a:xfrm>
            <a:off x="4884738" y="3810000"/>
            <a:ext cx="2459037" cy="833438"/>
            <a:chOff x="1728" y="2538"/>
            <a:chExt cx="1549" cy="525"/>
          </a:xfrm>
        </p:grpSpPr>
        <p:sp>
          <p:nvSpPr>
            <p:cNvPr id="64518" name="Oval 78"/>
            <p:cNvSpPr>
              <a:spLocks noChangeAspect="1" noChangeArrowheads="1"/>
            </p:cNvSpPr>
            <p:nvPr/>
          </p:nvSpPr>
          <p:spPr bwMode="auto">
            <a:xfrm>
              <a:off x="2908" y="2538"/>
              <a:ext cx="369" cy="36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4519" name="Line 79"/>
            <p:cNvSpPr>
              <a:spLocks noChangeShapeType="1"/>
            </p:cNvSpPr>
            <p:nvPr/>
          </p:nvSpPr>
          <p:spPr bwMode="auto">
            <a:xfrm flipV="1">
              <a:off x="2496" y="2784"/>
              <a:ext cx="432" cy="9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20" name="Text Box 80"/>
            <p:cNvSpPr txBox="1">
              <a:spLocks noChangeArrowheads="1"/>
            </p:cNvSpPr>
            <p:nvPr/>
          </p:nvSpPr>
          <p:spPr bwMode="auto">
            <a:xfrm>
              <a:off x="1728" y="2832"/>
              <a:ext cx="816" cy="231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Wal-Mart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0713" y="914400"/>
            <a:ext cx="1522412" cy="3733800"/>
            <a:chOff x="2161" y="1008"/>
            <a:chExt cx="959" cy="2352"/>
          </a:xfrm>
        </p:grpSpPr>
        <p:sp>
          <p:nvSpPr>
            <p:cNvPr id="65549" name="Rectangle 3"/>
            <p:cNvSpPr>
              <a:spLocks noChangeArrowheads="1"/>
            </p:cNvSpPr>
            <p:nvPr/>
          </p:nvSpPr>
          <p:spPr bwMode="auto">
            <a:xfrm>
              <a:off x="2208" y="1066"/>
              <a:ext cx="8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Water Depth</a:t>
              </a:r>
            </a:p>
          </p:txBody>
        </p:sp>
        <p:sp>
          <p:nvSpPr>
            <p:cNvPr id="65550" name="Freeform 4"/>
            <p:cNvSpPr>
              <a:spLocks/>
            </p:cNvSpPr>
            <p:nvPr/>
          </p:nvSpPr>
          <p:spPr bwMode="auto">
            <a:xfrm>
              <a:off x="2247" y="1437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6 h 125"/>
                <a:gd name="T4" fmla="*/ 99 w 251"/>
                <a:gd name="T5" fmla="*/ 6 h 125"/>
                <a:gd name="T6" fmla="*/ 86 w 251"/>
                <a:gd name="T7" fmla="*/ 6 h 125"/>
                <a:gd name="T8" fmla="*/ 79 w 251"/>
                <a:gd name="T9" fmla="*/ 6 h 125"/>
                <a:gd name="T10" fmla="*/ 66 w 251"/>
                <a:gd name="T11" fmla="*/ 6 h 125"/>
                <a:gd name="T12" fmla="*/ 59 w 251"/>
                <a:gd name="T13" fmla="*/ 13 h 125"/>
                <a:gd name="T14" fmla="*/ 46 w 251"/>
                <a:gd name="T15" fmla="*/ 13 h 125"/>
                <a:gd name="T16" fmla="*/ 39 w 251"/>
                <a:gd name="T17" fmla="*/ 19 h 125"/>
                <a:gd name="T18" fmla="*/ 26 w 251"/>
                <a:gd name="T19" fmla="*/ 26 h 125"/>
                <a:gd name="T20" fmla="*/ 20 w 251"/>
                <a:gd name="T21" fmla="*/ 33 h 125"/>
                <a:gd name="T22" fmla="*/ 6 w 251"/>
                <a:gd name="T23" fmla="*/ 39 h 125"/>
                <a:gd name="T24" fmla="*/ 0 w 251"/>
                <a:gd name="T25" fmla="*/ 46 h 125"/>
                <a:gd name="T26" fmla="*/ 0 w 251"/>
                <a:gd name="T27" fmla="*/ 59 h 125"/>
                <a:gd name="T28" fmla="*/ 0 w 251"/>
                <a:gd name="T29" fmla="*/ 66 h 125"/>
                <a:gd name="T30" fmla="*/ 0 w 251"/>
                <a:gd name="T31" fmla="*/ 79 h 125"/>
                <a:gd name="T32" fmla="*/ 6 w 251"/>
                <a:gd name="T33" fmla="*/ 86 h 125"/>
                <a:gd name="T34" fmla="*/ 20 w 251"/>
                <a:gd name="T35" fmla="*/ 99 h 125"/>
                <a:gd name="T36" fmla="*/ 26 w 251"/>
                <a:gd name="T37" fmla="*/ 105 h 125"/>
                <a:gd name="T38" fmla="*/ 33 w 251"/>
                <a:gd name="T39" fmla="*/ 112 h 125"/>
                <a:gd name="T40" fmla="*/ 46 w 251"/>
                <a:gd name="T41" fmla="*/ 112 h 125"/>
                <a:gd name="T42" fmla="*/ 53 w 251"/>
                <a:gd name="T43" fmla="*/ 119 h 125"/>
                <a:gd name="T44" fmla="*/ 66 w 251"/>
                <a:gd name="T45" fmla="*/ 119 h 125"/>
                <a:gd name="T46" fmla="*/ 72 w 251"/>
                <a:gd name="T47" fmla="*/ 125 h 125"/>
                <a:gd name="T48" fmla="*/ 86 w 251"/>
                <a:gd name="T49" fmla="*/ 125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25 h 125"/>
                <a:gd name="T62" fmla="*/ 152 w 251"/>
                <a:gd name="T63" fmla="*/ 125 h 125"/>
                <a:gd name="T64" fmla="*/ 165 w 251"/>
                <a:gd name="T65" fmla="*/ 125 h 125"/>
                <a:gd name="T66" fmla="*/ 171 w 251"/>
                <a:gd name="T67" fmla="*/ 125 h 125"/>
                <a:gd name="T68" fmla="*/ 178 w 251"/>
                <a:gd name="T69" fmla="*/ 119 h 125"/>
                <a:gd name="T70" fmla="*/ 191 w 251"/>
                <a:gd name="T71" fmla="*/ 119 h 125"/>
                <a:gd name="T72" fmla="*/ 198 w 251"/>
                <a:gd name="T73" fmla="*/ 119 h 125"/>
                <a:gd name="T74" fmla="*/ 211 w 251"/>
                <a:gd name="T75" fmla="*/ 112 h 125"/>
                <a:gd name="T76" fmla="*/ 218 w 251"/>
                <a:gd name="T77" fmla="*/ 105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2 h 125"/>
                <a:gd name="T86" fmla="*/ 251 w 251"/>
                <a:gd name="T87" fmla="*/ 59 h 125"/>
                <a:gd name="T88" fmla="*/ 251 w 251"/>
                <a:gd name="T89" fmla="*/ 52 h 125"/>
                <a:gd name="T90" fmla="*/ 244 w 251"/>
                <a:gd name="T91" fmla="*/ 46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19 h 125"/>
                <a:gd name="T98" fmla="*/ 204 w 251"/>
                <a:gd name="T99" fmla="*/ 19 h 125"/>
                <a:gd name="T100" fmla="*/ 198 w 251"/>
                <a:gd name="T101" fmla="*/ 13 h 125"/>
                <a:gd name="T102" fmla="*/ 185 w 251"/>
                <a:gd name="T103" fmla="*/ 6 h 125"/>
                <a:gd name="T104" fmla="*/ 178 w 251"/>
                <a:gd name="T105" fmla="*/ 6 h 125"/>
                <a:gd name="T106" fmla="*/ 165 w 251"/>
                <a:gd name="T107" fmla="*/ 6 h 125"/>
                <a:gd name="T108" fmla="*/ 158 w 251"/>
                <a:gd name="T109" fmla="*/ 6 h 125"/>
                <a:gd name="T110" fmla="*/ 145 w 251"/>
                <a:gd name="T111" fmla="*/ 6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99" y="6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59" y="13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46" y="19"/>
                  </a:lnTo>
                  <a:lnTo>
                    <a:pt x="39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13" y="92"/>
                  </a:lnTo>
                  <a:lnTo>
                    <a:pt x="13" y="99"/>
                  </a:lnTo>
                  <a:lnTo>
                    <a:pt x="20" y="99"/>
                  </a:lnTo>
                  <a:lnTo>
                    <a:pt x="20" y="105"/>
                  </a:lnTo>
                  <a:lnTo>
                    <a:pt x="26" y="105"/>
                  </a:lnTo>
                  <a:lnTo>
                    <a:pt x="33" y="105"/>
                  </a:lnTo>
                  <a:lnTo>
                    <a:pt x="33" y="112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2" y="125"/>
                  </a:lnTo>
                  <a:lnTo>
                    <a:pt x="79" y="125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71" y="125"/>
                  </a:lnTo>
                  <a:lnTo>
                    <a:pt x="178" y="12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8" y="105"/>
                  </a:lnTo>
                  <a:lnTo>
                    <a:pt x="224" y="105"/>
                  </a:lnTo>
                  <a:lnTo>
                    <a:pt x="231" y="99"/>
                  </a:lnTo>
                  <a:lnTo>
                    <a:pt x="237" y="99"/>
                  </a:lnTo>
                  <a:lnTo>
                    <a:pt x="237" y="92"/>
                  </a:lnTo>
                  <a:lnTo>
                    <a:pt x="244" y="92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2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9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18" y="26"/>
                  </a:lnTo>
                  <a:lnTo>
                    <a:pt x="218" y="19"/>
                  </a:lnTo>
                  <a:lnTo>
                    <a:pt x="211" y="19"/>
                  </a:lnTo>
                  <a:lnTo>
                    <a:pt x="204" y="19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85" y="13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1" y="6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2" y="6"/>
                  </a:lnTo>
                  <a:lnTo>
                    <a:pt x="145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C2523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51" name="Line 5"/>
            <p:cNvSpPr>
              <a:spLocks noChangeShapeType="1"/>
            </p:cNvSpPr>
            <p:nvPr/>
          </p:nvSpPr>
          <p:spPr bwMode="auto">
            <a:xfrm>
              <a:off x="2372" y="1437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52" name="Rectangle 6"/>
            <p:cNvSpPr>
              <a:spLocks noChangeArrowheads="1"/>
            </p:cNvSpPr>
            <p:nvPr/>
          </p:nvSpPr>
          <p:spPr bwMode="auto">
            <a:xfrm>
              <a:off x="2576" y="1426"/>
              <a:ext cx="18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&lt; 1</a:t>
              </a:r>
            </a:p>
          </p:txBody>
        </p:sp>
        <p:sp>
          <p:nvSpPr>
            <p:cNvPr id="65553" name="Freeform 7"/>
            <p:cNvSpPr>
              <a:spLocks/>
            </p:cNvSpPr>
            <p:nvPr/>
          </p:nvSpPr>
          <p:spPr bwMode="auto">
            <a:xfrm>
              <a:off x="2247" y="1608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14 h 126"/>
                <a:gd name="T14" fmla="*/ 46 w 251"/>
                <a:gd name="T15" fmla="*/ 14 h 126"/>
                <a:gd name="T16" fmla="*/ 39 w 251"/>
                <a:gd name="T17" fmla="*/ 20 h 126"/>
                <a:gd name="T18" fmla="*/ 26 w 251"/>
                <a:gd name="T19" fmla="*/ 20 h 126"/>
                <a:gd name="T20" fmla="*/ 20 w 251"/>
                <a:gd name="T21" fmla="*/ 33 h 126"/>
                <a:gd name="T22" fmla="*/ 6 w 251"/>
                <a:gd name="T23" fmla="*/ 40 h 126"/>
                <a:gd name="T24" fmla="*/ 0 w 251"/>
                <a:gd name="T25" fmla="*/ 47 h 126"/>
                <a:gd name="T26" fmla="*/ 0 w 251"/>
                <a:gd name="T27" fmla="*/ 60 h 126"/>
                <a:gd name="T28" fmla="*/ 0 w 251"/>
                <a:gd name="T29" fmla="*/ 67 h 126"/>
                <a:gd name="T30" fmla="*/ 0 w 251"/>
                <a:gd name="T31" fmla="*/ 80 h 126"/>
                <a:gd name="T32" fmla="*/ 6 w 251"/>
                <a:gd name="T33" fmla="*/ 86 h 126"/>
                <a:gd name="T34" fmla="*/ 20 w 251"/>
                <a:gd name="T35" fmla="*/ 100 h 126"/>
                <a:gd name="T36" fmla="*/ 26 w 251"/>
                <a:gd name="T37" fmla="*/ 106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9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100 h 126"/>
                <a:gd name="T80" fmla="*/ 237 w 251"/>
                <a:gd name="T81" fmla="*/ 93 h 126"/>
                <a:gd name="T82" fmla="*/ 244 w 251"/>
                <a:gd name="T83" fmla="*/ 80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7 h 126"/>
                <a:gd name="T96" fmla="*/ 218 w 251"/>
                <a:gd name="T97" fmla="*/ 20 h 126"/>
                <a:gd name="T98" fmla="*/ 204 w 251"/>
                <a:gd name="T99" fmla="*/ 14 h 126"/>
                <a:gd name="T100" fmla="*/ 198 w 251"/>
                <a:gd name="T101" fmla="*/ 14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7 h 126"/>
                <a:gd name="T108" fmla="*/ 158 w 251"/>
                <a:gd name="T109" fmla="*/ 0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6" y="7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9" y="14"/>
                  </a:lnTo>
                  <a:lnTo>
                    <a:pt x="53" y="14"/>
                  </a:lnTo>
                  <a:lnTo>
                    <a:pt x="46" y="14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40"/>
                  </a:lnTo>
                  <a:lnTo>
                    <a:pt x="6" y="40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6" y="80"/>
                  </a:lnTo>
                  <a:lnTo>
                    <a:pt x="6" y="86"/>
                  </a:lnTo>
                  <a:lnTo>
                    <a:pt x="13" y="93"/>
                  </a:lnTo>
                  <a:lnTo>
                    <a:pt x="20" y="100"/>
                  </a:lnTo>
                  <a:lnTo>
                    <a:pt x="26" y="100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100"/>
                  </a:lnTo>
                  <a:lnTo>
                    <a:pt x="231" y="100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80"/>
                  </a:lnTo>
                  <a:lnTo>
                    <a:pt x="251" y="80"/>
                  </a:lnTo>
                  <a:lnTo>
                    <a:pt x="251" y="73"/>
                  </a:lnTo>
                  <a:lnTo>
                    <a:pt x="251" y="67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7"/>
                  </a:lnTo>
                  <a:lnTo>
                    <a:pt x="244" y="47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04" y="14"/>
                  </a:lnTo>
                  <a:lnTo>
                    <a:pt x="198" y="14"/>
                  </a:lnTo>
                  <a:lnTo>
                    <a:pt x="191" y="14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65" y="7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D66F2B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54" name="Line 8"/>
            <p:cNvSpPr>
              <a:spLocks noChangeShapeType="1"/>
            </p:cNvSpPr>
            <p:nvPr/>
          </p:nvSpPr>
          <p:spPr bwMode="auto">
            <a:xfrm>
              <a:off x="2372" y="1608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55" name="Rectangle 9"/>
            <p:cNvSpPr>
              <a:spLocks noChangeArrowheads="1"/>
            </p:cNvSpPr>
            <p:nvPr/>
          </p:nvSpPr>
          <p:spPr bwMode="auto">
            <a:xfrm>
              <a:off x="2544" y="1606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1 - 2</a:t>
              </a:r>
            </a:p>
          </p:txBody>
        </p:sp>
        <p:sp>
          <p:nvSpPr>
            <p:cNvPr id="65556" name="Freeform 10"/>
            <p:cNvSpPr>
              <a:spLocks/>
            </p:cNvSpPr>
            <p:nvPr/>
          </p:nvSpPr>
          <p:spPr bwMode="auto">
            <a:xfrm>
              <a:off x="2247" y="1780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14 h 126"/>
                <a:gd name="T14" fmla="*/ 46 w 251"/>
                <a:gd name="T15" fmla="*/ 14 h 126"/>
                <a:gd name="T16" fmla="*/ 39 w 251"/>
                <a:gd name="T17" fmla="*/ 20 h 126"/>
                <a:gd name="T18" fmla="*/ 26 w 251"/>
                <a:gd name="T19" fmla="*/ 20 h 126"/>
                <a:gd name="T20" fmla="*/ 20 w 251"/>
                <a:gd name="T21" fmla="*/ 27 h 126"/>
                <a:gd name="T22" fmla="*/ 6 w 251"/>
                <a:gd name="T23" fmla="*/ 40 h 126"/>
                <a:gd name="T24" fmla="*/ 0 w 251"/>
                <a:gd name="T25" fmla="*/ 47 h 126"/>
                <a:gd name="T26" fmla="*/ 0 w 251"/>
                <a:gd name="T27" fmla="*/ 60 h 126"/>
                <a:gd name="T28" fmla="*/ 0 w 251"/>
                <a:gd name="T29" fmla="*/ 66 h 126"/>
                <a:gd name="T30" fmla="*/ 0 w 251"/>
                <a:gd name="T31" fmla="*/ 80 h 126"/>
                <a:gd name="T32" fmla="*/ 6 w 251"/>
                <a:gd name="T33" fmla="*/ 86 h 126"/>
                <a:gd name="T34" fmla="*/ 20 w 251"/>
                <a:gd name="T35" fmla="*/ 99 h 126"/>
                <a:gd name="T36" fmla="*/ 26 w 251"/>
                <a:gd name="T37" fmla="*/ 106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3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99 h 126"/>
                <a:gd name="T80" fmla="*/ 237 w 251"/>
                <a:gd name="T81" fmla="*/ 93 h 126"/>
                <a:gd name="T82" fmla="*/ 244 w 251"/>
                <a:gd name="T83" fmla="*/ 80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7 h 126"/>
                <a:gd name="T96" fmla="*/ 218 w 251"/>
                <a:gd name="T97" fmla="*/ 20 h 126"/>
                <a:gd name="T98" fmla="*/ 204 w 251"/>
                <a:gd name="T99" fmla="*/ 14 h 126"/>
                <a:gd name="T100" fmla="*/ 198 w 251"/>
                <a:gd name="T101" fmla="*/ 14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7 h 126"/>
                <a:gd name="T108" fmla="*/ 158 w 251"/>
                <a:gd name="T109" fmla="*/ 0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86" y="7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9" y="14"/>
                  </a:lnTo>
                  <a:lnTo>
                    <a:pt x="53" y="14"/>
                  </a:lnTo>
                  <a:lnTo>
                    <a:pt x="46" y="14"/>
                  </a:lnTo>
                  <a:lnTo>
                    <a:pt x="39" y="14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40"/>
                  </a:lnTo>
                  <a:lnTo>
                    <a:pt x="6" y="40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6" y="80"/>
                  </a:lnTo>
                  <a:lnTo>
                    <a:pt x="6" y="86"/>
                  </a:lnTo>
                  <a:lnTo>
                    <a:pt x="13" y="93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3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80"/>
                  </a:lnTo>
                  <a:lnTo>
                    <a:pt x="251" y="80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7"/>
                  </a:lnTo>
                  <a:lnTo>
                    <a:pt x="244" y="47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11" y="14"/>
                  </a:lnTo>
                  <a:lnTo>
                    <a:pt x="204" y="14"/>
                  </a:lnTo>
                  <a:lnTo>
                    <a:pt x="198" y="14"/>
                  </a:lnTo>
                  <a:lnTo>
                    <a:pt x="191" y="14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65" y="7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EDA113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57" name="Line 11"/>
            <p:cNvSpPr>
              <a:spLocks noChangeShapeType="1"/>
            </p:cNvSpPr>
            <p:nvPr/>
          </p:nvSpPr>
          <p:spPr bwMode="auto">
            <a:xfrm>
              <a:off x="2372" y="1780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58" name="Rectangle 12"/>
            <p:cNvSpPr>
              <a:spLocks noChangeArrowheads="1"/>
            </p:cNvSpPr>
            <p:nvPr/>
          </p:nvSpPr>
          <p:spPr bwMode="auto">
            <a:xfrm>
              <a:off x="2552" y="1777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2 - 3</a:t>
              </a:r>
            </a:p>
          </p:txBody>
        </p:sp>
        <p:sp>
          <p:nvSpPr>
            <p:cNvPr id="65559" name="Freeform 13"/>
            <p:cNvSpPr>
              <a:spLocks/>
            </p:cNvSpPr>
            <p:nvPr/>
          </p:nvSpPr>
          <p:spPr bwMode="auto">
            <a:xfrm>
              <a:off x="2247" y="1952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7 h 126"/>
                <a:gd name="T14" fmla="*/ 46 w 251"/>
                <a:gd name="T15" fmla="*/ 13 h 126"/>
                <a:gd name="T16" fmla="*/ 39 w 251"/>
                <a:gd name="T17" fmla="*/ 13 h 126"/>
                <a:gd name="T18" fmla="*/ 26 w 251"/>
                <a:gd name="T19" fmla="*/ 20 h 126"/>
                <a:gd name="T20" fmla="*/ 20 w 251"/>
                <a:gd name="T21" fmla="*/ 27 h 126"/>
                <a:gd name="T22" fmla="*/ 6 w 251"/>
                <a:gd name="T23" fmla="*/ 40 h 126"/>
                <a:gd name="T24" fmla="*/ 6 w 251"/>
                <a:gd name="T25" fmla="*/ 46 h 126"/>
                <a:gd name="T26" fmla="*/ 0 w 251"/>
                <a:gd name="T27" fmla="*/ 53 h 126"/>
                <a:gd name="T28" fmla="*/ 0 w 251"/>
                <a:gd name="T29" fmla="*/ 66 h 126"/>
                <a:gd name="T30" fmla="*/ 0 w 251"/>
                <a:gd name="T31" fmla="*/ 73 h 126"/>
                <a:gd name="T32" fmla="*/ 6 w 251"/>
                <a:gd name="T33" fmla="*/ 86 h 126"/>
                <a:gd name="T34" fmla="*/ 13 w 251"/>
                <a:gd name="T35" fmla="*/ 93 h 126"/>
                <a:gd name="T36" fmla="*/ 26 w 251"/>
                <a:gd name="T37" fmla="*/ 99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3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38 w 251"/>
                <a:gd name="T61" fmla="*/ 126 h 126"/>
                <a:gd name="T62" fmla="*/ 152 w 251"/>
                <a:gd name="T63" fmla="*/ 126 h 126"/>
                <a:gd name="T64" fmla="*/ 158 w 251"/>
                <a:gd name="T65" fmla="*/ 126 h 126"/>
                <a:gd name="T66" fmla="*/ 171 w 251"/>
                <a:gd name="T67" fmla="*/ 126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99 h 126"/>
                <a:gd name="T80" fmla="*/ 237 w 251"/>
                <a:gd name="T81" fmla="*/ 93 h 126"/>
                <a:gd name="T82" fmla="*/ 244 w 251"/>
                <a:gd name="T83" fmla="*/ 79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7 h 126"/>
                <a:gd name="T96" fmla="*/ 218 w 251"/>
                <a:gd name="T97" fmla="*/ 20 h 126"/>
                <a:gd name="T98" fmla="*/ 211 w 251"/>
                <a:gd name="T99" fmla="*/ 13 h 126"/>
                <a:gd name="T100" fmla="*/ 198 w 251"/>
                <a:gd name="T101" fmla="*/ 13 h 126"/>
                <a:gd name="T102" fmla="*/ 191 w 251"/>
                <a:gd name="T103" fmla="*/ 7 h 126"/>
                <a:gd name="T104" fmla="*/ 178 w 251"/>
                <a:gd name="T105" fmla="*/ 7 h 126"/>
                <a:gd name="T106" fmla="*/ 171 w 251"/>
                <a:gd name="T107" fmla="*/ 0 h 126"/>
                <a:gd name="T108" fmla="*/ 158 w 251"/>
                <a:gd name="T109" fmla="*/ 0 h 126"/>
                <a:gd name="T110" fmla="*/ 152 w 251"/>
                <a:gd name="T111" fmla="*/ 0 h 126"/>
                <a:gd name="T112" fmla="*/ 138 w 251"/>
                <a:gd name="T113" fmla="*/ 0 h 126"/>
                <a:gd name="T114" fmla="*/ 132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13" y="33"/>
                  </a:lnTo>
                  <a:lnTo>
                    <a:pt x="6" y="40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93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3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5CA0C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60" name="Line 14"/>
            <p:cNvSpPr>
              <a:spLocks noChangeShapeType="1"/>
            </p:cNvSpPr>
            <p:nvPr/>
          </p:nvSpPr>
          <p:spPr bwMode="auto">
            <a:xfrm>
              <a:off x="2372" y="1952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1" name="Rectangle 15"/>
            <p:cNvSpPr>
              <a:spLocks noChangeArrowheads="1"/>
            </p:cNvSpPr>
            <p:nvPr/>
          </p:nvSpPr>
          <p:spPr bwMode="auto">
            <a:xfrm>
              <a:off x="2552" y="1949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3 - 4</a:t>
              </a:r>
            </a:p>
          </p:txBody>
        </p:sp>
        <p:sp>
          <p:nvSpPr>
            <p:cNvPr id="65562" name="Freeform 16"/>
            <p:cNvSpPr>
              <a:spLocks/>
            </p:cNvSpPr>
            <p:nvPr/>
          </p:nvSpPr>
          <p:spPr bwMode="auto">
            <a:xfrm>
              <a:off x="2245" y="2124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0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7 h 126"/>
                <a:gd name="T14" fmla="*/ 46 w 251"/>
                <a:gd name="T15" fmla="*/ 13 h 126"/>
                <a:gd name="T16" fmla="*/ 39 w 251"/>
                <a:gd name="T17" fmla="*/ 13 h 126"/>
                <a:gd name="T18" fmla="*/ 26 w 251"/>
                <a:gd name="T19" fmla="*/ 20 h 126"/>
                <a:gd name="T20" fmla="*/ 20 w 251"/>
                <a:gd name="T21" fmla="*/ 26 h 126"/>
                <a:gd name="T22" fmla="*/ 6 w 251"/>
                <a:gd name="T23" fmla="*/ 40 h 126"/>
                <a:gd name="T24" fmla="*/ 0 w 251"/>
                <a:gd name="T25" fmla="*/ 46 h 126"/>
                <a:gd name="T26" fmla="*/ 0 w 251"/>
                <a:gd name="T27" fmla="*/ 53 h 126"/>
                <a:gd name="T28" fmla="*/ 0 w 251"/>
                <a:gd name="T29" fmla="*/ 66 h 126"/>
                <a:gd name="T30" fmla="*/ 0 w 251"/>
                <a:gd name="T31" fmla="*/ 73 h 126"/>
                <a:gd name="T32" fmla="*/ 6 w 251"/>
                <a:gd name="T33" fmla="*/ 86 h 126"/>
                <a:gd name="T34" fmla="*/ 20 w 251"/>
                <a:gd name="T35" fmla="*/ 93 h 126"/>
                <a:gd name="T36" fmla="*/ 26 w 251"/>
                <a:gd name="T37" fmla="*/ 99 h 126"/>
                <a:gd name="T38" fmla="*/ 33 w 251"/>
                <a:gd name="T39" fmla="*/ 106 h 126"/>
                <a:gd name="T40" fmla="*/ 46 w 251"/>
                <a:gd name="T41" fmla="*/ 112 h 126"/>
                <a:gd name="T42" fmla="*/ 53 w 251"/>
                <a:gd name="T43" fmla="*/ 112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19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2 h 126"/>
                <a:gd name="T72" fmla="*/ 198 w 251"/>
                <a:gd name="T73" fmla="*/ 112 h 126"/>
                <a:gd name="T74" fmla="*/ 211 w 251"/>
                <a:gd name="T75" fmla="*/ 106 h 126"/>
                <a:gd name="T76" fmla="*/ 218 w 251"/>
                <a:gd name="T77" fmla="*/ 106 h 126"/>
                <a:gd name="T78" fmla="*/ 231 w 251"/>
                <a:gd name="T79" fmla="*/ 99 h 126"/>
                <a:gd name="T80" fmla="*/ 237 w 251"/>
                <a:gd name="T81" fmla="*/ 86 h 126"/>
                <a:gd name="T82" fmla="*/ 244 w 251"/>
                <a:gd name="T83" fmla="*/ 79 h 126"/>
                <a:gd name="T84" fmla="*/ 251 w 251"/>
                <a:gd name="T85" fmla="*/ 66 h 126"/>
                <a:gd name="T86" fmla="*/ 251 w 251"/>
                <a:gd name="T87" fmla="*/ 59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3 h 126"/>
                <a:gd name="T94" fmla="*/ 224 w 251"/>
                <a:gd name="T95" fmla="*/ 26 h 126"/>
                <a:gd name="T96" fmla="*/ 218 w 251"/>
                <a:gd name="T97" fmla="*/ 20 h 126"/>
                <a:gd name="T98" fmla="*/ 204 w 251"/>
                <a:gd name="T99" fmla="*/ 13 h 126"/>
                <a:gd name="T100" fmla="*/ 198 w 251"/>
                <a:gd name="T101" fmla="*/ 13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0 h 126"/>
                <a:gd name="T108" fmla="*/ 158 w 251"/>
                <a:gd name="T109" fmla="*/ 0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13" y="33"/>
                  </a:lnTo>
                  <a:lnTo>
                    <a:pt x="6" y="40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86"/>
                  </a:lnTo>
                  <a:lnTo>
                    <a:pt x="13" y="93"/>
                  </a:lnTo>
                  <a:lnTo>
                    <a:pt x="20" y="93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3"/>
                  </a:lnTo>
                  <a:lnTo>
                    <a:pt x="237" y="93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63" name="Line 17"/>
            <p:cNvSpPr>
              <a:spLocks noChangeShapeType="1"/>
            </p:cNvSpPr>
            <p:nvPr/>
          </p:nvSpPr>
          <p:spPr bwMode="auto">
            <a:xfrm>
              <a:off x="2372" y="2124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Rectangle 18"/>
            <p:cNvSpPr>
              <a:spLocks noChangeArrowheads="1"/>
            </p:cNvSpPr>
            <p:nvPr/>
          </p:nvSpPr>
          <p:spPr bwMode="auto">
            <a:xfrm>
              <a:off x="2552" y="2121"/>
              <a:ext cx="22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4- 5</a:t>
              </a:r>
            </a:p>
          </p:txBody>
        </p:sp>
        <p:sp>
          <p:nvSpPr>
            <p:cNvPr id="65565" name="Freeform 19"/>
            <p:cNvSpPr>
              <a:spLocks/>
            </p:cNvSpPr>
            <p:nvPr/>
          </p:nvSpPr>
          <p:spPr bwMode="auto">
            <a:xfrm>
              <a:off x="2247" y="2296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0 h 125"/>
                <a:gd name="T4" fmla="*/ 99 w 251"/>
                <a:gd name="T5" fmla="*/ 0 h 125"/>
                <a:gd name="T6" fmla="*/ 86 w 251"/>
                <a:gd name="T7" fmla="*/ 0 h 125"/>
                <a:gd name="T8" fmla="*/ 79 w 251"/>
                <a:gd name="T9" fmla="*/ 0 h 125"/>
                <a:gd name="T10" fmla="*/ 66 w 251"/>
                <a:gd name="T11" fmla="*/ 6 h 125"/>
                <a:gd name="T12" fmla="*/ 59 w 251"/>
                <a:gd name="T13" fmla="*/ 6 h 125"/>
                <a:gd name="T14" fmla="*/ 46 w 251"/>
                <a:gd name="T15" fmla="*/ 13 h 125"/>
                <a:gd name="T16" fmla="*/ 39 w 251"/>
                <a:gd name="T17" fmla="*/ 13 h 125"/>
                <a:gd name="T18" fmla="*/ 26 w 251"/>
                <a:gd name="T19" fmla="*/ 20 h 125"/>
                <a:gd name="T20" fmla="*/ 20 w 251"/>
                <a:gd name="T21" fmla="*/ 26 h 125"/>
                <a:gd name="T22" fmla="*/ 6 w 251"/>
                <a:gd name="T23" fmla="*/ 33 h 125"/>
                <a:gd name="T24" fmla="*/ 6 w 251"/>
                <a:gd name="T25" fmla="*/ 46 h 125"/>
                <a:gd name="T26" fmla="*/ 0 w 251"/>
                <a:gd name="T27" fmla="*/ 53 h 125"/>
                <a:gd name="T28" fmla="*/ 0 w 251"/>
                <a:gd name="T29" fmla="*/ 66 h 125"/>
                <a:gd name="T30" fmla="*/ 0 w 251"/>
                <a:gd name="T31" fmla="*/ 73 h 125"/>
                <a:gd name="T32" fmla="*/ 6 w 251"/>
                <a:gd name="T33" fmla="*/ 86 h 125"/>
                <a:gd name="T34" fmla="*/ 13 w 251"/>
                <a:gd name="T35" fmla="*/ 92 h 125"/>
                <a:gd name="T36" fmla="*/ 26 w 251"/>
                <a:gd name="T37" fmla="*/ 99 h 125"/>
                <a:gd name="T38" fmla="*/ 33 w 251"/>
                <a:gd name="T39" fmla="*/ 106 h 125"/>
                <a:gd name="T40" fmla="*/ 46 w 251"/>
                <a:gd name="T41" fmla="*/ 112 h 125"/>
                <a:gd name="T42" fmla="*/ 53 w 251"/>
                <a:gd name="T43" fmla="*/ 112 h 125"/>
                <a:gd name="T44" fmla="*/ 66 w 251"/>
                <a:gd name="T45" fmla="*/ 119 h 125"/>
                <a:gd name="T46" fmla="*/ 72 w 251"/>
                <a:gd name="T47" fmla="*/ 119 h 125"/>
                <a:gd name="T48" fmla="*/ 86 w 251"/>
                <a:gd name="T49" fmla="*/ 119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38 w 251"/>
                <a:gd name="T61" fmla="*/ 125 h 125"/>
                <a:gd name="T62" fmla="*/ 152 w 251"/>
                <a:gd name="T63" fmla="*/ 125 h 125"/>
                <a:gd name="T64" fmla="*/ 158 w 251"/>
                <a:gd name="T65" fmla="*/ 125 h 125"/>
                <a:gd name="T66" fmla="*/ 171 w 251"/>
                <a:gd name="T67" fmla="*/ 119 h 125"/>
                <a:gd name="T68" fmla="*/ 178 w 251"/>
                <a:gd name="T69" fmla="*/ 119 h 125"/>
                <a:gd name="T70" fmla="*/ 191 w 251"/>
                <a:gd name="T71" fmla="*/ 119 h 125"/>
                <a:gd name="T72" fmla="*/ 198 w 251"/>
                <a:gd name="T73" fmla="*/ 112 h 125"/>
                <a:gd name="T74" fmla="*/ 211 w 251"/>
                <a:gd name="T75" fmla="*/ 106 h 125"/>
                <a:gd name="T76" fmla="*/ 218 w 251"/>
                <a:gd name="T77" fmla="*/ 106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3 h 125"/>
                <a:gd name="T86" fmla="*/ 251 w 251"/>
                <a:gd name="T87" fmla="*/ 59 h 125"/>
                <a:gd name="T88" fmla="*/ 251 w 251"/>
                <a:gd name="T89" fmla="*/ 53 h 125"/>
                <a:gd name="T90" fmla="*/ 244 w 251"/>
                <a:gd name="T91" fmla="*/ 39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20 h 125"/>
                <a:gd name="T98" fmla="*/ 211 w 251"/>
                <a:gd name="T99" fmla="*/ 13 h 125"/>
                <a:gd name="T100" fmla="*/ 198 w 251"/>
                <a:gd name="T101" fmla="*/ 6 h 125"/>
                <a:gd name="T102" fmla="*/ 191 w 251"/>
                <a:gd name="T103" fmla="*/ 6 h 125"/>
                <a:gd name="T104" fmla="*/ 178 w 251"/>
                <a:gd name="T105" fmla="*/ 6 h 125"/>
                <a:gd name="T106" fmla="*/ 171 w 251"/>
                <a:gd name="T107" fmla="*/ 0 h 125"/>
                <a:gd name="T108" fmla="*/ 158 w 251"/>
                <a:gd name="T109" fmla="*/ 0 h 125"/>
                <a:gd name="T110" fmla="*/ 152 w 251"/>
                <a:gd name="T111" fmla="*/ 0 h 125"/>
                <a:gd name="T112" fmla="*/ 138 w 251"/>
                <a:gd name="T113" fmla="*/ 0 h 125"/>
                <a:gd name="T114" fmla="*/ 132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86"/>
                  </a:lnTo>
                  <a:lnTo>
                    <a:pt x="13" y="92"/>
                  </a:lnTo>
                  <a:lnTo>
                    <a:pt x="20" y="92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2"/>
                  </a:lnTo>
                  <a:lnTo>
                    <a:pt x="237" y="92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3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3"/>
                  </a:lnTo>
                  <a:lnTo>
                    <a:pt x="237" y="26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6"/>
                  </a:lnTo>
                  <a:lnTo>
                    <a:pt x="191" y="6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7BED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66" name="Line 20"/>
            <p:cNvSpPr>
              <a:spLocks noChangeShapeType="1"/>
            </p:cNvSpPr>
            <p:nvPr/>
          </p:nvSpPr>
          <p:spPr bwMode="auto">
            <a:xfrm>
              <a:off x="2372" y="2296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7" name="Rectangle 21"/>
            <p:cNvSpPr>
              <a:spLocks noChangeArrowheads="1"/>
            </p:cNvSpPr>
            <p:nvPr/>
          </p:nvSpPr>
          <p:spPr bwMode="auto">
            <a:xfrm>
              <a:off x="2552" y="2293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5 - 6</a:t>
              </a:r>
            </a:p>
          </p:txBody>
        </p:sp>
        <p:sp>
          <p:nvSpPr>
            <p:cNvPr id="65568" name="Freeform 22"/>
            <p:cNvSpPr>
              <a:spLocks/>
            </p:cNvSpPr>
            <p:nvPr/>
          </p:nvSpPr>
          <p:spPr bwMode="auto">
            <a:xfrm>
              <a:off x="2245" y="2468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0 h 125"/>
                <a:gd name="T4" fmla="*/ 99 w 251"/>
                <a:gd name="T5" fmla="*/ 0 h 125"/>
                <a:gd name="T6" fmla="*/ 86 w 251"/>
                <a:gd name="T7" fmla="*/ 0 h 125"/>
                <a:gd name="T8" fmla="*/ 79 w 251"/>
                <a:gd name="T9" fmla="*/ 0 h 125"/>
                <a:gd name="T10" fmla="*/ 66 w 251"/>
                <a:gd name="T11" fmla="*/ 6 h 125"/>
                <a:gd name="T12" fmla="*/ 59 w 251"/>
                <a:gd name="T13" fmla="*/ 6 h 125"/>
                <a:gd name="T14" fmla="*/ 46 w 251"/>
                <a:gd name="T15" fmla="*/ 13 h 125"/>
                <a:gd name="T16" fmla="*/ 39 w 251"/>
                <a:gd name="T17" fmla="*/ 13 h 125"/>
                <a:gd name="T18" fmla="*/ 26 w 251"/>
                <a:gd name="T19" fmla="*/ 20 h 125"/>
                <a:gd name="T20" fmla="*/ 20 w 251"/>
                <a:gd name="T21" fmla="*/ 26 h 125"/>
                <a:gd name="T22" fmla="*/ 6 w 251"/>
                <a:gd name="T23" fmla="*/ 33 h 125"/>
                <a:gd name="T24" fmla="*/ 0 w 251"/>
                <a:gd name="T25" fmla="*/ 46 h 125"/>
                <a:gd name="T26" fmla="*/ 0 w 251"/>
                <a:gd name="T27" fmla="*/ 53 h 125"/>
                <a:gd name="T28" fmla="*/ 0 w 251"/>
                <a:gd name="T29" fmla="*/ 66 h 125"/>
                <a:gd name="T30" fmla="*/ 0 w 251"/>
                <a:gd name="T31" fmla="*/ 72 h 125"/>
                <a:gd name="T32" fmla="*/ 6 w 251"/>
                <a:gd name="T33" fmla="*/ 86 h 125"/>
                <a:gd name="T34" fmla="*/ 20 w 251"/>
                <a:gd name="T35" fmla="*/ 92 h 125"/>
                <a:gd name="T36" fmla="*/ 26 w 251"/>
                <a:gd name="T37" fmla="*/ 99 h 125"/>
                <a:gd name="T38" fmla="*/ 33 w 251"/>
                <a:gd name="T39" fmla="*/ 105 h 125"/>
                <a:gd name="T40" fmla="*/ 46 w 251"/>
                <a:gd name="T41" fmla="*/ 112 h 125"/>
                <a:gd name="T42" fmla="*/ 53 w 251"/>
                <a:gd name="T43" fmla="*/ 112 h 125"/>
                <a:gd name="T44" fmla="*/ 66 w 251"/>
                <a:gd name="T45" fmla="*/ 119 h 125"/>
                <a:gd name="T46" fmla="*/ 72 w 251"/>
                <a:gd name="T47" fmla="*/ 119 h 125"/>
                <a:gd name="T48" fmla="*/ 86 w 251"/>
                <a:gd name="T49" fmla="*/ 119 h 125"/>
                <a:gd name="T50" fmla="*/ 92 w 251"/>
                <a:gd name="T51" fmla="*/ 119 h 125"/>
                <a:gd name="T52" fmla="*/ 105 w 251"/>
                <a:gd name="T53" fmla="*/ 119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19 h 125"/>
                <a:gd name="T62" fmla="*/ 152 w 251"/>
                <a:gd name="T63" fmla="*/ 119 h 125"/>
                <a:gd name="T64" fmla="*/ 165 w 251"/>
                <a:gd name="T65" fmla="*/ 119 h 125"/>
                <a:gd name="T66" fmla="*/ 171 w 251"/>
                <a:gd name="T67" fmla="*/ 119 h 125"/>
                <a:gd name="T68" fmla="*/ 178 w 251"/>
                <a:gd name="T69" fmla="*/ 119 h 125"/>
                <a:gd name="T70" fmla="*/ 191 w 251"/>
                <a:gd name="T71" fmla="*/ 112 h 125"/>
                <a:gd name="T72" fmla="*/ 198 w 251"/>
                <a:gd name="T73" fmla="*/ 112 h 125"/>
                <a:gd name="T74" fmla="*/ 211 w 251"/>
                <a:gd name="T75" fmla="*/ 105 h 125"/>
                <a:gd name="T76" fmla="*/ 218 w 251"/>
                <a:gd name="T77" fmla="*/ 99 h 125"/>
                <a:gd name="T78" fmla="*/ 231 w 251"/>
                <a:gd name="T79" fmla="*/ 92 h 125"/>
                <a:gd name="T80" fmla="*/ 237 w 251"/>
                <a:gd name="T81" fmla="*/ 86 h 125"/>
                <a:gd name="T82" fmla="*/ 244 w 251"/>
                <a:gd name="T83" fmla="*/ 79 h 125"/>
                <a:gd name="T84" fmla="*/ 251 w 251"/>
                <a:gd name="T85" fmla="*/ 66 h 125"/>
                <a:gd name="T86" fmla="*/ 251 w 251"/>
                <a:gd name="T87" fmla="*/ 59 h 125"/>
                <a:gd name="T88" fmla="*/ 251 w 251"/>
                <a:gd name="T89" fmla="*/ 46 h 125"/>
                <a:gd name="T90" fmla="*/ 244 w 251"/>
                <a:gd name="T91" fmla="*/ 39 h 125"/>
                <a:gd name="T92" fmla="*/ 237 w 251"/>
                <a:gd name="T93" fmla="*/ 26 h 125"/>
                <a:gd name="T94" fmla="*/ 224 w 251"/>
                <a:gd name="T95" fmla="*/ 20 h 125"/>
                <a:gd name="T96" fmla="*/ 218 w 251"/>
                <a:gd name="T97" fmla="*/ 20 h 125"/>
                <a:gd name="T98" fmla="*/ 204 w 251"/>
                <a:gd name="T99" fmla="*/ 13 h 125"/>
                <a:gd name="T100" fmla="*/ 198 w 251"/>
                <a:gd name="T101" fmla="*/ 6 h 125"/>
                <a:gd name="T102" fmla="*/ 185 w 251"/>
                <a:gd name="T103" fmla="*/ 6 h 125"/>
                <a:gd name="T104" fmla="*/ 178 w 251"/>
                <a:gd name="T105" fmla="*/ 0 h 125"/>
                <a:gd name="T106" fmla="*/ 165 w 251"/>
                <a:gd name="T107" fmla="*/ 0 h 125"/>
                <a:gd name="T108" fmla="*/ 158 w 251"/>
                <a:gd name="T109" fmla="*/ 0 h 125"/>
                <a:gd name="T110" fmla="*/ 145 w 251"/>
                <a:gd name="T111" fmla="*/ 0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0" y="20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13" y="86"/>
                  </a:lnTo>
                  <a:lnTo>
                    <a:pt x="13" y="92"/>
                  </a:lnTo>
                  <a:lnTo>
                    <a:pt x="20" y="92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33" y="99"/>
                  </a:lnTo>
                  <a:lnTo>
                    <a:pt x="33" y="105"/>
                  </a:lnTo>
                  <a:lnTo>
                    <a:pt x="39" y="105"/>
                  </a:lnTo>
                  <a:lnTo>
                    <a:pt x="46" y="105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66" y="112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92" y="119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19"/>
                  </a:lnTo>
                  <a:lnTo>
                    <a:pt x="152" y="119"/>
                  </a:lnTo>
                  <a:lnTo>
                    <a:pt x="158" y="119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12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04" y="105"/>
                  </a:lnTo>
                  <a:lnTo>
                    <a:pt x="211" y="105"/>
                  </a:lnTo>
                  <a:lnTo>
                    <a:pt x="218" y="105"/>
                  </a:lnTo>
                  <a:lnTo>
                    <a:pt x="218" y="99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2"/>
                  </a:lnTo>
                  <a:lnTo>
                    <a:pt x="237" y="92"/>
                  </a:lnTo>
                  <a:lnTo>
                    <a:pt x="237" y="86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44" y="33"/>
                  </a:lnTo>
                  <a:lnTo>
                    <a:pt x="237" y="33"/>
                  </a:lnTo>
                  <a:lnTo>
                    <a:pt x="237" y="26"/>
                  </a:lnTo>
                  <a:lnTo>
                    <a:pt x="231" y="26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6"/>
                  </a:lnTo>
                  <a:lnTo>
                    <a:pt x="191" y="6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DB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69" name="Line 23"/>
            <p:cNvSpPr>
              <a:spLocks noChangeShapeType="1"/>
            </p:cNvSpPr>
            <p:nvPr/>
          </p:nvSpPr>
          <p:spPr bwMode="auto">
            <a:xfrm>
              <a:off x="2372" y="2468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70" name="Rectangle 24"/>
            <p:cNvSpPr>
              <a:spLocks noChangeArrowheads="1"/>
            </p:cNvSpPr>
            <p:nvPr/>
          </p:nvSpPr>
          <p:spPr bwMode="auto">
            <a:xfrm>
              <a:off x="2552" y="2458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6 - 7</a:t>
              </a:r>
            </a:p>
          </p:txBody>
        </p:sp>
        <p:sp>
          <p:nvSpPr>
            <p:cNvPr id="65571" name="Freeform 25"/>
            <p:cNvSpPr>
              <a:spLocks/>
            </p:cNvSpPr>
            <p:nvPr/>
          </p:nvSpPr>
          <p:spPr bwMode="auto">
            <a:xfrm>
              <a:off x="2247" y="2640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0 h 125"/>
                <a:gd name="T4" fmla="*/ 99 w 251"/>
                <a:gd name="T5" fmla="*/ 0 h 125"/>
                <a:gd name="T6" fmla="*/ 86 w 251"/>
                <a:gd name="T7" fmla="*/ 0 h 125"/>
                <a:gd name="T8" fmla="*/ 79 w 251"/>
                <a:gd name="T9" fmla="*/ 0 h 125"/>
                <a:gd name="T10" fmla="*/ 66 w 251"/>
                <a:gd name="T11" fmla="*/ 6 h 125"/>
                <a:gd name="T12" fmla="*/ 59 w 251"/>
                <a:gd name="T13" fmla="*/ 6 h 125"/>
                <a:gd name="T14" fmla="*/ 46 w 251"/>
                <a:gd name="T15" fmla="*/ 13 h 125"/>
                <a:gd name="T16" fmla="*/ 39 w 251"/>
                <a:gd name="T17" fmla="*/ 13 h 125"/>
                <a:gd name="T18" fmla="*/ 26 w 251"/>
                <a:gd name="T19" fmla="*/ 19 h 125"/>
                <a:gd name="T20" fmla="*/ 20 w 251"/>
                <a:gd name="T21" fmla="*/ 26 h 125"/>
                <a:gd name="T22" fmla="*/ 6 w 251"/>
                <a:gd name="T23" fmla="*/ 33 h 125"/>
                <a:gd name="T24" fmla="*/ 0 w 251"/>
                <a:gd name="T25" fmla="*/ 46 h 125"/>
                <a:gd name="T26" fmla="*/ 0 w 251"/>
                <a:gd name="T27" fmla="*/ 52 h 125"/>
                <a:gd name="T28" fmla="*/ 0 w 251"/>
                <a:gd name="T29" fmla="*/ 66 h 125"/>
                <a:gd name="T30" fmla="*/ 0 w 251"/>
                <a:gd name="T31" fmla="*/ 72 h 125"/>
                <a:gd name="T32" fmla="*/ 6 w 251"/>
                <a:gd name="T33" fmla="*/ 85 h 125"/>
                <a:gd name="T34" fmla="*/ 20 w 251"/>
                <a:gd name="T35" fmla="*/ 92 h 125"/>
                <a:gd name="T36" fmla="*/ 26 w 251"/>
                <a:gd name="T37" fmla="*/ 99 h 125"/>
                <a:gd name="T38" fmla="*/ 33 w 251"/>
                <a:gd name="T39" fmla="*/ 105 h 125"/>
                <a:gd name="T40" fmla="*/ 46 w 251"/>
                <a:gd name="T41" fmla="*/ 112 h 125"/>
                <a:gd name="T42" fmla="*/ 53 w 251"/>
                <a:gd name="T43" fmla="*/ 112 h 125"/>
                <a:gd name="T44" fmla="*/ 66 w 251"/>
                <a:gd name="T45" fmla="*/ 119 h 125"/>
                <a:gd name="T46" fmla="*/ 72 w 251"/>
                <a:gd name="T47" fmla="*/ 119 h 125"/>
                <a:gd name="T48" fmla="*/ 86 w 251"/>
                <a:gd name="T49" fmla="*/ 119 h 125"/>
                <a:gd name="T50" fmla="*/ 92 w 251"/>
                <a:gd name="T51" fmla="*/ 119 h 125"/>
                <a:gd name="T52" fmla="*/ 105 w 251"/>
                <a:gd name="T53" fmla="*/ 119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19 h 125"/>
                <a:gd name="T62" fmla="*/ 152 w 251"/>
                <a:gd name="T63" fmla="*/ 119 h 125"/>
                <a:gd name="T64" fmla="*/ 165 w 251"/>
                <a:gd name="T65" fmla="*/ 119 h 125"/>
                <a:gd name="T66" fmla="*/ 171 w 251"/>
                <a:gd name="T67" fmla="*/ 119 h 125"/>
                <a:gd name="T68" fmla="*/ 178 w 251"/>
                <a:gd name="T69" fmla="*/ 119 h 125"/>
                <a:gd name="T70" fmla="*/ 191 w 251"/>
                <a:gd name="T71" fmla="*/ 112 h 125"/>
                <a:gd name="T72" fmla="*/ 198 w 251"/>
                <a:gd name="T73" fmla="*/ 112 h 125"/>
                <a:gd name="T74" fmla="*/ 211 w 251"/>
                <a:gd name="T75" fmla="*/ 105 h 125"/>
                <a:gd name="T76" fmla="*/ 218 w 251"/>
                <a:gd name="T77" fmla="*/ 99 h 125"/>
                <a:gd name="T78" fmla="*/ 231 w 251"/>
                <a:gd name="T79" fmla="*/ 92 h 125"/>
                <a:gd name="T80" fmla="*/ 237 w 251"/>
                <a:gd name="T81" fmla="*/ 85 h 125"/>
                <a:gd name="T82" fmla="*/ 244 w 251"/>
                <a:gd name="T83" fmla="*/ 79 h 125"/>
                <a:gd name="T84" fmla="*/ 251 w 251"/>
                <a:gd name="T85" fmla="*/ 66 h 125"/>
                <a:gd name="T86" fmla="*/ 251 w 251"/>
                <a:gd name="T87" fmla="*/ 59 h 125"/>
                <a:gd name="T88" fmla="*/ 251 w 251"/>
                <a:gd name="T89" fmla="*/ 46 h 125"/>
                <a:gd name="T90" fmla="*/ 244 w 251"/>
                <a:gd name="T91" fmla="*/ 39 h 125"/>
                <a:gd name="T92" fmla="*/ 237 w 251"/>
                <a:gd name="T93" fmla="*/ 26 h 125"/>
                <a:gd name="T94" fmla="*/ 224 w 251"/>
                <a:gd name="T95" fmla="*/ 19 h 125"/>
                <a:gd name="T96" fmla="*/ 218 w 251"/>
                <a:gd name="T97" fmla="*/ 19 h 125"/>
                <a:gd name="T98" fmla="*/ 204 w 251"/>
                <a:gd name="T99" fmla="*/ 13 h 125"/>
                <a:gd name="T100" fmla="*/ 198 w 251"/>
                <a:gd name="T101" fmla="*/ 6 h 125"/>
                <a:gd name="T102" fmla="*/ 185 w 251"/>
                <a:gd name="T103" fmla="*/ 6 h 125"/>
                <a:gd name="T104" fmla="*/ 178 w 251"/>
                <a:gd name="T105" fmla="*/ 0 h 125"/>
                <a:gd name="T106" fmla="*/ 165 w 251"/>
                <a:gd name="T107" fmla="*/ 0 h 125"/>
                <a:gd name="T108" fmla="*/ 158 w 251"/>
                <a:gd name="T109" fmla="*/ 0 h 125"/>
                <a:gd name="T110" fmla="*/ 145 w 251"/>
                <a:gd name="T111" fmla="*/ 0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6" y="13"/>
                  </a:lnTo>
                  <a:lnTo>
                    <a:pt x="39" y="13"/>
                  </a:lnTo>
                  <a:lnTo>
                    <a:pt x="33" y="13"/>
                  </a:lnTo>
                  <a:lnTo>
                    <a:pt x="33" y="19"/>
                  </a:lnTo>
                  <a:lnTo>
                    <a:pt x="26" y="19"/>
                  </a:lnTo>
                  <a:lnTo>
                    <a:pt x="20" y="19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13" y="33"/>
                  </a:lnTo>
                  <a:lnTo>
                    <a:pt x="6" y="33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5"/>
                  </a:lnTo>
                  <a:lnTo>
                    <a:pt x="13" y="85"/>
                  </a:lnTo>
                  <a:lnTo>
                    <a:pt x="13" y="92"/>
                  </a:lnTo>
                  <a:lnTo>
                    <a:pt x="20" y="92"/>
                  </a:lnTo>
                  <a:lnTo>
                    <a:pt x="20" y="99"/>
                  </a:lnTo>
                  <a:lnTo>
                    <a:pt x="26" y="99"/>
                  </a:lnTo>
                  <a:lnTo>
                    <a:pt x="33" y="99"/>
                  </a:lnTo>
                  <a:lnTo>
                    <a:pt x="33" y="105"/>
                  </a:lnTo>
                  <a:lnTo>
                    <a:pt x="39" y="105"/>
                  </a:lnTo>
                  <a:lnTo>
                    <a:pt x="46" y="105"/>
                  </a:lnTo>
                  <a:lnTo>
                    <a:pt x="46" y="112"/>
                  </a:lnTo>
                  <a:lnTo>
                    <a:pt x="53" y="112"/>
                  </a:lnTo>
                  <a:lnTo>
                    <a:pt x="59" y="112"/>
                  </a:lnTo>
                  <a:lnTo>
                    <a:pt x="66" y="112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86" y="119"/>
                  </a:lnTo>
                  <a:lnTo>
                    <a:pt x="92" y="119"/>
                  </a:lnTo>
                  <a:lnTo>
                    <a:pt x="99" y="119"/>
                  </a:lnTo>
                  <a:lnTo>
                    <a:pt x="105" y="119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19"/>
                  </a:lnTo>
                  <a:lnTo>
                    <a:pt x="152" y="119"/>
                  </a:lnTo>
                  <a:lnTo>
                    <a:pt x="158" y="119"/>
                  </a:lnTo>
                  <a:lnTo>
                    <a:pt x="165" y="119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12"/>
                  </a:lnTo>
                  <a:lnTo>
                    <a:pt x="191" y="112"/>
                  </a:lnTo>
                  <a:lnTo>
                    <a:pt x="198" y="112"/>
                  </a:lnTo>
                  <a:lnTo>
                    <a:pt x="204" y="112"/>
                  </a:lnTo>
                  <a:lnTo>
                    <a:pt x="204" y="105"/>
                  </a:lnTo>
                  <a:lnTo>
                    <a:pt x="211" y="105"/>
                  </a:lnTo>
                  <a:lnTo>
                    <a:pt x="218" y="105"/>
                  </a:lnTo>
                  <a:lnTo>
                    <a:pt x="218" y="99"/>
                  </a:lnTo>
                  <a:lnTo>
                    <a:pt x="224" y="99"/>
                  </a:lnTo>
                  <a:lnTo>
                    <a:pt x="231" y="99"/>
                  </a:lnTo>
                  <a:lnTo>
                    <a:pt x="231" y="92"/>
                  </a:lnTo>
                  <a:lnTo>
                    <a:pt x="237" y="92"/>
                  </a:lnTo>
                  <a:lnTo>
                    <a:pt x="237" y="85"/>
                  </a:lnTo>
                  <a:lnTo>
                    <a:pt x="244" y="85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2"/>
                  </a:lnTo>
                  <a:lnTo>
                    <a:pt x="251" y="46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44" y="33"/>
                  </a:lnTo>
                  <a:lnTo>
                    <a:pt x="237" y="33"/>
                  </a:lnTo>
                  <a:lnTo>
                    <a:pt x="237" y="26"/>
                  </a:lnTo>
                  <a:lnTo>
                    <a:pt x="231" y="26"/>
                  </a:lnTo>
                  <a:lnTo>
                    <a:pt x="224" y="19"/>
                  </a:lnTo>
                  <a:lnTo>
                    <a:pt x="218" y="19"/>
                  </a:lnTo>
                  <a:lnTo>
                    <a:pt x="211" y="13"/>
                  </a:lnTo>
                  <a:lnTo>
                    <a:pt x="204" y="13"/>
                  </a:lnTo>
                  <a:lnTo>
                    <a:pt x="198" y="6"/>
                  </a:lnTo>
                  <a:lnTo>
                    <a:pt x="191" y="6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14BA5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72" name="Line 26"/>
            <p:cNvSpPr>
              <a:spLocks noChangeShapeType="1"/>
            </p:cNvSpPr>
            <p:nvPr/>
          </p:nvSpPr>
          <p:spPr bwMode="auto">
            <a:xfrm>
              <a:off x="2372" y="2640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73" name="Rectangle 27"/>
            <p:cNvSpPr>
              <a:spLocks noChangeArrowheads="1"/>
            </p:cNvSpPr>
            <p:nvPr/>
          </p:nvSpPr>
          <p:spPr bwMode="auto">
            <a:xfrm>
              <a:off x="2552" y="2630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7 - 8</a:t>
              </a:r>
            </a:p>
          </p:txBody>
        </p:sp>
        <p:sp>
          <p:nvSpPr>
            <p:cNvPr id="65574" name="Freeform 28"/>
            <p:cNvSpPr>
              <a:spLocks/>
            </p:cNvSpPr>
            <p:nvPr/>
          </p:nvSpPr>
          <p:spPr bwMode="auto">
            <a:xfrm>
              <a:off x="2247" y="2805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6 h 125"/>
                <a:gd name="T4" fmla="*/ 99 w 251"/>
                <a:gd name="T5" fmla="*/ 6 h 125"/>
                <a:gd name="T6" fmla="*/ 86 w 251"/>
                <a:gd name="T7" fmla="*/ 6 h 125"/>
                <a:gd name="T8" fmla="*/ 79 w 251"/>
                <a:gd name="T9" fmla="*/ 6 h 125"/>
                <a:gd name="T10" fmla="*/ 66 w 251"/>
                <a:gd name="T11" fmla="*/ 13 h 125"/>
                <a:gd name="T12" fmla="*/ 59 w 251"/>
                <a:gd name="T13" fmla="*/ 13 h 125"/>
                <a:gd name="T14" fmla="*/ 46 w 251"/>
                <a:gd name="T15" fmla="*/ 13 h 125"/>
                <a:gd name="T16" fmla="*/ 39 w 251"/>
                <a:gd name="T17" fmla="*/ 20 h 125"/>
                <a:gd name="T18" fmla="*/ 26 w 251"/>
                <a:gd name="T19" fmla="*/ 26 h 125"/>
                <a:gd name="T20" fmla="*/ 20 w 251"/>
                <a:gd name="T21" fmla="*/ 33 h 125"/>
                <a:gd name="T22" fmla="*/ 6 w 251"/>
                <a:gd name="T23" fmla="*/ 39 h 125"/>
                <a:gd name="T24" fmla="*/ 0 w 251"/>
                <a:gd name="T25" fmla="*/ 53 h 125"/>
                <a:gd name="T26" fmla="*/ 0 w 251"/>
                <a:gd name="T27" fmla="*/ 59 h 125"/>
                <a:gd name="T28" fmla="*/ 0 w 251"/>
                <a:gd name="T29" fmla="*/ 66 h 125"/>
                <a:gd name="T30" fmla="*/ 0 w 251"/>
                <a:gd name="T31" fmla="*/ 79 h 125"/>
                <a:gd name="T32" fmla="*/ 6 w 251"/>
                <a:gd name="T33" fmla="*/ 86 h 125"/>
                <a:gd name="T34" fmla="*/ 20 w 251"/>
                <a:gd name="T35" fmla="*/ 99 h 125"/>
                <a:gd name="T36" fmla="*/ 26 w 251"/>
                <a:gd name="T37" fmla="*/ 106 h 125"/>
                <a:gd name="T38" fmla="*/ 33 w 251"/>
                <a:gd name="T39" fmla="*/ 112 h 125"/>
                <a:gd name="T40" fmla="*/ 46 w 251"/>
                <a:gd name="T41" fmla="*/ 112 h 125"/>
                <a:gd name="T42" fmla="*/ 53 w 251"/>
                <a:gd name="T43" fmla="*/ 119 h 125"/>
                <a:gd name="T44" fmla="*/ 66 w 251"/>
                <a:gd name="T45" fmla="*/ 119 h 125"/>
                <a:gd name="T46" fmla="*/ 72 w 251"/>
                <a:gd name="T47" fmla="*/ 125 h 125"/>
                <a:gd name="T48" fmla="*/ 86 w 251"/>
                <a:gd name="T49" fmla="*/ 125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25 h 125"/>
                <a:gd name="T62" fmla="*/ 152 w 251"/>
                <a:gd name="T63" fmla="*/ 125 h 125"/>
                <a:gd name="T64" fmla="*/ 165 w 251"/>
                <a:gd name="T65" fmla="*/ 125 h 125"/>
                <a:gd name="T66" fmla="*/ 171 w 251"/>
                <a:gd name="T67" fmla="*/ 125 h 125"/>
                <a:gd name="T68" fmla="*/ 178 w 251"/>
                <a:gd name="T69" fmla="*/ 125 h 125"/>
                <a:gd name="T70" fmla="*/ 191 w 251"/>
                <a:gd name="T71" fmla="*/ 119 h 125"/>
                <a:gd name="T72" fmla="*/ 198 w 251"/>
                <a:gd name="T73" fmla="*/ 119 h 125"/>
                <a:gd name="T74" fmla="*/ 211 w 251"/>
                <a:gd name="T75" fmla="*/ 112 h 125"/>
                <a:gd name="T76" fmla="*/ 218 w 251"/>
                <a:gd name="T77" fmla="*/ 106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2 h 125"/>
                <a:gd name="T86" fmla="*/ 251 w 251"/>
                <a:gd name="T87" fmla="*/ 66 h 125"/>
                <a:gd name="T88" fmla="*/ 251 w 251"/>
                <a:gd name="T89" fmla="*/ 53 h 125"/>
                <a:gd name="T90" fmla="*/ 244 w 251"/>
                <a:gd name="T91" fmla="*/ 46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20 h 125"/>
                <a:gd name="T98" fmla="*/ 204 w 251"/>
                <a:gd name="T99" fmla="*/ 20 h 125"/>
                <a:gd name="T100" fmla="*/ 198 w 251"/>
                <a:gd name="T101" fmla="*/ 13 h 125"/>
                <a:gd name="T102" fmla="*/ 185 w 251"/>
                <a:gd name="T103" fmla="*/ 13 h 125"/>
                <a:gd name="T104" fmla="*/ 178 w 251"/>
                <a:gd name="T105" fmla="*/ 6 h 125"/>
                <a:gd name="T106" fmla="*/ 165 w 251"/>
                <a:gd name="T107" fmla="*/ 6 h 125"/>
                <a:gd name="T108" fmla="*/ 158 w 251"/>
                <a:gd name="T109" fmla="*/ 6 h 125"/>
                <a:gd name="T110" fmla="*/ 145 w 251"/>
                <a:gd name="T111" fmla="*/ 6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99" y="6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59" y="13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46" y="20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33" y="26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13" y="92"/>
                  </a:lnTo>
                  <a:lnTo>
                    <a:pt x="13" y="99"/>
                  </a:lnTo>
                  <a:lnTo>
                    <a:pt x="20" y="99"/>
                  </a:lnTo>
                  <a:lnTo>
                    <a:pt x="20" y="106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3" y="112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66" y="125"/>
                  </a:lnTo>
                  <a:lnTo>
                    <a:pt x="72" y="125"/>
                  </a:lnTo>
                  <a:lnTo>
                    <a:pt x="79" y="125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71" y="125"/>
                  </a:lnTo>
                  <a:lnTo>
                    <a:pt x="178" y="125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8" y="112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31" y="99"/>
                  </a:lnTo>
                  <a:lnTo>
                    <a:pt x="237" y="99"/>
                  </a:lnTo>
                  <a:lnTo>
                    <a:pt x="237" y="92"/>
                  </a:lnTo>
                  <a:lnTo>
                    <a:pt x="244" y="92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9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18" y="26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04" y="20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85" y="13"/>
                  </a:lnTo>
                  <a:lnTo>
                    <a:pt x="178" y="6"/>
                  </a:lnTo>
                  <a:lnTo>
                    <a:pt x="171" y="6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2" y="6"/>
                  </a:lnTo>
                  <a:lnTo>
                    <a:pt x="145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20998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75" name="Line 29"/>
            <p:cNvSpPr>
              <a:spLocks noChangeShapeType="1"/>
            </p:cNvSpPr>
            <p:nvPr/>
          </p:nvSpPr>
          <p:spPr bwMode="auto">
            <a:xfrm>
              <a:off x="2372" y="2805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76" name="Rectangle 30"/>
            <p:cNvSpPr>
              <a:spLocks noChangeArrowheads="1"/>
            </p:cNvSpPr>
            <p:nvPr/>
          </p:nvSpPr>
          <p:spPr bwMode="auto">
            <a:xfrm>
              <a:off x="2552" y="2802"/>
              <a:ext cx="25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8 - 9</a:t>
              </a:r>
            </a:p>
          </p:txBody>
        </p:sp>
        <p:sp>
          <p:nvSpPr>
            <p:cNvPr id="65577" name="Freeform 31"/>
            <p:cNvSpPr>
              <a:spLocks/>
            </p:cNvSpPr>
            <p:nvPr/>
          </p:nvSpPr>
          <p:spPr bwMode="auto">
            <a:xfrm>
              <a:off x="2247" y="2977"/>
              <a:ext cx="251" cy="125"/>
            </a:xfrm>
            <a:custGeom>
              <a:avLst/>
              <a:gdLst>
                <a:gd name="T0" fmla="*/ 119 w 251"/>
                <a:gd name="T1" fmla="*/ 0 h 125"/>
                <a:gd name="T2" fmla="*/ 105 w 251"/>
                <a:gd name="T3" fmla="*/ 6 h 125"/>
                <a:gd name="T4" fmla="*/ 99 w 251"/>
                <a:gd name="T5" fmla="*/ 6 h 125"/>
                <a:gd name="T6" fmla="*/ 86 w 251"/>
                <a:gd name="T7" fmla="*/ 6 h 125"/>
                <a:gd name="T8" fmla="*/ 79 w 251"/>
                <a:gd name="T9" fmla="*/ 6 h 125"/>
                <a:gd name="T10" fmla="*/ 66 w 251"/>
                <a:gd name="T11" fmla="*/ 6 h 125"/>
                <a:gd name="T12" fmla="*/ 59 w 251"/>
                <a:gd name="T13" fmla="*/ 13 h 125"/>
                <a:gd name="T14" fmla="*/ 46 w 251"/>
                <a:gd name="T15" fmla="*/ 13 h 125"/>
                <a:gd name="T16" fmla="*/ 39 w 251"/>
                <a:gd name="T17" fmla="*/ 19 h 125"/>
                <a:gd name="T18" fmla="*/ 26 w 251"/>
                <a:gd name="T19" fmla="*/ 26 h 125"/>
                <a:gd name="T20" fmla="*/ 20 w 251"/>
                <a:gd name="T21" fmla="*/ 33 h 125"/>
                <a:gd name="T22" fmla="*/ 6 w 251"/>
                <a:gd name="T23" fmla="*/ 39 h 125"/>
                <a:gd name="T24" fmla="*/ 0 w 251"/>
                <a:gd name="T25" fmla="*/ 53 h 125"/>
                <a:gd name="T26" fmla="*/ 0 w 251"/>
                <a:gd name="T27" fmla="*/ 59 h 125"/>
                <a:gd name="T28" fmla="*/ 0 w 251"/>
                <a:gd name="T29" fmla="*/ 66 h 125"/>
                <a:gd name="T30" fmla="*/ 0 w 251"/>
                <a:gd name="T31" fmla="*/ 79 h 125"/>
                <a:gd name="T32" fmla="*/ 6 w 251"/>
                <a:gd name="T33" fmla="*/ 86 h 125"/>
                <a:gd name="T34" fmla="*/ 20 w 251"/>
                <a:gd name="T35" fmla="*/ 99 h 125"/>
                <a:gd name="T36" fmla="*/ 26 w 251"/>
                <a:gd name="T37" fmla="*/ 105 h 125"/>
                <a:gd name="T38" fmla="*/ 33 w 251"/>
                <a:gd name="T39" fmla="*/ 112 h 125"/>
                <a:gd name="T40" fmla="*/ 46 w 251"/>
                <a:gd name="T41" fmla="*/ 112 h 125"/>
                <a:gd name="T42" fmla="*/ 53 w 251"/>
                <a:gd name="T43" fmla="*/ 119 h 125"/>
                <a:gd name="T44" fmla="*/ 66 w 251"/>
                <a:gd name="T45" fmla="*/ 119 h 125"/>
                <a:gd name="T46" fmla="*/ 72 w 251"/>
                <a:gd name="T47" fmla="*/ 125 h 125"/>
                <a:gd name="T48" fmla="*/ 86 w 251"/>
                <a:gd name="T49" fmla="*/ 125 h 125"/>
                <a:gd name="T50" fmla="*/ 92 w 251"/>
                <a:gd name="T51" fmla="*/ 125 h 125"/>
                <a:gd name="T52" fmla="*/ 105 w 251"/>
                <a:gd name="T53" fmla="*/ 125 h 125"/>
                <a:gd name="T54" fmla="*/ 112 w 251"/>
                <a:gd name="T55" fmla="*/ 125 h 125"/>
                <a:gd name="T56" fmla="*/ 125 w 251"/>
                <a:gd name="T57" fmla="*/ 125 h 125"/>
                <a:gd name="T58" fmla="*/ 132 w 251"/>
                <a:gd name="T59" fmla="*/ 125 h 125"/>
                <a:gd name="T60" fmla="*/ 145 w 251"/>
                <a:gd name="T61" fmla="*/ 125 h 125"/>
                <a:gd name="T62" fmla="*/ 152 w 251"/>
                <a:gd name="T63" fmla="*/ 125 h 125"/>
                <a:gd name="T64" fmla="*/ 165 w 251"/>
                <a:gd name="T65" fmla="*/ 125 h 125"/>
                <a:gd name="T66" fmla="*/ 171 w 251"/>
                <a:gd name="T67" fmla="*/ 125 h 125"/>
                <a:gd name="T68" fmla="*/ 178 w 251"/>
                <a:gd name="T69" fmla="*/ 119 h 125"/>
                <a:gd name="T70" fmla="*/ 191 w 251"/>
                <a:gd name="T71" fmla="*/ 119 h 125"/>
                <a:gd name="T72" fmla="*/ 198 w 251"/>
                <a:gd name="T73" fmla="*/ 119 h 125"/>
                <a:gd name="T74" fmla="*/ 211 w 251"/>
                <a:gd name="T75" fmla="*/ 112 h 125"/>
                <a:gd name="T76" fmla="*/ 218 w 251"/>
                <a:gd name="T77" fmla="*/ 105 h 125"/>
                <a:gd name="T78" fmla="*/ 231 w 251"/>
                <a:gd name="T79" fmla="*/ 99 h 125"/>
                <a:gd name="T80" fmla="*/ 237 w 251"/>
                <a:gd name="T81" fmla="*/ 92 h 125"/>
                <a:gd name="T82" fmla="*/ 244 w 251"/>
                <a:gd name="T83" fmla="*/ 79 h 125"/>
                <a:gd name="T84" fmla="*/ 251 w 251"/>
                <a:gd name="T85" fmla="*/ 72 h 125"/>
                <a:gd name="T86" fmla="*/ 251 w 251"/>
                <a:gd name="T87" fmla="*/ 66 h 125"/>
                <a:gd name="T88" fmla="*/ 251 w 251"/>
                <a:gd name="T89" fmla="*/ 53 h 125"/>
                <a:gd name="T90" fmla="*/ 244 w 251"/>
                <a:gd name="T91" fmla="*/ 46 h 125"/>
                <a:gd name="T92" fmla="*/ 237 w 251"/>
                <a:gd name="T93" fmla="*/ 33 h 125"/>
                <a:gd name="T94" fmla="*/ 224 w 251"/>
                <a:gd name="T95" fmla="*/ 26 h 125"/>
                <a:gd name="T96" fmla="*/ 218 w 251"/>
                <a:gd name="T97" fmla="*/ 19 h 125"/>
                <a:gd name="T98" fmla="*/ 204 w 251"/>
                <a:gd name="T99" fmla="*/ 19 h 125"/>
                <a:gd name="T100" fmla="*/ 198 w 251"/>
                <a:gd name="T101" fmla="*/ 13 h 125"/>
                <a:gd name="T102" fmla="*/ 185 w 251"/>
                <a:gd name="T103" fmla="*/ 6 h 125"/>
                <a:gd name="T104" fmla="*/ 178 w 251"/>
                <a:gd name="T105" fmla="*/ 6 h 125"/>
                <a:gd name="T106" fmla="*/ 165 w 251"/>
                <a:gd name="T107" fmla="*/ 6 h 125"/>
                <a:gd name="T108" fmla="*/ 158 w 251"/>
                <a:gd name="T109" fmla="*/ 6 h 125"/>
                <a:gd name="T110" fmla="*/ 145 w 251"/>
                <a:gd name="T111" fmla="*/ 6 h 125"/>
                <a:gd name="T112" fmla="*/ 138 w 251"/>
                <a:gd name="T113" fmla="*/ 0 h 125"/>
                <a:gd name="T114" fmla="*/ 125 w 251"/>
                <a:gd name="T115" fmla="*/ 0 h 1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5"/>
                <a:gd name="T176" fmla="*/ 251 w 251"/>
                <a:gd name="T177" fmla="*/ 125 h 1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99" y="6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66" y="6"/>
                  </a:lnTo>
                  <a:lnTo>
                    <a:pt x="66" y="13"/>
                  </a:lnTo>
                  <a:lnTo>
                    <a:pt x="59" y="13"/>
                  </a:lnTo>
                  <a:lnTo>
                    <a:pt x="53" y="13"/>
                  </a:lnTo>
                  <a:lnTo>
                    <a:pt x="46" y="13"/>
                  </a:lnTo>
                  <a:lnTo>
                    <a:pt x="46" y="19"/>
                  </a:lnTo>
                  <a:lnTo>
                    <a:pt x="39" y="19"/>
                  </a:lnTo>
                  <a:lnTo>
                    <a:pt x="33" y="19"/>
                  </a:lnTo>
                  <a:lnTo>
                    <a:pt x="33" y="26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20" y="33"/>
                  </a:lnTo>
                  <a:lnTo>
                    <a:pt x="13" y="33"/>
                  </a:lnTo>
                  <a:lnTo>
                    <a:pt x="13" y="39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6" y="79"/>
                  </a:lnTo>
                  <a:lnTo>
                    <a:pt x="6" y="86"/>
                  </a:lnTo>
                  <a:lnTo>
                    <a:pt x="6" y="92"/>
                  </a:lnTo>
                  <a:lnTo>
                    <a:pt x="13" y="92"/>
                  </a:lnTo>
                  <a:lnTo>
                    <a:pt x="13" y="99"/>
                  </a:lnTo>
                  <a:lnTo>
                    <a:pt x="20" y="99"/>
                  </a:lnTo>
                  <a:lnTo>
                    <a:pt x="20" y="105"/>
                  </a:lnTo>
                  <a:lnTo>
                    <a:pt x="26" y="105"/>
                  </a:lnTo>
                  <a:lnTo>
                    <a:pt x="33" y="105"/>
                  </a:lnTo>
                  <a:lnTo>
                    <a:pt x="33" y="112"/>
                  </a:lnTo>
                  <a:lnTo>
                    <a:pt x="39" y="112"/>
                  </a:lnTo>
                  <a:lnTo>
                    <a:pt x="46" y="112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2" y="125"/>
                  </a:lnTo>
                  <a:lnTo>
                    <a:pt x="79" y="125"/>
                  </a:lnTo>
                  <a:lnTo>
                    <a:pt x="86" y="125"/>
                  </a:lnTo>
                  <a:lnTo>
                    <a:pt x="92" y="125"/>
                  </a:lnTo>
                  <a:lnTo>
                    <a:pt x="99" y="125"/>
                  </a:lnTo>
                  <a:lnTo>
                    <a:pt x="105" y="125"/>
                  </a:lnTo>
                  <a:lnTo>
                    <a:pt x="112" y="125"/>
                  </a:lnTo>
                  <a:lnTo>
                    <a:pt x="119" y="125"/>
                  </a:lnTo>
                  <a:lnTo>
                    <a:pt x="125" y="125"/>
                  </a:lnTo>
                  <a:lnTo>
                    <a:pt x="132" y="125"/>
                  </a:lnTo>
                  <a:lnTo>
                    <a:pt x="138" y="125"/>
                  </a:lnTo>
                  <a:lnTo>
                    <a:pt x="145" y="125"/>
                  </a:lnTo>
                  <a:lnTo>
                    <a:pt x="152" y="125"/>
                  </a:lnTo>
                  <a:lnTo>
                    <a:pt x="158" y="125"/>
                  </a:lnTo>
                  <a:lnTo>
                    <a:pt x="165" y="125"/>
                  </a:lnTo>
                  <a:lnTo>
                    <a:pt x="171" y="125"/>
                  </a:lnTo>
                  <a:lnTo>
                    <a:pt x="178" y="12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204" y="112"/>
                  </a:lnTo>
                  <a:lnTo>
                    <a:pt x="211" y="112"/>
                  </a:lnTo>
                  <a:lnTo>
                    <a:pt x="218" y="105"/>
                  </a:lnTo>
                  <a:lnTo>
                    <a:pt x="224" y="105"/>
                  </a:lnTo>
                  <a:lnTo>
                    <a:pt x="231" y="99"/>
                  </a:lnTo>
                  <a:lnTo>
                    <a:pt x="237" y="99"/>
                  </a:lnTo>
                  <a:lnTo>
                    <a:pt x="237" y="92"/>
                  </a:lnTo>
                  <a:lnTo>
                    <a:pt x="244" y="92"/>
                  </a:lnTo>
                  <a:lnTo>
                    <a:pt x="244" y="86"/>
                  </a:lnTo>
                  <a:lnTo>
                    <a:pt x="244" y="79"/>
                  </a:lnTo>
                  <a:lnTo>
                    <a:pt x="251" y="79"/>
                  </a:lnTo>
                  <a:lnTo>
                    <a:pt x="251" y="72"/>
                  </a:lnTo>
                  <a:lnTo>
                    <a:pt x="251" y="66"/>
                  </a:lnTo>
                  <a:lnTo>
                    <a:pt x="251" y="59"/>
                  </a:lnTo>
                  <a:lnTo>
                    <a:pt x="251" y="53"/>
                  </a:lnTo>
                  <a:lnTo>
                    <a:pt x="244" y="46"/>
                  </a:lnTo>
                  <a:lnTo>
                    <a:pt x="244" y="39"/>
                  </a:lnTo>
                  <a:lnTo>
                    <a:pt x="237" y="39"/>
                  </a:lnTo>
                  <a:lnTo>
                    <a:pt x="237" y="33"/>
                  </a:lnTo>
                  <a:lnTo>
                    <a:pt x="231" y="33"/>
                  </a:lnTo>
                  <a:lnTo>
                    <a:pt x="231" y="26"/>
                  </a:lnTo>
                  <a:lnTo>
                    <a:pt x="224" y="26"/>
                  </a:lnTo>
                  <a:lnTo>
                    <a:pt x="218" y="26"/>
                  </a:lnTo>
                  <a:lnTo>
                    <a:pt x="218" y="19"/>
                  </a:lnTo>
                  <a:lnTo>
                    <a:pt x="211" y="19"/>
                  </a:lnTo>
                  <a:lnTo>
                    <a:pt x="204" y="19"/>
                  </a:lnTo>
                  <a:lnTo>
                    <a:pt x="204" y="13"/>
                  </a:lnTo>
                  <a:lnTo>
                    <a:pt x="198" y="13"/>
                  </a:lnTo>
                  <a:lnTo>
                    <a:pt x="191" y="13"/>
                  </a:lnTo>
                  <a:lnTo>
                    <a:pt x="185" y="13"/>
                  </a:lnTo>
                  <a:lnTo>
                    <a:pt x="185" y="6"/>
                  </a:lnTo>
                  <a:lnTo>
                    <a:pt x="178" y="6"/>
                  </a:lnTo>
                  <a:lnTo>
                    <a:pt x="171" y="6"/>
                  </a:lnTo>
                  <a:lnTo>
                    <a:pt x="165" y="6"/>
                  </a:lnTo>
                  <a:lnTo>
                    <a:pt x="158" y="6"/>
                  </a:lnTo>
                  <a:lnTo>
                    <a:pt x="152" y="6"/>
                  </a:lnTo>
                  <a:lnTo>
                    <a:pt x="145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16678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78" name="Line 32"/>
            <p:cNvSpPr>
              <a:spLocks noChangeShapeType="1"/>
            </p:cNvSpPr>
            <p:nvPr/>
          </p:nvSpPr>
          <p:spPr bwMode="auto">
            <a:xfrm>
              <a:off x="2372" y="2977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79" name="Rectangle 33"/>
            <p:cNvSpPr>
              <a:spLocks noChangeArrowheads="1"/>
            </p:cNvSpPr>
            <p:nvPr/>
          </p:nvSpPr>
          <p:spPr bwMode="auto">
            <a:xfrm>
              <a:off x="2552" y="2974"/>
              <a:ext cx="32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9 - 10</a:t>
              </a:r>
            </a:p>
          </p:txBody>
        </p:sp>
        <p:sp>
          <p:nvSpPr>
            <p:cNvPr id="65580" name="Freeform 34"/>
            <p:cNvSpPr>
              <a:spLocks/>
            </p:cNvSpPr>
            <p:nvPr/>
          </p:nvSpPr>
          <p:spPr bwMode="auto">
            <a:xfrm>
              <a:off x="2247" y="3148"/>
              <a:ext cx="251" cy="126"/>
            </a:xfrm>
            <a:custGeom>
              <a:avLst/>
              <a:gdLst>
                <a:gd name="T0" fmla="*/ 119 w 251"/>
                <a:gd name="T1" fmla="*/ 0 h 126"/>
                <a:gd name="T2" fmla="*/ 105 w 251"/>
                <a:gd name="T3" fmla="*/ 0 h 126"/>
                <a:gd name="T4" fmla="*/ 99 w 251"/>
                <a:gd name="T5" fmla="*/ 0 h 126"/>
                <a:gd name="T6" fmla="*/ 86 w 251"/>
                <a:gd name="T7" fmla="*/ 7 h 126"/>
                <a:gd name="T8" fmla="*/ 79 w 251"/>
                <a:gd name="T9" fmla="*/ 7 h 126"/>
                <a:gd name="T10" fmla="*/ 66 w 251"/>
                <a:gd name="T11" fmla="*/ 7 h 126"/>
                <a:gd name="T12" fmla="*/ 59 w 251"/>
                <a:gd name="T13" fmla="*/ 14 h 126"/>
                <a:gd name="T14" fmla="*/ 46 w 251"/>
                <a:gd name="T15" fmla="*/ 14 h 126"/>
                <a:gd name="T16" fmla="*/ 39 w 251"/>
                <a:gd name="T17" fmla="*/ 20 h 126"/>
                <a:gd name="T18" fmla="*/ 26 w 251"/>
                <a:gd name="T19" fmla="*/ 20 h 126"/>
                <a:gd name="T20" fmla="*/ 20 w 251"/>
                <a:gd name="T21" fmla="*/ 34 h 126"/>
                <a:gd name="T22" fmla="*/ 6 w 251"/>
                <a:gd name="T23" fmla="*/ 40 h 126"/>
                <a:gd name="T24" fmla="*/ 0 w 251"/>
                <a:gd name="T25" fmla="*/ 47 h 126"/>
                <a:gd name="T26" fmla="*/ 0 w 251"/>
                <a:gd name="T27" fmla="*/ 60 h 126"/>
                <a:gd name="T28" fmla="*/ 0 w 251"/>
                <a:gd name="T29" fmla="*/ 67 h 126"/>
                <a:gd name="T30" fmla="*/ 0 w 251"/>
                <a:gd name="T31" fmla="*/ 80 h 126"/>
                <a:gd name="T32" fmla="*/ 6 w 251"/>
                <a:gd name="T33" fmla="*/ 86 h 126"/>
                <a:gd name="T34" fmla="*/ 20 w 251"/>
                <a:gd name="T35" fmla="*/ 100 h 126"/>
                <a:gd name="T36" fmla="*/ 26 w 251"/>
                <a:gd name="T37" fmla="*/ 106 h 126"/>
                <a:gd name="T38" fmla="*/ 33 w 251"/>
                <a:gd name="T39" fmla="*/ 106 h 126"/>
                <a:gd name="T40" fmla="*/ 46 w 251"/>
                <a:gd name="T41" fmla="*/ 113 h 126"/>
                <a:gd name="T42" fmla="*/ 53 w 251"/>
                <a:gd name="T43" fmla="*/ 119 h 126"/>
                <a:gd name="T44" fmla="*/ 66 w 251"/>
                <a:gd name="T45" fmla="*/ 119 h 126"/>
                <a:gd name="T46" fmla="*/ 72 w 251"/>
                <a:gd name="T47" fmla="*/ 119 h 126"/>
                <a:gd name="T48" fmla="*/ 86 w 251"/>
                <a:gd name="T49" fmla="*/ 126 h 126"/>
                <a:gd name="T50" fmla="*/ 92 w 251"/>
                <a:gd name="T51" fmla="*/ 126 h 126"/>
                <a:gd name="T52" fmla="*/ 105 w 251"/>
                <a:gd name="T53" fmla="*/ 126 h 126"/>
                <a:gd name="T54" fmla="*/ 112 w 251"/>
                <a:gd name="T55" fmla="*/ 126 h 126"/>
                <a:gd name="T56" fmla="*/ 125 w 251"/>
                <a:gd name="T57" fmla="*/ 126 h 126"/>
                <a:gd name="T58" fmla="*/ 132 w 251"/>
                <a:gd name="T59" fmla="*/ 126 h 126"/>
                <a:gd name="T60" fmla="*/ 145 w 251"/>
                <a:gd name="T61" fmla="*/ 126 h 126"/>
                <a:gd name="T62" fmla="*/ 152 w 251"/>
                <a:gd name="T63" fmla="*/ 126 h 126"/>
                <a:gd name="T64" fmla="*/ 165 w 251"/>
                <a:gd name="T65" fmla="*/ 126 h 126"/>
                <a:gd name="T66" fmla="*/ 171 w 251"/>
                <a:gd name="T67" fmla="*/ 119 h 126"/>
                <a:gd name="T68" fmla="*/ 178 w 251"/>
                <a:gd name="T69" fmla="*/ 119 h 126"/>
                <a:gd name="T70" fmla="*/ 191 w 251"/>
                <a:gd name="T71" fmla="*/ 119 h 126"/>
                <a:gd name="T72" fmla="*/ 198 w 251"/>
                <a:gd name="T73" fmla="*/ 113 h 126"/>
                <a:gd name="T74" fmla="*/ 211 w 251"/>
                <a:gd name="T75" fmla="*/ 113 h 126"/>
                <a:gd name="T76" fmla="*/ 218 w 251"/>
                <a:gd name="T77" fmla="*/ 106 h 126"/>
                <a:gd name="T78" fmla="*/ 231 w 251"/>
                <a:gd name="T79" fmla="*/ 100 h 126"/>
                <a:gd name="T80" fmla="*/ 237 w 251"/>
                <a:gd name="T81" fmla="*/ 93 h 126"/>
                <a:gd name="T82" fmla="*/ 244 w 251"/>
                <a:gd name="T83" fmla="*/ 80 h 126"/>
                <a:gd name="T84" fmla="*/ 251 w 251"/>
                <a:gd name="T85" fmla="*/ 73 h 126"/>
                <a:gd name="T86" fmla="*/ 251 w 251"/>
                <a:gd name="T87" fmla="*/ 60 h 126"/>
                <a:gd name="T88" fmla="*/ 251 w 251"/>
                <a:gd name="T89" fmla="*/ 53 h 126"/>
                <a:gd name="T90" fmla="*/ 244 w 251"/>
                <a:gd name="T91" fmla="*/ 40 h 126"/>
                <a:gd name="T92" fmla="*/ 237 w 251"/>
                <a:gd name="T93" fmla="*/ 34 h 126"/>
                <a:gd name="T94" fmla="*/ 224 w 251"/>
                <a:gd name="T95" fmla="*/ 27 h 126"/>
                <a:gd name="T96" fmla="*/ 218 w 251"/>
                <a:gd name="T97" fmla="*/ 20 h 126"/>
                <a:gd name="T98" fmla="*/ 204 w 251"/>
                <a:gd name="T99" fmla="*/ 14 h 126"/>
                <a:gd name="T100" fmla="*/ 198 w 251"/>
                <a:gd name="T101" fmla="*/ 14 h 126"/>
                <a:gd name="T102" fmla="*/ 185 w 251"/>
                <a:gd name="T103" fmla="*/ 7 h 126"/>
                <a:gd name="T104" fmla="*/ 178 w 251"/>
                <a:gd name="T105" fmla="*/ 7 h 126"/>
                <a:gd name="T106" fmla="*/ 165 w 251"/>
                <a:gd name="T107" fmla="*/ 7 h 126"/>
                <a:gd name="T108" fmla="*/ 158 w 251"/>
                <a:gd name="T109" fmla="*/ 7 h 126"/>
                <a:gd name="T110" fmla="*/ 145 w 251"/>
                <a:gd name="T111" fmla="*/ 0 h 126"/>
                <a:gd name="T112" fmla="*/ 138 w 251"/>
                <a:gd name="T113" fmla="*/ 0 h 126"/>
                <a:gd name="T114" fmla="*/ 125 w 251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1"/>
                <a:gd name="T175" fmla="*/ 0 h 126"/>
                <a:gd name="T176" fmla="*/ 251 w 251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1" h="126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2" y="0"/>
                  </a:lnTo>
                  <a:lnTo>
                    <a:pt x="92" y="7"/>
                  </a:lnTo>
                  <a:lnTo>
                    <a:pt x="86" y="7"/>
                  </a:lnTo>
                  <a:lnTo>
                    <a:pt x="79" y="7"/>
                  </a:lnTo>
                  <a:lnTo>
                    <a:pt x="72" y="7"/>
                  </a:lnTo>
                  <a:lnTo>
                    <a:pt x="66" y="7"/>
                  </a:lnTo>
                  <a:lnTo>
                    <a:pt x="59" y="7"/>
                  </a:lnTo>
                  <a:lnTo>
                    <a:pt x="59" y="14"/>
                  </a:lnTo>
                  <a:lnTo>
                    <a:pt x="53" y="14"/>
                  </a:lnTo>
                  <a:lnTo>
                    <a:pt x="46" y="14"/>
                  </a:lnTo>
                  <a:lnTo>
                    <a:pt x="39" y="20"/>
                  </a:lnTo>
                  <a:lnTo>
                    <a:pt x="33" y="20"/>
                  </a:lnTo>
                  <a:lnTo>
                    <a:pt x="26" y="20"/>
                  </a:lnTo>
                  <a:lnTo>
                    <a:pt x="26" y="27"/>
                  </a:lnTo>
                  <a:lnTo>
                    <a:pt x="20" y="27"/>
                  </a:lnTo>
                  <a:lnTo>
                    <a:pt x="20" y="34"/>
                  </a:lnTo>
                  <a:lnTo>
                    <a:pt x="13" y="34"/>
                  </a:lnTo>
                  <a:lnTo>
                    <a:pt x="13" y="40"/>
                  </a:lnTo>
                  <a:lnTo>
                    <a:pt x="6" y="40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6" y="80"/>
                  </a:lnTo>
                  <a:lnTo>
                    <a:pt x="6" y="86"/>
                  </a:lnTo>
                  <a:lnTo>
                    <a:pt x="6" y="93"/>
                  </a:lnTo>
                  <a:lnTo>
                    <a:pt x="13" y="93"/>
                  </a:lnTo>
                  <a:lnTo>
                    <a:pt x="20" y="100"/>
                  </a:lnTo>
                  <a:lnTo>
                    <a:pt x="26" y="100"/>
                  </a:lnTo>
                  <a:lnTo>
                    <a:pt x="26" y="106"/>
                  </a:lnTo>
                  <a:lnTo>
                    <a:pt x="33" y="106"/>
                  </a:lnTo>
                  <a:lnTo>
                    <a:pt x="39" y="106"/>
                  </a:lnTo>
                  <a:lnTo>
                    <a:pt x="39" y="113"/>
                  </a:lnTo>
                  <a:lnTo>
                    <a:pt x="46" y="113"/>
                  </a:lnTo>
                  <a:lnTo>
                    <a:pt x="53" y="113"/>
                  </a:lnTo>
                  <a:lnTo>
                    <a:pt x="53" y="119"/>
                  </a:lnTo>
                  <a:lnTo>
                    <a:pt x="59" y="119"/>
                  </a:lnTo>
                  <a:lnTo>
                    <a:pt x="66" y="119"/>
                  </a:lnTo>
                  <a:lnTo>
                    <a:pt x="72" y="119"/>
                  </a:lnTo>
                  <a:lnTo>
                    <a:pt x="79" y="119"/>
                  </a:lnTo>
                  <a:lnTo>
                    <a:pt x="79" y="126"/>
                  </a:lnTo>
                  <a:lnTo>
                    <a:pt x="86" y="126"/>
                  </a:lnTo>
                  <a:lnTo>
                    <a:pt x="92" y="126"/>
                  </a:lnTo>
                  <a:lnTo>
                    <a:pt x="99" y="126"/>
                  </a:lnTo>
                  <a:lnTo>
                    <a:pt x="105" y="126"/>
                  </a:lnTo>
                  <a:lnTo>
                    <a:pt x="112" y="126"/>
                  </a:lnTo>
                  <a:lnTo>
                    <a:pt x="119" y="126"/>
                  </a:lnTo>
                  <a:lnTo>
                    <a:pt x="125" y="126"/>
                  </a:lnTo>
                  <a:lnTo>
                    <a:pt x="132" y="126"/>
                  </a:lnTo>
                  <a:lnTo>
                    <a:pt x="138" y="126"/>
                  </a:lnTo>
                  <a:lnTo>
                    <a:pt x="145" y="126"/>
                  </a:lnTo>
                  <a:lnTo>
                    <a:pt x="152" y="126"/>
                  </a:lnTo>
                  <a:lnTo>
                    <a:pt x="158" y="126"/>
                  </a:lnTo>
                  <a:lnTo>
                    <a:pt x="165" y="126"/>
                  </a:lnTo>
                  <a:lnTo>
                    <a:pt x="171" y="126"/>
                  </a:lnTo>
                  <a:lnTo>
                    <a:pt x="171" y="119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91" y="119"/>
                  </a:lnTo>
                  <a:lnTo>
                    <a:pt x="198" y="119"/>
                  </a:lnTo>
                  <a:lnTo>
                    <a:pt x="198" y="113"/>
                  </a:lnTo>
                  <a:lnTo>
                    <a:pt x="204" y="113"/>
                  </a:lnTo>
                  <a:lnTo>
                    <a:pt x="211" y="113"/>
                  </a:lnTo>
                  <a:lnTo>
                    <a:pt x="211" y="106"/>
                  </a:lnTo>
                  <a:lnTo>
                    <a:pt x="218" y="106"/>
                  </a:lnTo>
                  <a:lnTo>
                    <a:pt x="224" y="106"/>
                  </a:lnTo>
                  <a:lnTo>
                    <a:pt x="224" y="100"/>
                  </a:lnTo>
                  <a:lnTo>
                    <a:pt x="231" y="100"/>
                  </a:lnTo>
                  <a:lnTo>
                    <a:pt x="237" y="93"/>
                  </a:lnTo>
                  <a:lnTo>
                    <a:pt x="244" y="86"/>
                  </a:lnTo>
                  <a:lnTo>
                    <a:pt x="244" y="80"/>
                  </a:lnTo>
                  <a:lnTo>
                    <a:pt x="251" y="80"/>
                  </a:lnTo>
                  <a:lnTo>
                    <a:pt x="251" y="73"/>
                  </a:lnTo>
                  <a:lnTo>
                    <a:pt x="251" y="67"/>
                  </a:lnTo>
                  <a:lnTo>
                    <a:pt x="251" y="60"/>
                  </a:lnTo>
                  <a:lnTo>
                    <a:pt x="251" y="53"/>
                  </a:lnTo>
                  <a:lnTo>
                    <a:pt x="251" y="47"/>
                  </a:lnTo>
                  <a:lnTo>
                    <a:pt x="244" y="47"/>
                  </a:lnTo>
                  <a:lnTo>
                    <a:pt x="244" y="40"/>
                  </a:lnTo>
                  <a:lnTo>
                    <a:pt x="237" y="40"/>
                  </a:lnTo>
                  <a:lnTo>
                    <a:pt x="237" y="34"/>
                  </a:lnTo>
                  <a:lnTo>
                    <a:pt x="231" y="34"/>
                  </a:lnTo>
                  <a:lnTo>
                    <a:pt x="231" y="27"/>
                  </a:lnTo>
                  <a:lnTo>
                    <a:pt x="224" y="27"/>
                  </a:lnTo>
                  <a:lnTo>
                    <a:pt x="224" y="20"/>
                  </a:lnTo>
                  <a:lnTo>
                    <a:pt x="218" y="20"/>
                  </a:lnTo>
                  <a:lnTo>
                    <a:pt x="211" y="20"/>
                  </a:lnTo>
                  <a:lnTo>
                    <a:pt x="204" y="14"/>
                  </a:lnTo>
                  <a:lnTo>
                    <a:pt x="198" y="14"/>
                  </a:lnTo>
                  <a:lnTo>
                    <a:pt x="191" y="14"/>
                  </a:lnTo>
                  <a:lnTo>
                    <a:pt x="191" y="7"/>
                  </a:lnTo>
                  <a:lnTo>
                    <a:pt x="185" y="7"/>
                  </a:lnTo>
                  <a:lnTo>
                    <a:pt x="178" y="7"/>
                  </a:lnTo>
                  <a:lnTo>
                    <a:pt x="171" y="7"/>
                  </a:lnTo>
                  <a:lnTo>
                    <a:pt x="165" y="7"/>
                  </a:lnTo>
                  <a:lnTo>
                    <a:pt x="158" y="7"/>
                  </a:lnTo>
                  <a:lnTo>
                    <a:pt x="152" y="0"/>
                  </a:lnTo>
                  <a:lnTo>
                    <a:pt x="145" y="0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B2C7A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81" name="Line 35"/>
            <p:cNvSpPr>
              <a:spLocks noChangeShapeType="1"/>
            </p:cNvSpPr>
            <p:nvPr/>
          </p:nvSpPr>
          <p:spPr bwMode="auto">
            <a:xfrm>
              <a:off x="2372" y="3148"/>
              <a:ext cx="1" cy="1"/>
            </a:xfrm>
            <a:prstGeom prst="line">
              <a:avLst/>
            </a:prstGeom>
            <a:noFill/>
            <a:ln w="11113">
              <a:solidFill>
                <a:srgbClr val="6E6E6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82" name="Rectangle 36"/>
            <p:cNvSpPr>
              <a:spLocks noChangeArrowheads="1"/>
            </p:cNvSpPr>
            <p:nvPr/>
          </p:nvSpPr>
          <p:spPr bwMode="auto">
            <a:xfrm>
              <a:off x="2552" y="3146"/>
              <a:ext cx="2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&gt; 10</a:t>
              </a:r>
            </a:p>
          </p:txBody>
        </p:sp>
        <p:sp>
          <p:nvSpPr>
            <p:cNvPr id="65583" name="Freeform 37"/>
            <p:cNvSpPr>
              <a:spLocks/>
            </p:cNvSpPr>
            <p:nvPr/>
          </p:nvSpPr>
          <p:spPr bwMode="auto">
            <a:xfrm>
              <a:off x="2161" y="1008"/>
              <a:ext cx="959" cy="2352"/>
            </a:xfrm>
            <a:custGeom>
              <a:avLst/>
              <a:gdLst>
                <a:gd name="T0" fmla="*/ 0 w 1307"/>
                <a:gd name="T1" fmla="*/ 1296 h 2591"/>
                <a:gd name="T2" fmla="*/ 0 w 1307"/>
                <a:gd name="T3" fmla="*/ 0 h 2591"/>
                <a:gd name="T4" fmla="*/ 1307 w 1307"/>
                <a:gd name="T5" fmla="*/ 0 h 2591"/>
                <a:gd name="T6" fmla="*/ 1307 w 1307"/>
                <a:gd name="T7" fmla="*/ 2591 h 2591"/>
                <a:gd name="T8" fmla="*/ 0 w 1307"/>
                <a:gd name="T9" fmla="*/ 2591 h 2591"/>
                <a:gd name="T10" fmla="*/ 0 w 1307"/>
                <a:gd name="T11" fmla="*/ 1296 h 25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7"/>
                <a:gd name="T19" fmla="*/ 0 h 2591"/>
                <a:gd name="T20" fmla="*/ 1307 w 1307"/>
                <a:gd name="T21" fmla="*/ 2591 h 25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7" h="2591">
                  <a:moveTo>
                    <a:pt x="0" y="1296"/>
                  </a:moveTo>
                  <a:lnTo>
                    <a:pt x="0" y="0"/>
                  </a:lnTo>
                  <a:lnTo>
                    <a:pt x="1307" y="0"/>
                  </a:lnTo>
                  <a:lnTo>
                    <a:pt x="1307" y="2591"/>
                  </a:lnTo>
                  <a:lnTo>
                    <a:pt x="0" y="2591"/>
                  </a:lnTo>
                  <a:lnTo>
                    <a:pt x="0" y="1296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84" name="Text Box 38"/>
            <p:cNvSpPr txBox="1">
              <a:spLocks noChangeArrowheads="1"/>
            </p:cNvSpPr>
            <p:nvPr/>
          </p:nvSpPr>
          <p:spPr bwMode="auto">
            <a:xfrm>
              <a:off x="2400" y="1228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Calibri" pitchFamily="34" charset="0"/>
                </a:rPr>
                <a:t>Feet</a:t>
              </a:r>
            </a:p>
          </p:txBody>
        </p:sp>
      </p:grpSp>
      <p:sp>
        <p:nvSpPr>
          <p:cNvPr id="65538" name="Text Box 39"/>
          <p:cNvSpPr txBox="1">
            <a:spLocks noChangeArrowheads="1"/>
          </p:cNvSpPr>
          <p:nvPr/>
        </p:nvSpPr>
        <p:spPr bwMode="auto">
          <a:xfrm>
            <a:off x="609600" y="-7938"/>
            <a:ext cx="79248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Calibri" pitchFamily="34" charset="0"/>
              </a:rPr>
              <a:t>Bayou Cane Area – Storm # 3</a:t>
            </a:r>
            <a:endParaRPr lang="en-US" sz="1400" b="1">
              <a:latin typeface="Calibri" pitchFamily="34" charset="0"/>
            </a:endParaRPr>
          </a:p>
          <a:p>
            <a:pPr algn="ctr"/>
            <a:r>
              <a:rPr lang="en-US" sz="2400" b="1">
                <a:latin typeface="Calibri" pitchFamily="34" charset="0"/>
              </a:rPr>
              <a:t>ADCIRC Predicted Flood Extent and Depth</a:t>
            </a:r>
          </a:p>
        </p:txBody>
      </p:sp>
      <p:pic>
        <p:nvPicPr>
          <p:cNvPr id="65539" name="Picture 40" descr="bayou_cane_storm_69_dpth"/>
          <p:cNvPicPr>
            <a:picLocks noChangeAspect="1" noChangeArrowheads="1"/>
          </p:cNvPicPr>
          <p:nvPr/>
        </p:nvPicPr>
        <p:blipFill>
          <a:blip r:embed="rId3"/>
          <a:srcRect l="18529" t="862" r="18529" b="970"/>
          <a:stretch>
            <a:fillRect/>
          </a:stretch>
        </p:blipFill>
        <p:spPr bwMode="auto">
          <a:xfrm>
            <a:off x="2741613" y="849313"/>
            <a:ext cx="5956300" cy="5915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381000" y="4859338"/>
            <a:ext cx="1911350" cy="1541462"/>
            <a:chOff x="240" y="3061"/>
            <a:chExt cx="1204" cy="971"/>
          </a:xfrm>
        </p:grpSpPr>
        <p:pic>
          <p:nvPicPr>
            <p:cNvPr id="65546" name="Picture 42" descr="project_area"/>
            <p:cNvPicPr>
              <a:picLocks noChangeAspect="1" noChangeArrowheads="1"/>
            </p:cNvPicPr>
            <p:nvPr/>
          </p:nvPicPr>
          <p:blipFill>
            <a:blip r:embed="rId4"/>
            <a:srcRect l="30188" t="23384" r="33963" b="31573"/>
            <a:stretch>
              <a:fillRect/>
            </a:stretch>
          </p:blipFill>
          <p:spPr bwMode="auto">
            <a:xfrm>
              <a:off x="240" y="3061"/>
              <a:ext cx="1204" cy="964"/>
            </a:xfrm>
            <a:prstGeom prst="rect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65547" name="Freeform 43"/>
            <p:cNvSpPr>
              <a:spLocks/>
            </p:cNvSpPr>
            <p:nvPr/>
          </p:nvSpPr>
          <p:spPr bwMode="auto">
            <a:xfrm>
              <a:off x="362" y="3063"/>
              <a:ext cx="339" cy="969"/>
            </a:xfrm>
            <a:custGeom>
              <a:avLst/>
              <a:gdLst>
                <a:gd name="T0" fmla="*/ 339 w 339"/>
                <a:gd name="T1" fmla="*/ 0 h 969"/>
                <a:gd name="T2" fmla="*/ 207 w 339"/>
                <a:gd name="T3" fmla="*/ 399 h 969"/>
                <a:gd name="T4" fmla="*/ 153 w 339"/>
                <a:gd name="T5" fmla="*/ 549 h 969"/>
                <a:gd name="T6" fmla="*/ 96 w 339"/>
                <a:gd name="T7" fmla="*/ 702 h 969"/>
                <a:gd name="T8" fmla="*/ 0 w 339"/>
                <a:gd name="T9" fmla="*/ 969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9"/>
                <a:gd name="T16" fmla="*/ 0 h 969"/>
                <a:gd name="T17" fmla="*/ 339 w 339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9" h="969">
                  <a:moveTo>
                    <a:pt x="339" y="0"/>
                  </a:moveTo>
                  <a:lnTo>
                    <a:pt x="207" y="399"/>
                  </a:lnTo>
                  <a:lnTo>
                    <a:pt x="153" y="549"/>
                  </a:lnTo>
                  <a:lnTo>
                    <a:pt x="96" y="702"/>
                  </a:lnTo>
                  <a:lnTo>
                    <a:pt x="0" y="969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48" name="Rectangle 44"/>
            <p:cNvSpPr>
              <a:spLocks noChangeAspect="1" noChangeArrowheads="1"/>
            </p:cNvSpPr>
            <p:nvPr/>
          </p:nvSpPr>
          <p:spPr bwMode="auto">
            <a:xfrm>
              <a:off x="718" y="3355"/>
              <a:ext cx="69" cy="69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4884738" y="3810000"/>
            <a:ext cx="2459037" cy="833438"/>
            <a:chOff x="1728" y="2538"/>
            <a:chExt cx="1549" cy="525"/>
          </a:xfrm>
        </p:grpSpPr>
        <p:sp>
          <p:nvSpPr>
            <p:cNvPr id="65543" name="Oval 46"/>
            <p:cNvSpPr>
              <a:spLocks noChangeAspect="1" noChangeArrowheads="1"/>
            </p:cNvSpPr>
            <p:nvPr/>
          </p:nvSpPr>
          <p:spPr bwMode="auto">
            <a:xfrm>
              <a:off x="2908" y="2538"/>
              <a:ext cx="369" cy="36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5544" name="Line 47"/>
            <p:cNvSpPr>
              <a:spLocks noChangeShapeType="1"/>
            </p:cNvSpPr>
            <p:nvPr/>
          </p:nvSpPr>
          <p:spPr bwMode="auto">
            <a:xfrm flipV="1">
              <a:off x="2496" y="2784"/>
              <a:ext cx="432" cy="9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45" name="Text Box 48"/>
            <p:cNvSpPr txBox="1">
              <a:spLocks noChangeArrowheads="1"/>
            </p:cNvSpPr>
            <p:nvPr/>
          </p:nvSpPr>
          <p:spPr bwMode="auto">
            <a:xfrm>
              <a:off x="1728" y="2832"/>
              <a:ext cx="816" cy="231"/>
            </a:xfrm>
            <a:prstGeom prst="rect">
              <a:avLst/>
            </a:prstGeom>
            <a:solidFill>
              <a:srgbClr val="FFFFF7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Wal-Mart</a:t>
              </a:r>
            </a:p>
          </p:txBody>
        </p:sp>
      </p:grpSp>
      <p:sp>
        <p:nvSpPr>
          <p:cNvPr id="65542" name="Text Box 49"/>
          <p:cNvSpPr txBox="1">
            <a:spLocks noChangeArrowheads="1"/>
          </p:cNvSpPr>
          <p:nvPr/>
        </p:nvSpPr>
        <p:spPr bwMode="auto">
          <a:xfrm>
            <a:off x="7391400" y="6216650"/>
            <a:ext cx="1752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WS = 128 mph</a:t>
            </a:r>
          </a:p>
          <a:p>
            <a:r>
              <a:rPr lang="en-US" b="1">
                <a:latin typeface="Calibri" pitchFamily="34" charset="0"/>
              </a:rPr>
              <a:t>FS =   13mph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 flo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63" y="144463"/>
            <a:ext cx="5715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zm-class-f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41" y="17562"/>
            <a:ext cx="7078010" cy="6840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Takings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Takings Law-5th Amendment U.S. Constitution</a:t>
            </a:r>
          </a:p>
          <a:p>
            <a:pPr lvl="1"/>
            <a:r>
              <a:rPr lang="en-US" dirty="0" smtClean="0"/>
              <a:t>Original Interpretation-Physical Occupation</a:t>
            </a:r>
          </a:p>
          <a:p>
            <a:pPr lvl="1"/>
            <a:r>
              <a:rPr lang="en-US" dirty="0" smtClean="0"/>
              <a:t>Regulating the Use of Property</a:t>
            </a:r>
          </a:p>
          <a:p>
            <a:pPr lvl="1"/>
            <a:r>
              <a:rPr lang="en-US" dirty="0" smtClean="0"/>
              <a:t>Sea Level Rise Adaptation</a:t>
            </a:r>
          </a:p>
          <a:p>
            <a:pPr lvl="2"/>
            <a:r>
              <a:rPr lang="en-US" dirty="0" smtClean="0"/>
              <a:t>Setbacks</a:t>
            </a:r>
          </a:p>
          <a:p>
            <a:pPr lvl="2"/>
            <a:r>
              <a:rPr lang="en-US" dirty="0" smtClean="0"/>
              <a:t>No Build Zones</a:t>
            </a:r>
          </a:p>
          <a:p>
            <a:pPr lvl="2"/>
            <a:r>
              <a:rPr lang="en-US" dirty="0" smtClean="0"/>
              <a:t>Protect Life and Property</a:t>
            </a:r>
          </a:p>
          <a:p>
            <a:pPr lvl="2"/>
            <a:r>
              <a:rPr lang="en-US" dirty="0" smtClean="0"/>
              <a:t>Allow Natural Systems to Migrate</a:t>
            </a:r>
          </a:p>
          <a:p>
            <a:pPr lvl="1"/>
            <a:r>
              <a:rPr lang="en-US" dirty="0" smtClean="0"/>
              <a:t>Local Government Fears</a:t>
            </a:r>
            <a:endParaRPr lang="en-US" dirty="0"/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950" y="1014413"/>
            <a:ext cx="9525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brochure COASTAL DEFENSE GRAPHIC August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8" y="1547091"/>
            <a:ext cx="8220364" cy="2701636"/>
          </a:xfrm>
          <a:prstGeom prst="rect">
            <a:avLst/>
          </a:prstGeom>
        </p:spPr>
      </p:pic>
      <p:pic>
        <p:nvPicPr>
          <p:cNvPr id="3" name="Picture 2" descr="LPBF-SOC-SOLjpg[1]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09" y="5010728"/>
            <a:ext cx="4156364" cy="795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3" name="Picture 17" descr="NAITitle Page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b="7777"/>
          <a:stretch>
            <a:fillRect/>
          </a:stretch>
        </p:blipFill>
        <p:spPr>
          <a:xfrm>
            <a:off x="786256" y="-226773"/>
            <a:ext cx="7832314" cy="73625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Responsibilities </a:t>
            </a:r>
            <a:br>
              <a:rPr lang="en-US" dirty="0" smtClean="0"/>
            </a:br>
            <a:r>
              <a:rPr lang="en-US" dirty="0" smtClean="0"/>
              <a:t>and  Liabilities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Types of Government Action</a:t>
            </a:r>
          </a:p>
          <a:p>
            <a:pPr lvl="1"/>
            <a:r>
              <a:rPr lang="en-US" dirty="0" smtClean="0"/>
              <a:t>Public works projects</a:t>
            </a:r>
          </a:p>
          <a:p>
            <a:pPr lvl="1"/>
            <a:r>
              <a:rPr lang="en-US" dirty="0" smtClean="0"/>
              <a:t>Licenses and permits</a:t>
            </a:r>
          </a:p>
          <a:p>
            <a:r>
              <a:rPr lang="en-US" dirty="0" smtClean="0"/>
              <a:t>Results of Government Action</a:t>
            </a:r>
          </a:p>
          <a:p>
            <a:pPr lvl="1"/>
            <a:r>
              <a:rPr lang="en-US" dirty="0" smtClean="0"/>
              <a:t>Causing or exacerbating flooding (Allowing construction in known flood hazard areas that causes flooding of neighboring property)</a:t>
            </a:r>
          </a:p>
          <a:p>
            <a:pPr lvl="1"/>
            <a:r>
              <a:rPr lang="en-US" dirty="0" smtClean="0"/>
              <a:t>Flooding from allowing risky development (flooding on the permitted property only)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288" y="736600"/>
            <a:ext cx="9525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6510"/>
            <a:ext cx="8229600" cy="8029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Duty/Knowledge=Sliding Scale?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76052"/>
            <a:ext cx="8229600" cy="344854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Duty</a:t>
            </a:r>
          </a:p>
          <a:p>
            <a:pPr lvl="1"/>
            <a:r>
              <a:rPr lang="en-US" dirty="0" smtClean="0"/>
              <a:t>Statutory Assumption of General Duty of Flood Control or Public Safety</a:t>
            </a:r>
          </a:p>
          <a:p>
            <a:pPr lvl="1"/>
            <a:r>
              <a:rPr lang="en-US" dirty="0" smtClean="0"/>
              <a:t>NFIP flood ordinance-probably underestimates risks</a:t>
            </a:r>
          </a:p>
          <a:p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Who is in the best position to know?</a:t>
            </a:r>
          </a:p>
          <a:p>
            <a:pPr lvl="1"/>
            <a:r>
              <a:rPr lang="en-US" dirty="0" smtClean="0"/>
              <a:t>Minimum responsibility-Informed consent?</a:t>
            </a:r>
          </a:p>
          <a:p>
            <a:pPr lvl="1"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50" y="898525"/>
            <a:ext cx="9525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 Defenses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Sovereign Immunity</a:t>
            </a:r>
          </a:p>
          <a:p>
            <a:pPr lvl="1"/>
            <a:r>
              <a:rPr lang="en-US" dirty="0" smtClean="0"/>
              <a:t>Waiver-total or </a:t>
            </a:r>
            <a:r>
              <a:rPr lang="en-US" smtClean="0"/>
              <a:t>partial</a:t>
            </a:r>
          </a:p>
          <a:p>
            <a:r>
              <a:rPr lang="en-US" smtClean="0"/>
              <a:t>Discretionary </a:t>
            </a:r>
            <a:r>
              <a:rPr lang="en-US" dirty="0" smtClean="0"/>
              <a:t>Function Immunity</a:t>
            </a:r>
          </a:p>
          <a:p>
            <a:pPr lvl="1"/>
            <a:r>
              <a:rPr lang="en-US" dirty="0" smtClean="0"/>
              <a:t>May be difficult to overcome in some jurisdictions</a:t>
            </a:r>
          </a:p>
          <a:p>
            <a:pPr lvl="1"/>
            <a:r>
              <a:rPr lang="en-US" dirty="0" smtClean="0"/>
              <a:t>Known hazardous conditions</a:t>
            </a:r>
          </a:p>
          <a:p>
            <a:pPr lvl="1"/>
            <a:r>
              <a:rPr lang="en-US" dirty="0" smtClean="0"/>
              <a:t>Foreseeable Zones of Risk</a:t>
            </a:r>
          </a:p>
          <a:p>
            <a:pPr lvl="1"/>
            <a:r>
              <a:rPr lang="en-US" dirty="0" smtClean="0"/>
              <a:t>Does deference decrease as knowledge increases?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0" y="1079500"/>
            <a:ext cx="9525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masglp.olemiss.edu/GOM/GOMProject.html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Takings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 Occupation of Private Property</a:t>
            </a:r>
          </a:p>
          <a:p>
            <a:r>
              <a:rPr lang="en-US" dirty="0" smtClean="0"/>
              <a:t>Requiring Quid Pro Quo for Development Permits (Dedication and Exaction conditions)</a:t>
            </a:r>
          </a:p>
          <a:p>
            <a:r>
              <a:rPr lang="en-US" dirty="0" smtClean="0"/>
              <a:t>Diminishing Economic Value of Property</a:t>
            </a:r>
          </a:p>
          <a:p>
            <a:pPr lvl="1"/>
            <a:r>
              <a:rPr lang="en-US" dirty="0" smtClean="0"/>
              <a:t>Loss of Some Value</a:t>
            </a:r>
          </a:p>
          <a:p>
            <a:pPr lvl="1"/>
            <a:r>
              <a:rPr lang="en-US" dirty="0" smtClean="0"/>
              <a:t>Loss of All or Most Value</a:t>
            </a:r>
          </a:p>
          <a:p>
            <a:pPr lvl="1"/>
            <a:r>
              <a:rPr lang="en-US" dirty="0" smtClean="0"/>
              <a:t>Prevention of Harm or Noxious Use</a:t>
            </a:r>
          </a:p>
          <a:p>
            <a:r>
              <a:rPr lang="en-US" dirty="0" smtClean="0"/>
              <a:t>Reasonable expectations?</a:t>
            </a:r>
            <a:endParaRPr lang="en-US" dirty="0"/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825500"/>
            <a:ext cx="9525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Reverse Government Liability-</a:t>
            </a:r>
            <a:br>
              <a:rPr lang="en-US" dirty="0" smtClean="0"/>
            </a:br>
            <a:r>
              <a:rPr lang="en-US" dirty="0" smtClean="0"/>
              <a:t>Duty to Prevent Harm/Warn?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Other Pincer</a:t>
            </a:r>
          </a:p>
          <a:p>
            <a:r>
              <a:rPr lang="en-US" dirty="0" smtClean="0"/>
              <a:t>Planning and Zoning Authority</a:t>
            </a:r>
          </a:p>
          <a:p>
            <a:r>
              <a:rPr lang="en-US" dirty="0" smtClean="0"/>
              <a:t>Liability for Failure to Control Risky 	Development</a:t>
            </a:r>
          </a:p>
          <a:p>
            <a:r>
              <a:rPr lang="en-US" dirty="0" smtClean="0"/>
              <a:t>Foreseeable Consequences</a:t>
            </a:r>
          </a:p>
          <a:p>
            <a:r>
              <a:rPr lang="en-US" dirty="0" smtClean="0"/>
              <a:t>Special Knowledge</a:t>
            </a:r>
          </a:p>
          <a:p>
            <a:pPr lvl="1"/>
            <a:r>
              <a:rPr lang="en-US" dirty="0" smtClean="0"/>
              <a:t>NFIP is Not Enough</a:t>
            </a:r>
          </a:p>
          <a:p>
            <a:pPr lvl="1"/>
            <a:r>
              <a:rPr lang="en-US" dirty="0" smtClean="0"/>
              <a:t>Conditions Will Worsen</a:t>
            </a:r>
          </a:p>
          <a:p>
            <a:endParaRPr lang="en-US" dirty="0"/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213" y="1000125"/>
            <a:ext cx="9525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O Report FloodInsurance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481541" y="-143933"/>
            <a:ext cx="5037392" cy="6519333"/>
          </a:xfrm>
          <a:prstGeom prst="rect">
            <a:avLst/>
          </a:prstGeom>
        </p:spPr>
      </p:pic>
      <p:pic>
        <p:nvPicPr>
          <p:cNvPr id="3" name="Picture 2" descr="GAO Report on FEMA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76727" y="-127000"/>
            <a:ext cx="4939262" cy="63923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Reverse Government Liability-</a:t>
            </a:r>
            <a:br>
              <a:rPr lang="en-US" dirty="0" smtClean="0"/>
            </a:br>
            <a:r>
              <a:rPr lang="en-US" dirty="0" smtClean="0"/>
              <a:t>Duty to Prevent Harm/Warn?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Knowledge</a:t>
            </a:r>
          </a:p>
          <a:p>
            <a:pPr lvl="1"/>
            <a:r>
              <a:rPr lang="en-US" dirty="0" smtClean="0"/>
              <a:t>Sea Grant Focus Area-Sustainable Coastal Communities, Hazard Resiliency </a:t>
            </a:r>
          </a:p>
          <a:p>
            <a:pPr lvl="1"/>
            <a:r>
              <a:rPr lang="en-US" dirty="0" smtClean="0"/>
              <a:t>Workshops and Seminars for Public Officials</a:t>
            </a:r>
          </a:p>
          <a:p>
            <a:pPr lvl="1"/>
            <a:r>
              <a:rPr lang="en-US" dirty="0" smtClean="0"/>
              <a:t>Public Meetings</a:t>
            </a:r>
          </a:p>
          <a:p>
            <a:pPr lvl="1"/>
            <a:r>
              <a:rPr lang="en-US" dirty="0" smtClean="0"/>
              <a:t>Louisiana Coastal Hazard Mitigation Guidebook</a:t>
            </a:r>
            <a:endParaRPr lang="en-US" dirty="0"/>
          </a:p>
        </p:txBody>
      </p:sp>
      <p:pic>
        <p:nvPicPr>
          <p:cNvPr id="4" name="Picture 3" descr="LASG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5" y="1044575"/>
            <a:ext cx="9525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1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16324" name="Picture 4" descr="DSC0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2706" name="Picture 2" descr="DSC00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-142875"/>
            <a:ext cx="10566400" cy="700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A63A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5653</TotalTime>
  <Words>1566</Words>
  <Application>Microsoft Macintosh PowerPoint</Application>
  <PresentationFormat>On-screen Show (4:3)</PresentationFormat>
  <Paragraphs>419</Paragraphs>
  <Slides>35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Flow</vt:lpstr>
      <vt:lpstr>Legal Issues in Sea Level Rise Adaptation</vt:lpstr>
      <vt:lpstr> Sea Level Rise and Property Rights: A Gulf Of Mexico Regional Sea Grant Legal Project </vt:lpstr>
      <vt:lpstr>Takings Law</vt:lpstr>
      <vt:lpstr>Takings Law</vt:lpstr>
      <vt:lpstr>Reverse Government Liability- Duty to Prevent Harm/Warn?</vt:lpstr>
      <vt:lpstr>Slide 6</vt:lpstr>
      <vt:lpstr>Reverse Government Liability- Duty to Prevent Harm/Warn?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Government Responsibilities  and  Liabilities  </vt:lpstr>
      <vt:lpstr>Duty/Knowledge=Sliding Scale?</vt:lpstr>
      <vt:lpstr>Government Defenses </vt:lpstr>
      <vt:lpstr>Project Website</vt:lpstr>
    </vt:vector>
  </TitlesOfParts>
  <Company>Louisiana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Truth or Consequences </dc:title>
  <dc:creator>James Wilkins</dc:creator>
  <cp:lastModifiedBy>Office 2004 Test Drive User</cp:lastModifiedBy>
  <cp:revision>79</cp:revision>
  <dcterms:created xsi:type="dcterms:W3CDTF">2010-05-28T12:19:22Z</dcterms:created>
  <dcterms:modified xsi:type="dcterms:W3CDTF">2010-05-28T13:40:55Z</dcterms:modified>
</cp:coreProperties>
</file>