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12" r:id="rId3"/>
    <p:sldId id="332" r:id="rId4"/>
    <p:sldId id="318" r:id="rId5"/>
    <p:sldId id="316" r:id="rId6"/>
    <p:sldId id="309" r:id="rId7"/>
    <p:sldId id="319" r:id="rId8"/>
    <p:sldId id="320" r:id="rId9"/>
    <p:sldId id="321" r:id="rId10"/>
    <p:sldId id="322" r:id="rId11"/>
    <p:sldId id="323" r:id="rId12"/>
    <p:sldId id="326" r:id="rId13"/>
    <p:sldId id="327" r:id="rId14"/>
    <p:sldId id="328" r:id="rId15"/>
    <p:sldId id="329" r:id="rId16"/>
    <p:sldId id="317" r:id="rId17"/>
    <p:sldId id="324" r:id="rId18"/>
    <p:sldId id="325" r:id="rId19"/>
    <p:sldId id="33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4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9953EC-1AFE-4B08-B16C-87308390B439}" type="datetimeFigureOut">
              <a:rPr lang="en-US"/>
              <a:pPr>
                <a:defRPr/>
              </a:pPr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04C3C1-F317-4F3B-9671-78FE5AE3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75347-5514-4B23-9CEA-BF7963CB7D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89F4C-0BF1-436C-80F2-9ED96AF99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75347-5514-4B23-9CEA-BF7963CB7D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B9551-B0FC-478C-B911-8CE35F74F9E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81D35-7D85-4AD2-A24C-B107924047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81D35-7D85-4AD2-A24C-B107924047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39BC6-8811-451C-B6F4-37FE68454DA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9DBB-55EC-43C8-A1D7-82893F09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0D9B-6D48-41D4-B75A-F943B577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06C0-E95A-4BA7-A064-15D7C3FB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4992-971A-4B5B-A91C-F7C5B8600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9FFB-E03C-43B8-9BBF-AFE047394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DB95-77E7-4F14-8AD3-352B9EBEA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16DD-0626-40DA-BE82-409839BB6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9AB1-DEE2-48A7-BABD-AAAA15BD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E1BD-A65C-4F04-BC46-EA6B4523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CE46-2DAC-45A1-9AFA-68A9B4D3C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04AF-6541-4109-94E2-709170B8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50074D-0BC4-4B31-ABDE-565C6C7A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8382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aiandra GD" pitchFamily="34" charset="0"/>
              </a:rPr>
              <a:t>Harte Research Institute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62400" y="1447800"/>
            <a:ext cx="482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aiandra GD" pitchFamily="34" charset="0"/>
              </a:rPr>
              <a:t>for Gulf of Mexico Studies</a:t>
            </a:r>
          </a:p>
        </p:txBody>
      </p: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>
            <a:off x="304800" y="1447800"/>
            <a:ext cx="8610600" cy="1588"/>
          </a:xfrm>
          <a:prstGeom prst="straightConnector1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</p:cxnSp>
      <p:pic>
        <p:nvPicPr>
          <p:cNvPr id="2054" name="Picture 6" descr="aDSC_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6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DSC_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457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aDSC_02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133600"/>
            <a:ext cx="45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aDSC_0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aDSC_0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133600"/>
            <a:ext cx="45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aDSC_02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1336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aDSC_02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aDSC_018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aDSC_02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aDSC_023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2133600"/>
            <a:ext cx="45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aDSC_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46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aDSC_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457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aDSC_02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2133600"/>
            <a:ext cx="45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Rectangle 20"/>
          <p:cNvSpPr>
            <a:spLocks noChangeArrowheads="1"/>
          </p:cNvSpPr>
          <p:nvPr/>
        </p:nvSpPr>
        <p:spPr bwMode="auto">
          <a:xfrm>
            <a:off x="1066800" y="4419600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David W. </a:t>
            </a:r>
            <a:r>
              <a:rPr lang="en-US" dirty="0" err="1" smtClean="0">
                <a:solidFill>
                  <a:schemeClr val="bg1"/>
                </a:solidFill>
                <a:latin typeface="Verdana" pitchFamily="34" charset="0"/>
              </a:rPr>
              <a:t>Yoskowitz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Carlota Santos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Harte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Research Institute for Gulf of Mexico Studies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Texas A&amp;M University – Corpus Christi</a:t>
            </a:r>
          </a:p>
        </p:txBody>
      </p:sp>
      <p:pic>
        <p:nvPicPr>
          <p:cNvPr id="2068" name="Picture 21" descr="aDSC_02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0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2" descr="aDSC_02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33400" y="2819400"/>
            <a:ext cx="79899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A Multiparty Approach to Inventory and Valuation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of Ecosystem Services in the Coastal Zone of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Gulf of Mexico</a:t>
            </a:r>
          </a:p>
        </p:txBody>
      </p:sp>
      <p:sp>
        <p:nvSpPr>
          <p:cNvPr id="2071" name="TextBox 23"/>
          <p:cNvSpPr txBox="1">
            <a:spLocks noChangeArrowheads="1"/>
          </p:cNvSpPr>
          <p:nvPr/>
        </p:nvSpPr>
        <p:spPr bwMode="auto">
          <a:xfrm>
            <a:off x="3733800" y="5638800"/>
            <a:ext cx="1781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CNREP 2010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New Orleans, LA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May 28, 2010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D. Yoskowitz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3989-FECE-4597-967A-B518C2DD28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Harte Research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_of_Mexico_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3124200" cy="270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arthwithbooks.jpg"/>
          <p:cNvPicPr>
            <a:picLocks noChangeAspect="1"/>
          </p:cNvPicPr>
          <p:nvPr/>
        </p:nvPicPr>
        <p:blipFill>
          <a:blip r:embed="rId4" cstate="print"/>
          <a:srcRect l="15000" t="15000" r="15000" b="15000"/>
          <a:stretch>
            <a:fillRect/>
          </a:stretch>
        </p:blipFill>
        <p:spPr>
          <a:xfrm>
            <a:off x="381000" y="1066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1066800"/>
            <a:ext cx="54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Convene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workshop to gain consensus on approaches, definition and identification of ES, and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steps to be taken toward initiation of the test case.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886200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Scheduled for June 16-18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800600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workshop was written into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CEQ’s “Roadmap”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_of_Mexico_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3124200" cy="270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arthwithbooks.jpg"/>
          <p:cNvPicPr>
            <a:picLocks noChangeAspect="1"/>
          </p:cNvPicPr>
          <p:nvPr/>
        </p:nvPicPr>
        <p:blipFill>
          <a:blip r:embed="rId4" cstate="print"/>
          <a:srcRect l="15000" t="15000" r="15000" b="15000"/>
          <a:stretch>
            <a:fillRect/>
          </a:stretch>
        </p:blipFill>
        <p:spPr>
          <a:xfrm>
            <a:off x="381000" y="1066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Satellite image of the Gulf of Mexico dead z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419600"/>
            <a:ext cx="2314575" cy="1494023"/>
          </a:xfrm>
          <a:prstGeom prst="rect">
            <a:avLst/>
          </a:prstGeom>
          <a:noFill/>
        </p:spPr>
      </p:pic>
      <p:pic>
        <p:nvPicPr>
          <p:cNvPr id="72706" name="Picture 2" descr="http://www.teachersparadise.com/ency/en/media/7/7f/nasa_florida_750pi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572000"/>
            <a:ext cx="2209160" cy="1752600"/>
          </a:xfrm>
          <a:prstGeom prst="rect">
            <a:avLst/>
          </a:prstGeom>
          <a:noFill/>
        </p:spPr>
      </p:pic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9436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Mississippi River Delta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3246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Florida Keys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371600"/>
            <a:ext cx="449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Identify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tools and develop the products necessary for application of ES values to the policy test case.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Louisiana-Mississippi Gulf Coast Ecosystem Restoration Working Group has issued the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“Roadmap”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Restoring Ecosystem Resiliency and Sustainability.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important actions regarding ecosystem services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RTEmagicC_Mississippi_delta_from_space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048000"/>
            <a:ext cx="1752600" cy="1863598"/>
          </a:xfrm>
          <a:prstGeom prst="rect">
            <a:avLst/>
          </a:prstGeom>
        </p:spPr>
      </p:pic>
      <p:pic>
        <p:nvPicPr>
          <p:cNvPr id="5" name="Picture 4" descr="GULF SATE.jpg"/>
          <p:cNvPicPr>
            <a:picLocks noChangeAspect="1"/>
          </p:cNvPicPr>
          <p:nvPr/>
        </p:nvPicPr>
        <p:blipFill>
          <a:blip r:embed="rId3" cstate="print"/>
          <a:srcRect t="27442" r="2999"/>
          <a:stretch>
            <a:fillRect/>
          </a:stretch>
        </p:blipFill>
        <p:spPr>
          <a:xfrm>
            <a:off x="228600" y="2895600"/>
            <a:ext cx="3810000" cy="2403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3200400"/>
            <a:ext cx="1524000" cy="1524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Satellite views of Louisiana's wetlands before and after Hurricane Katr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538178" cy="3811172"/>
          </a:xfrm>
          <a:prstGeom prst="rect">
            <a:avLst/>
          </a:prstGeom>
          <a:noFill/>
        </p:spPr>
      </p:pic>
      <p:pic>
        <p:nvPicPr>
          <p:cNvPr id="1029" name="Picture 5" descr="http://www.epa.gov/region6/water/ecopro/em/cwppra/coastalloss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953000"/>
            <a:ext cx="2230967" cy="16732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727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CEQ LA-MS Ecosystem Restoration Working Group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EmagicC_Mississippi_delta_from_space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971800"/>
            <a:ext cx="1752600" cy="1863598"/>
          </a:xfrm>
          <a:prstGeom prst="rect">
            <a:avLst/>
          </a:prstGeom>
        </p:spPr>
      </p:pic>
      <p:pic>
        <p:nvPicPr>
          <p:cNvPr id="5" name="Picture 4" descr="GULF SATE.jpg"/>
          <p:cNvPicPr>
            <a:picLocks noChangeAspect="1"/>
          </p:cNvPicPr>
          <p:nvPr/>
        </p:nvPicPr>
        <p:blipFill>
          <a:blip r:embed="rId3" cstate="print"/>
          <a:srcRect t="27442" r="2999"/>
          <a:stretch>
            <a:fillRect/>
          </a:stretch>
        </p:blipFill>
        <p:spPr>
          <a:xfrm>
            <a:off x="381000" y="2362200"/>
            <a:ext cx="3810000" cy="2403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5400" y="2667000"/>
            <a:ext cx="1524000" cy="1524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Satellite views of Louisiana's wetlands before and after Hurricane Katr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2538178" cy="3811172"/>
          </a:xfrm>
          <a:prstGeom prst="rect">
            <a:avLst/>
          </a:prstGeom>
          <a:noFill/>
        </p:spPr>
      </p:pic>
      <p:pic>
        <p:nvPicPr>
          <p:cNvPr id="1029" name="Picture 5" descr="http://www.epa.gov/region6/water/ecopro/em/cwppra/coastalloss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953000"/>
            <a:ext cx="2230967" cy="16732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381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fall 2010, complete a review of existing economic data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ork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experts to identify mechanisms needed to more fully incorporate values for ecosystem services into decision processes, including cost-benefits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EmagicC_Mississippi_delta_from_space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52800"/>
            <a:ext cx="1752600" cy="1863598"/>
          </a:xfrm>
          <a:prstGeom prst="rect">
            <a:avLst/>
          </a:prstGeom>
        </p:spPr>
      </p:pic>
      <p:pic>
        <p:nvPicPr>
          <p:cNvPr id="5" name="Picture 4" descr="GULF SATE.jpg"/>
          <p:cNvPicPr>
            <a:picLocks noChangeAspect="1"/>
          </p:cNvPicPr>
          <p:nvPr/>
        </p:nvPicPr>
        <p:blipFill>
          <a:blip r:embed="rId3" cstate="print"/>
          <a:srcRect t="27442" r="2999"/>
          <a:stretch>
            <a:fillRect/>
          </a:stretch>
        </p:blipFill>
        <p:spPr>
          <a:xfrm>
            <a:off x="381000" y="3810000"/>
            <a:ext cx="3810000" cy="2403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5400" y="4114800"/>
            <a:ext cx="1524000" cy="15240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Satellite views of Louisiana's wetlands before and after Hurricane Katr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540" y="3200400"/>
            <a:ext cx="2284438" cy="34301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286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winter 2010, present a draft approach for assessing ecosystem services provided by federally supported coastal ecosystem restoration projects in the region. 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approach will improve agency decision-making and build off of a summer 2010 workshop on regional ecosystem services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sponsored by the Gulf of Mexico Alliance.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1219200"/>
            <a:ext cx="5562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Ecosystem Services Valuation Database-Gulf of Mexico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ESVD-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GoMx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be QA/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QC’ed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July 2010 and projected to roll out to the public in Fall 2010.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GUI (graphical user interface) is being developed this summer.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1" descr="Satellite image of the Gulf of Mexico dead z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2314575" cy="1494023"/>
          </a:xfrm>
          <a:prstGeom prst="rect">
            <a:avLst/>
          </a:prstGeom>
          <a:noFill/>
        </p:spPr>
      </p:pic>
      <p:pic>
        <p:nvPicPr>
          <p:cNvPr id="22" name="Picture 2" descr="http://www.teachersparadise.com/ency/en/media/7/7f/nasa_florida_750p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797623"/>
            <a:ext cx="2209160" cy="17526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91000" y="60960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Mississippi River Delta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655022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Florida Keys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57200"/>
            <a:ext cx="663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Ecosystem Services Valuation Database-</a:t>
            </a:r>
            <a:r>
              <a:rPr lang="en-US" sz="2400" u="sng" dirty="0" err="1" smtClean="0">
                <a:solidFill>
                  <a:schemeClr val="bg1"/>
                </a:solidFill>
              </a:rPr>
              <a:t>GoMx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43000" y="3810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7172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18" y="838200"/>
            <a:ext cx="905408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 smtClean="0">
                <a:solidFill>
                  <a:schemeClr val="bg1"/>
                </a:solidFill>
              </a:rPr>
              <a:t>ESVD-</a:t>
            </a:r>
            <a:r>
              <a:rPr lang="en-US" sz="2200" dirty="0" err="1" smtClean="0">
                <a:solidFill>
                  <a:schemeClr val="bg1"/>
                </a:solidFill>
              </a:rPr>
              <a:t>GoMx</a:t>
            </a:r>
            <a:r>
              <a:rPr lang="en-US" sz="2200" dirty="0" smtClean="0">
                <a:solidFill>
                  <a:schemeClr val="bg1"/>
                </a:solidFill>
              </a:rPr>
              <a:t> is populated by previous valuation studies that are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applicable to the Gulf of Mexico coastal </a:t>
            </a:r>
            <a:r>
              <a:rPr lang="en-US" sz="2200" dirty="0" smtClean="0">
                <a:solidFill>
                  <a:schemeClr val="bg1"/>
                </a:solidFill>
              </a:rPr>
              <a:t>environment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Satellite image of the Gulf of Mexico dead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419600"/>
            <a:ext cx="2314575" cy="1494023"/>
          </a:xfrm>
          <a:prstGeom prst="rect">
            <a:avLst/>
          </a:prstGeom>
          <a:noFill/>
        </p:spPr>
      </p:pic>
      <p:pic>
        <p:nvPicPr>
          <p:cNvPr id="72706" name="Picture 2" descr="http://www.teachersparadise.com/ency/en/media/7/7f/nasa_florida_7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2209160" cy="1752600"/>
          </a:xfrm>
          <a:prstGeom prst="rect">
            <a:avLst/>
          </a:prstGeom>
          <a:noFill/>
        </p:spPr>
      </p:pic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9436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Mississippi River Delta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3246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Florida Keys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478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the EIA PIT meeting in Key West in January, members of four  PITs (HCR, Nutrients, EIA, and Resiliency)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discussed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actions items that relate to valuing ecosystem services and socio-economic analysis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cuts across all four.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32004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was agreed that the PITs should work together rather than duplicate effort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762000"/>
            <a:ext cx="3872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GOMA Cross Team Project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05000" y="41148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Given the focus of the various teams, Galveston Bay was suggested as a possible cross PIT pilot study site that would address the socio-economic and ecosystem services analysis needs of the PITs.</a:t>
            </a:r>
          </a:p>
        </p:txBody>
      </p:sp>
      <p:pic>
        <p:nvPicPr>
          <p:cNvPr id="21" name="Picture 20" descr="TEXAS COAST DETAI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493118" cy="4191000"/>
          </a:xfrm>
          <a:prstGeom prst="rect">
            <a:avLst/>
          </a:prstGeom>
        </p:spPr>
      </p:pic>
      <p:pic>
        <p:nvPicPr>
          <p:cNvPr id="22" name="Picture 21" descr="GULF SATE.jpg"/>
          <p:cNvPicPr>
            <a:picLocks noChangeAspect="1"/>
          </p:cNvPicPr>
          <p:nvPr/>
        </p:nvPicPr>
        <p:blipFill>
          <a:blip r:embed="rId3" cstate="print"/>
          <a:srcRect t="27442" r="2999"/>
          <a:stretch>
            <a:fillRect/>
          </a:stretch>
        </p:blipFill>
        <p:spPr>
          <a:xfrm>
            <a:off x="4495800" y="1066800"/>
            <a:ext cx="3810000" cy="240344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514600" y="1143000"/>
            <a:ext cx="1371600" cy="1371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1905000"/>
            <a:ext cx="533400" cy="4572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Yoskowitz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Harte Research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4992-971A-4B5B-A91C-F7C5B8600A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60684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Finally: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What about the current efforts in light of Deepwater Horizon?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The Gulf of Mexico Alliance will become more significant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in helping organize multi-state responses and assessments and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garnering funds.</a:t>
            </a:r>
          </a:p>
          <a:p>
            <a:pPr marL="457200" indent="-457200"/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bg1"/>
                </a:solidFill>
              </a:rPr>
              <a:t>The Natural Resource Damage Assessment (NRDA) process,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we are told, will include ecosystem services.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/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200" dirty="0" smtClean="0">
                <a:solidFill>
                  <a:schemeClr val="bg1"/>
                </a:solidFill>
              </a:rPr>
              <a:t>The process of identifying the critical services for the Gulf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and mechanisms to incorporate them into decision making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becomes much more important now.</a:t>
            </a:r>
          </a:p>
          <a:p>
            <a:pPr marL="457200" indent="-457200"/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200" dirty="0" smtClean="0">
                <a:solidFill>
                  <a:schemeClr val="bg1"/>
                </a:solidFill>
              </a:rPr>
              <a:t>The ESVD-</a:t>
            </a:r>
            <a:r>
              <a:rPr lang="en-US" sz="2200" dirty="0" err="1" smtClean="0">
                <a:solidFill>
                  <a:schemeClr val="bg1"/>
                </a:solidFill>
              </a:rPr>
              <a:t>GoMx</a:t>
            </a:r>
            <a:r>
              <a:rPr lang="en-US" sz="2200" dirty="0" smtClean="0">
                <a:solidFill>
                  <a:schemeClr val="bg1"/>
                </a:solidFill>
              </a:rPr>
              <a:t> will play a role in providing much needed</a:t>
            </a:r>
          </a:p>
          <a:p>
            <a:pPr marL="457200" indent="-457200"/>
            <a:r>
              <a:rPr lang="en-US" sz="2200" dirty="0" smtClean="0">
                <a:solidFill>
                  <a:schemeClr val="bg1"/>
                </a:solidFill>
              </a:rPr>
              <a:t>	valuation data.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22F5A-E7C1-41CE-8BD1-E7E94A33F7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Harte Research Institute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7400"/>
            <a:ext cx="8494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“Decisions are incomplete and inefficient if 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they do not include </a:t>
            </a:r>
            <a:r>
              <a:rPr lang="en-US" sz="2800" i="1" u="sng" dirty="0" smtClean="0">
                <a:solidFill>
                  <a:schemeClr val="bg1"/>
                </a:solidFill>
              </a:rPr>
              <a:t>all</a:t>
            </a:r>
            <a:r>
              <a:rPr lang="en-US" sz="2800" i="1" dirty="0" smtClean="0">
                <a:solidFill>
                  <a:schemeClr val="bg1"/>
                </a:solidFill>
              </a:rPr>
              <a:t> benefits and costs...”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							</a:t>
            </a:r>
            <a:r>
              <a:rPr lang="en-US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err="1" smtClean="0">
                <a:solidFill>
                  <a:schemeClr val="bg1"/>
                </a:solidFill>
              </a:rPr>
              <a:t>Yoskowitz</a:t>
            </a:r>
            <a:r>
              <a:rPr lang="en-US" sz="1000" dirty="0" smtClean="0">
                <a:solidFill>
                  <a:schemeClr val="bg1"/>
                </a:solidFill>
              </a:rPr>
              <a:t>, 2009)</a:t>
            </a:r>
            <a:r>
              <a:rPr lang="en-US" sz="1400" dirty="0" smtClean="0">
                <a:solidFill>
                  <a:schemeClr val="bg1"/>
                </a:solidFill>
              </a:rPr>
              <a:t>	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6474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With Ecosystem Services, what </a:t>
            </a:r>
            <a:r>
              <a:rPr lang="en-US" sz="2800" dirty="0" smtClean="0">
                <a:solidFill>
                  <a:schemeClr val="bg1"/>
                </a:solidFill>
              </a:rPr>
              <a:t>are we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working </a:t>
            </a:r>
            <a:r>
              <a:rPr lang="en-US" sz="2800" dirty="0" smtClean="0">
                <a:solidFill>
                  <a:schemeClr val="bg1"/>
                </a:solidFill>
              </a:rPr>
              <a:t>towards?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424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question is: How do we begin to </a:t>
            </a:r>
            <a:r>
              <a:rPr lang="en-US" sz="2800" dirty="0" err="1" smtClean="0">
                <a:solidFill>
                  <a:schemeClr val="bg1"/>
                </a:solidFill>
              </a:rPr>
              <a:t>operationalize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inclusion of ecosystem services into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decision making for the </a:t>
            </a:r>
            <a:r>
              <a:rPr lang="en-US" sz="2800" dirty="0" err="1" smtClean="0">
                <a:solidFill>
                  <a:schemeClr val="bg1"/>
                </a:solidFill>
              </a:rPr>
              <a:t>GoMx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Yoskowitz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Harte Research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4992-971A-4B5B-A91C-F7C5B8600A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8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the </a:t>
            </a:r>
            <a:r>
              <a:rPr lang="en-US" sz="2000" dirty="0" err="1" smtClean="0">
                <a:solidFill>
                  <a:schemeClr val="bg1"/>
                </a:solidFill>
              </a:rPr>
              <a:t>GoMx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what </a:t>
            </a:r>
            <a:r>
              <a:rPr lang="en-US" sz="2000" dirty="0" smtClean="0">
                <a:solidFill>
                  <a:schemeClr val="bg1"/>
                </a:solidFill>
              </a:rPr>
              <a:t>framework </a:t>
            </a:r>
            <a:r>
              <a:rPr lang="en-US" sz="2000" dirty="0" smtClean="0">
                <a:solidFill>
                  <a:schemeClr val="bg1"/>
                </a:solidFill>
              </a:rPr>
              <a:t>exists to </a:t>
            </a:r>
            <a:r>
              <a:rPr lang="en-US" sz="2000" dirty="0" smtClean="0">
                <a:solidFill>
                  <a:schemeClr val="bg1"/>
                </a:solidFill>
              </a:rPr>
              <a:t>move ecosystem </a:t>
            </a:r>
            <a:r>
              <a:rPr lang="en-US" sz="2000" dirty="0" smtClean="0">
                <a:solidFill>
                  <a:schemeClr val="bg1"/>
                </a:solidFill>
              </a:rPr>
              <a:t>services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from practice to policy?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6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601250" cy="348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429000" y="1828800"/>
            <a:ext cx="1828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Environmentla Decisionmaking Table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235588"/>
            <a:ext cx="3431846" cy="336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66800" y="37338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8100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Planning and Policy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Yoskowitz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Harte Research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4992-971A-4B5B-A91C-F7C5B8600A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200400"/>
            <a:ext cx="487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ix </a:t>
            </a:r>
            <a:r>
              <a:rPr lang="en-US" sz="2000" dirty="0" smtClean="0">
                <a:solidFill>
                  <a:schemeClr val="bg1"/>
                </a:solidFill>
              </a:rPr>
              <a:t>priority issues that are regionally significant and can be effectively addressed through increased collaboration at local, state, and federal levels: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1. Water Quality;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2. Habitat Conservation and Restoration;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. Ecosystem Integration and Assessment;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4. Nutrients &amp; Nutrient Impacts;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5. Coastal Community Resilience; and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6. Environmental </a:t>
            </a:r>
            <a:r>
              <a:rPr lang="en-US" sz="1600" dirty="0" smtClean="0">
                <a:solidFill>
                  <a:schemeClr val="bg1"/>
                </a:solidFill>
              </a:rPr>
              <a:t>Education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Gulf of Mexico Allianc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1" y="762000"/>
            <a:ext cx="2952749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838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Gulf of Mexico Alliance is a partnership of the </a:t>
            </a:r>
            <a:r>
              <a:rPr lang="en-US" sz="2000" dirty="0" smtClean="0">
                <a:solidFill>
                  <a:schemeClr val="bg1"/>
                </a:solidFill>
              </a:rPr>
              <a:t>five Gulf states with </a:t>
            </a:r>
            <a:r>
              <a:rPr lang="en-US" sz="2000" dirty="0" smtClean="0">
                <a:solidFill>
                  <a:schemeClr val="bg1"/>
                </a:solidFill>
              </a:rPr>
              <a:t>the goal of significantly increasing regional collaboration to enhance the ecological and economic health of the Gulf of Mexico.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3528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Alliance has been widely cited by the Joint Ocean Commission and others, as an early and effective example of a regional governance approach.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038600" y="4724400"/>
            <a:ext cx="612648" cy="1524000"/>
          </a:xfrm>
          <a:prstGeom prst="rightBrace">
            <a:avLst>
              <a:gd name="adj1" fmla="val 8333"/>
              <a:gd name="adj2" fmla="val 725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5715000"/>
            <a:ext cx="262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Priority Issue Teams (PITs)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Yoskowitz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3989-FECE-4597-967A-B518C2DD28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Harte Research Institute</a:t>
            </a:r>
          </a:p>
        </p:txBody>
      </p:sp>
      <p:pic>
        <p:nvPicPr>
          <p:cNvPr id="26626" name="Picture 2" descr="Cover image of the Governor's Action 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599"/>
            <a:ext cx="3363148" cy="4953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7620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 Plan II address four major 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Sustaining Gulf Economy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Improving Ecosystem Health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Mitigating the impacts of and Adapting to Climate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Mitigating Harmful Effects to Coastal Water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810000"/>
            <a:ext cx="4826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There are </a:t>
            </a:r>
            <a:r>
              <a:rPr lang="en-US" sz="2000" u="sng" dirty="0" smtClean="0">
                <a:solidFill>
                  <a:schemeClr val="bg1"/>
                </a:solidFill>
              </a:rPr>
              <a:t>eleven action steps </a:t>
            </a:r>
            <a:r>
              <a:rPr lang="en-US" sz="2000" dirty="0" smtClean="0">
                <a:solidFill>
                  <a:schemeClr val="bg1"/>
                </a:solidFill>
              </a:rPr>
              <a:t>relating to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socio-economic, ecosystem services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nd benefit-cost assessment in Plan II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3810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43000"/>
            <a:ext cx="8634415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Identify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the various habitats </a:t>
            </a:r>
            <a:r>
              <a:rPr lang="en-US" sz="2200" dirty="0" smtClean="0">
                <a:solidFill>
                  <a:schemeClr val="bg1"/>
                </a:solidFill>
              </a:rPr>
              <a:t>in the coastal zone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>
                <a:solidFill>
                  <a:schemeClr val="bg1"/>
                </a:solidFill>
              </a:rPr>
              <a:t>marine and terrestrial)</a:t>
            </a:r>
          </a:p>
          <a:p>
            <a:pPr marL="457200" indent="-457200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Inventory</a:t>
            </a:r>
            <a:r>
              <a:rPr lang="en-US" sz="2200" dirty="0" smtClean="0">
                <a:solidFill>
                  <a:schemeClr val="bg1"/>
                </a:solidFill>
              </a:rPr>
              <a:t>. Attach </a:t>
            </a:r>
            <a:r>
              <a:rPr lang="en-US" sz="2200" dirty="0">
                <a:solidFill>
                  <a:schemeClr val="bg1"/>
                </a:solidFill>
              </a:rPr>
              <a:t>ES services to the habitat types via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	an </a:t>
            </a:r>
            <a:r>
              <a:rPr lang="en-US" sz="2200" dirty="0">
                <a:solidFill>
                  <a:schemeClr val="bg1"/>
                </a:solidFill>
              </a:rPr>
              <a:t>expert panel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3.	Value</a:t>
            </a:r>
            <a:r>
              <a:rPr lang="en-US" sz="2200" dirty="0" smtClean="0">
                <a:solidFill>
                  <a:schemeClr val="bg1"/>
                </a:solidFill>
              </a:rPr>
              <a:t>. Attach </a:t>
            </a:r>
            <a:r>
              <a:rPr lang="en-US" sz="2200" dirty="0">
                <a:solidFill>
                  <a:schemeClr val="bg1"/>
                </a:solidFill>
              </a:rPr>
              <a:t>a monetary </a:t>
            </a:r>
            <a:r>
              <a:rPr lang="en-US" sz="2200" dirty="0" smtClean="0">
                <a:solidFill>
                  <a:schemeClr val="bg1"/>
                </a:solidFill>
              </a:rPr>
              <a:t> or non-monetary (index)value</a:t>
            </a:r>
            <a:r>
              <a:rPr lang="en-US" sz="2200" dirty="0">
                <a:solidFill>
                  <a:schemeClr val="bg1"/>
                </a:solidFill>
              </a:rPr>
              <a:t>, where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possible</a:t>
            </a:r>
            <a:r>
              <a:rPr lang="en-US" sz="2200" dirty="0">
                <a:solidFill>
                  <a:schemeClr val="bg1"/>
                </a:solidFill>
              </a:rPr>
              <a:t>, to a single </a:t>
            </a:r>
            <a:r>
              <a:rPr lang="en-US" sz="2200" dirty="0" smtClean="0">
                <a:solidFill>
                  <a:schemeClr val="bg1"/>
                </a:solidFill>
              </a:rPr>
              <a:t>habitat for </a:t>
            </a:r>
            <a:r>
              <a:rPr lang="en-US" sz="2200" dirty="0">
                <a:solidFill>
                  <a:schemeClr val="bg1"/>
                </a:solidFill>
              </a:rPr>
              <a:t>all ES or, a single ES over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all </a:t>
            </a:r>
            <a:r>
              <a:rPr lang="en-US" sz="2200" dirty="0">
                <a:solidFill>
                  <a:schemeClr val="bg1"/>
                </a:solidFill>
              </a:rPr>
              <a:t>habitat types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defRPr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4.	Apply</a:t>
            </a:r>
            <a:r>
              <a:rPr lang="en-US" sz="2200" dirty="0" smtClean="0">
                <a:solidFill>
                  <a:schemeClr val="bg1"/>
                </a:solidFill>
              </a:rPr>
              <a:t>. The application of decision support tools.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defRPr/>
            </a:pPr>
            <a:r>
              <a:rPr lang="en-US" sz="2200" dirty="0">
                <a:solidFill>
                  <a:schemeClr val="bg1"/>
                </a:solidFill>
              </a:rPr>
              <a:t>*all of this is done in a GIS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270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Alliance is essentially using a process I call IIVA with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r</a:t>
            </a:r>
            <a:r>
              <a:rPr lang="en-US" sz="2200" dirty="0" smtClean="0">
                <a:solidFill>
                  <a:schemeClr val="bg1"/>
                </a:solidFill>
              </a:rPr>
              <a:t>egards to ecosystem services.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Yoskowitz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Harte Research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4992-971A-4B5B-A91C-F7C5B8600A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812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While the Action Plan II says go forth and do ecosystem services,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 there needs to be structure in the approach. 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These are not unfunded mandates.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There are number of efforts underway: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Gulf of Mexico Ecosystem Services </a:t>
            </a:r>
            <a:r>
              <a:rPr lang="en-US" sz="2200" dirty="0" err="1" smtClean="0">
                <a:solidFill>
                  <a:schemeClr val="bg1"/>
                </a:solidFill>
              </a:rPr>
              <a:t>Collaboratory</a:t>
            </a:r>
            <a:r>
              <a:rPr lang="en-US" sz="2200" dirty="0" smtClean="0">
                <a:solidFill>
                  <a:schemeClr val="bg1"/>
                </a:solidFill>
              </a:rPr>
              <a:t> (GOMESC).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CEQ’s LA-MS Ecosystem Restoration Working Group.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Ecosystem Services Valuation Database-</a:t>
            </a:r>
            <a:r>
              <a:rPr lang="en-US" sz="2200" dirty="0" err="1" smtClean="0">
                <a:solidFill>
                  <a:schemeClr val="bg1"/>
                </a:solidFill>
              </a:rPr>
              <a:t>GoMx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GOMA cross team project.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Satellite image of the Gulf of Mexico dead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419600"/>
            <a:ext cx="2314575" cy="1494023"/>
          </a:xfrm>
          <a:prstGeom prst="rect">
            <a:avLst/>
          </a:prstGeom>
          <a:noFill/>
        </p:spPr>
      </p:pic>
      <p:pic>
        <p:nvPicPr>
          <p:cNvPr id="72706" name="Picture 2" descr="http://www.teachersparadise.com/ency/en/media/7/7f/nasa_florida_750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572000"/>
            <a:ext cx="2209160" cy="1752600"/>
          </a:xfrm>
          <a:prstGeom prst="rect">
            <a:avLst/>
          </a:prstGeom>
          <a:noFill/>
        </p:spPr>
      </p:pic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9436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Mississippi River Delta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3246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Florida Keys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12954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workshop of the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Gulf of Mexico Ecosystem Services Collaboratory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took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January,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2010.</a:t>
            </a:r>
          </a:p>
          <a:p>
            <a:pPr marL="457200" indent="-457200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moment it is acting like a </a:t>
            </a:r>
          </a:p>
          <a:p>
            <a:pPr marL="457200" indent="-457200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 (science advisory board)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Three recommendations: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381000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u="sng" dirty="0" smtClean="0">
                <a:solidFill>
                  <a:schemeClr val="bg1"/>
                </a:solidFill>
              </a:rPr>
              <a:t>GOMESC</a:t>
            </a:r>
            <a:endParaRPr lang="en-US" sz="2200" u="sng" dirty="0">
              <a:solidFill>
                <a:schemeClr val="bg1"/>
              </a:solidFill>
            </a:endParaRPr>
          </a:p>
        </p:txBody>
      </p:sp>
      <p:pic>
        <p:nvPicPr>
          <p:cNvPr id="17" name="Picture 16" descr="IMG_0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990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_of_Mexico_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3124200" cy="270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arthwithbooks.jpg"/>
          <p:cNvPicPr>
            <a:picLocks noChangeAspect="1"/>
          </p:cNvPicPr>
          <p:nvPr/>
        </p:nvPicPr>
        <p:blipFill>
          <a:blip r:embed="rId3" cstate="print"/>
          <a:srcRect l="15000" t="15000" r="15000" b="15000"/>
          <a:stretch>
            <a:fillRect/>
          </a:stretch>
        </p:blipFill>
        <p:spPr>
          <a:xfrm>
            <a:off x="381000" y="1066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Satellite image of the Gulf of Mexico dead z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19600"/>
            <a:ext cx="2314575" cy="1494023"/>
          </a:xfrm>
          <a:prstGeom prst="rect">
            <a:avLst/>
          </a:prstGeom>
          <a:noFill/>
        </p:spPr>
      </p:pic>
      <p:pic>
        <p:nvPicPr>
          <p:cNvPr id="72706" name="Picture 2" descr="http://www.teachersparadise.com/ency/en/media/7/7f/nasa_florida_750pi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572000"/>
            <a:ext cx="2209160" cy="1752600"/>
          </a:xfrm>
          <a:prstGeom prst="rect">
            <a:avLst/>
          </a:prstGeom>
          <a:noFill/>
        </p:spPr>
      </p:pic>
      <p:pic>
        <p:nvPicPr>
          <p:cNvPr id="72708" name="Picture 4" descr="http://www.eosnap.com/public/media/2009/03/mexico/20090319-mexico2-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572000"/>
            <a:ext cx="1971675" cy="19716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655022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Laguna Madre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9436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Mississippi River Delta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63246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Florida Keys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72714" name="Picture 10" descr="http://veimages.gsfc.nasa.gov/2637/Yucatan_M2002099_lrg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4800" y="4191000"/>
            <a:ext cx="1524000" cy="19805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4800" y="6172200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Yucatan, Mexico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1371600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Identify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specific policy case that would have relevance across the Gulf region…</a:t>
            </a:r>
          </a:p>
          <a:p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Wetland loss in coastal Louisiana-Mississippi.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4267200"/>
            <a:ext cx="2438400" cy="2057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22916</TotalTime>
  <Words>737</Words>
  <Application>Microsoft Office PowerPoint</Application>
  <PresentationFormat>On-screen Show (4:3)</PresentationFormat>
  <Paragraphs>171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Harte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Yoskowitz</dc:creator>
  <cp:lastModifiedBy>yoskowitz</cp:lastModifiedBy>
  <cp:revision>221</cp:revision>
  <dcterms:created xsi:type="dcterms:W3CDTF">2009-06-22T20:17:54Z</dcterms:created>
  <dcterms:modified xsi:type="dcterms:W3CDTF">2010-05-28T00:35:55Z</dcterms:modified>
</cp:coreProperties>
</file>