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0"/>
  </p:notesMasterIdLst>
  <p:handoutMasterIdLst>
    <p:handoutMasterId r:id="rId41"/>
  </p:handoutMasterIdLst>
  <p:sldIdLst>
    <p:sldId id="256" r:id="rId2"/>
    <p:sldId id="304" r:id="rId3"/>
    <p:sldId id="288" r:id="rId4"/>
    <p:sldId id="302" r:id="rId5"/>
    <p:sldId id="298" r:id="rId6"/>
    <p:sldId id="287" r:id="rId7"/>
    <p:sldId id="260" r:id="rId8"/>
    <p:sldId id="267" r:id="rId9"/>
    <p:sldId id="299" r:id="rId10"/>
    <p:sldId id="303" r:id="rId11"/>
    <p:sldId id="259" r:id="rId12"/>
    <p:sldId id="258" r:id="rId13"/>
    <p:sldId id="289" r:id="rId14"/>
    <p:sldId id="269" r:id="rId15"/>
    <p:sldId id="283" r:id="rId16"/>
    <p:sldId id="300" r:id="rId17"/>
    <p:sldId id="293" r:id="rId18"/>
    <p:sldId id="294" r:id="rId19"/>
    <p:sldId id="296" r:id="rId20"/>
    <p:sldId id="297" r:id="rId21"/>
    <p:sldId id="275" r:id="rId22"/>
    <p:sldId id="278" r:id="rId23"/>
    <p:sldId id="276" r:id="rId24"/>
    <p:sldId id="295" r:id="rId25"/>
    <p:sldId id="280" r:id="rId26"/>
    <p:sldId id="292" r:id="rId27"/>
    <p:sldId id="272" r:id="rId28"/>
    <p:sldId id="305" r:id="rId29"/>
    <p:sldId id="306" r:id="rId30"/>
    <p:sldId id="307" r:id="rId31"/>
    <p:sldId id="308" r:id="rId32"/>
    <p:sldId id="309" r:id="rId33"/>
    <p:sldId id="310" r:id="rId34"/>
    <p:sldId id="311" r:id="rId35"/>
    <p:sldId id="312" r:id="rId36"/>
    <p:sldId id="313" r:id="rId37"/>
    <p:sldId id="265" r:id="rId38"/>
    <p:sldId id="284"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20" autoAdjust="0"/>
  </p:normalViewPr>
  <p:slideViewPr>
    <p:cSldViewPr>
      <p:cViewPr varScale="1">
        <p:scale>
          <a:sx n="94" d="100"/>
          <a:sy n="94" d="100"/>
        </p:scale>
        <p:origin x="-1164" y="-108"/>
      </p:cViewPr>
      <p:guideLst>
        <p:guide orient="horz" pos="2160"/>
        <p:guide pos="2880"/>
      </p:guideLst>
    </p:cSldViewPr>
  </p:slideViewPr>
  <p:outlineViewPr>
    <p:cViewPr>
      <p:scale>
        <a:sx n="33" d="100"/>
        <a:sy n="33" d="100"/>
      </p:scale>
      <p:origin x="0" y="1821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13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13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13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31D85E-641D-423E-80E2-CB87E6D54D6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1BC5FD5-88EB-434B-81AB-3DE122FD51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6083150-A55A-4F03-BC13-50E8A67517A3}"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639692-E35B-43A9-8F28-B17EA33CCC57}" type="slidenum">
              <a:rPr lang="en-US" smtClean="0"/>
              <a:pPr/>
              <a:t>11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30CC316-3D0D-4994-ABDD-A297AF0D921C}" type="slidenum">
              <a:rPr lang="en-US" smtClean="0"/>
              <a:pPr/>
              <a:t>12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963436A-6089-43ED-8EC2-DBE04E1DD23E}" type="slidenum">
              <a:rPr lang="en-US" smtClean="0"/>
              <a:pPr/>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54624D7-4EA7-4957-A900-D511BE87A5E7}" type="slidenum">
              <a:rPr lang="en-US" smtClean="0"/>
              <a:pPr/>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09F9306-4CC9-4380-B544-B0AC14E3AC85}"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E99BD19-96AE-40AB-AF17-BE76A7B09C99}" type="slidenum">
              <a:rPr lang="en-US" smtClean="0"/>
              <a:pPr/>
              <a:t>17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8A7DD0C-DBF0-4050-8598-38CDA12E004A}" type="slidenum">
              <a:rPr lang="en-US" smtClean="0"/>
              <a:pPr/>
              <a:t>18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E23207E-78AB-4393-B5BF-BE65892853B9}" type="slidenum">
              <a:rPr lang="en-US" smtClean="0"/>
              <a:pPr/>
              <a:t>19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234E2C6-3CDE-457F-AF8A-E063FFE93B40}" type="slidenum">
              <a:rPr lang="en-US" smtClean="0"/>
              <a:pPr/>
              <a:t>20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1FCF05D-B4EE-4A7B-9CC6-D0A103E723EF}" type="slidenum">
              <a:rPr lang="en-US" smtClean="0"/>
              <a:pPr/>
              <a:t>21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55AD61E-9647-42E7-80B7-9A3A544B7CC2}" type="slidenum">
              <a:rPr lang="en-US" smtClean="0"/>
              <a:pPr/>
              <a:t>22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DF3AE79-A25C-4BAB-8E9B-72071E282C50}" type="slidenum">
              <a:rPr lang="en-US" smtClean="0"/>
              <a:pPr/>
              <a:t>23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AB0ADE0-8D2D-4CF0-9158-1342A7BB49A1}" type="slidenum">
              <a:rPr lang="en-US" smtClean="0"/>
              <a:pPr/>
              <a:t>24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BB8BCCD-DE11-4F35-B340-26BA30818D35}" type="slidenum">
              <a:rPr lang="en-US" smtClean="0"/>
              <a:pPr/>
              <a:t>25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D66E708-B397-4678-8439-7E578B7FC7D5}" type="slidenum">
              <a:rPr lang="en-US" smtClean="0"/>
              <a:pPr/>
              <a:t>26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CC03D2C-82E9-404C-A1FE-065499F16DB0}" type="slidenum">
              <a:rPr lang="en-US" smtClean="0"/>
              <a:pPr/>
              <a:t>27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C4336C8-6AF0-4043-B812-6610CE8E7C2D}"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574EA07-6716-4D8A-AB24-7F906CA84192}" type="slidenum">
              <a:rPr lang="en-US" smtClean="0"/>
              <a:pPr/>
              <a:t>37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C9B8E04-146B-464B-A79B-5A5F4EF12A3B}" type="slidenum">
              <a:rPr lang="en-US" smtClean="0"/>
              <a:pPr/>
              <a:t>38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C5FD5-88EB-434B-81AB-3DE122FD51E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BF2E4A6-9BE3-4EF3-96F4-33EE4322375A}" type="slidenum">
              <a:rPr lang="en-US" smtClean="0"/>
              <a:pPr/>
              <a:t>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093D91A-E0DB-4B66-AD8C-42FC8DE60DDF}" type="slidenum">
              <a:rPr lang="en-US" smtClean="0"/>
              <a:pPr/>
              <a:t>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58CB208-CE06-4A0F-BF61-454E20B93E31}" type="slidenum">
              <a:rPr lang="en-US" smtClean="0"/>
              <a:pPr/>
              <a:t>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EAABD61-76C5-4DD7-85DF-9E9995086653}"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FD402BF-7608-4A59-A90E-9B3797D9678E}" type="slidenum">
              <a:rPr lang="en-US" smtClean="0"/>
              <a:pPr/>
              <a:t>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7306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730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197D493-E5FD-4130-B399-F618E7E5B1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53CF7EC-4006-410A-A6D1-069F99A5E04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373C0CF-C5C4-48C6-84E8-A546F9EF577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DF756B31-86CC-46EE-AA37-794518FACD17}"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C263259-739E-4C22-BC86-D3B1F632F0D2}"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B5F0CE0-BC20-4A28-A259-F73ABC18890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9A37730-AAFF-4D78-9678-B39BB893DC1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5E96BFF-4C3D-4453-B8D2-FA3EBAD1A38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673786-1CEF-4F57-95CD-F0C0F1497FD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F096F01-0F5D-49F5-A955-922482800BA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2B3105B1-F079-40FD-8B94-B5BE62ED123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D330F0C-1B31-4118-93F4-F81614C66172}"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2009B53-4AE4-4712-83FF-407066DE0209}"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4DA9D3D-E9A9-4610-B988-E2948B9416B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5E7951B-835B-4ED3-ACA1-9228312C0E7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20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FABC61B-56CA-4C6D-BB1C-8858B4780038}" type="slidenum">
              <a:rPr lang="en-US"/>
              <a:pPr>
                <a:defRPr/>
              </a:pPr>
              <a:t>‹#›</a:t>
            </a:fld>
            <a:endParaRPr lang="en-US"/>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1720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720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720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7204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720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720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7204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7204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204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7204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70"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aas.uwf.edu/Oriskany/deployment.jp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1920875"/>
          </a:xfrm>
        </p:spPr>
        <p:txBody>
          <a:bodyPr/>
          <a:lstStyle/>
          <a:p>
            <a:pPr eaLnBrk="1" hangingPunct="1">
              <a:defRPr/>
            </a:pPr>
            <a:r>
              <a:rPr lang="en-US" sz="5400" b="0" dirty="0" smtClean="0"/>
              <a:t>Diving Demand and Economic Impact for Large Ship Artificial Reefs</a:t>
            </a:r>
            <a:r>
              <a:rPr lang="en-US" sz="5400" dirty="0" smtClean="0"/>
              <a:t> </a:t>
            </a:r>
          </a:p>
        </p:txBody>
      </p:sp>
      <p:sp>
        <p:nvSpPr>
          <p:cNvPr id="2051" name="Rectangle 3"/>
          <p:cNvSpPr>
            <a:spLocks noGrp="1" noChangeArrowheads="1"/>
          </p:cNvSpPr>
          <p:nvPr>
            <p:ph type="subTitle" idx="1"/>
          </p:nvPr>
        </p:nvSpPr>
        <p:spPr>
          <a:xfrm>
            <a:off x="1371600" y="3352800"/>
            <a:ext cx="6400800" cy="1752600"/>
          </a:xfrm>
        </p:spPr>
        <p:txBody>
          <a:bodyPr/>
          <a:lstStyle/>
          <a:p>
            <a:pPr eaLnBrk="1" hangingPunct="1">
              <a:lnSpc>
                <a:spcPct val="80000"/>
              </a:lnSpc>
              <a:defRPr/>
            </a:pPr>
            <a:r>
              <a:rPr lang="en-US" sz="2800" dirty="0" smtClean="0"/>
              <a:t>Bill  </a:t>
            </a:r>
            <a:r>
              <a:rPr lang="en-US" sz="2800" dirty="0" err="1" smtClean="0"/>
              <a:t>Huth</a:t>
            </a:r>
            <a:r>
              <a:rPr lang="en-US" sz="2800" dirty="0" smtClean="0"/>
              <a:t> and Ash Morgan</a:t>
            </a:r>
          </a:p>
          <a:p>
            <a:pPr eaLnBrk="1" hangingPunct="1">
              <a:lnSpc>
                <a:spcPct val="80000"/>
              </a:lnSpc>
              <a:defRPr/>
            </a:pPr>
            <a:r>
              <a:rPr lang="en-US" sz="2800" dirty="0" smtClean="0"/>
              <a:t>University of West Florida and</a:t>
            </a:r>
          </a:p>
          <a:p>
            <a:pPr eaLnBrk="1" hangingPunct="1">
              <a:lnSpc>
                <a:spcPct val="80000"/>
              </a:lnSpc>
              <a:defRPr/>
            </a:pPr>
            <a:r>
              <a:rPr lang="en-US" sz="2800" dirty="0" smtClean="0"/>
              <a:t>Appalachian State University</a:t>
            </a:r>
            <a:br>
              <a:rPr lang="en-US" sz="2800" dirty="0" smtClean="0"/>
            </a:br>
            <a:endParaRPr lang="en-US" sz="2800" dirty="0" smtClean="0"/>
          </a:p>
          <a:p>
            <a:pPr eaLnBrk="1" hangingPunct="1">
              <a:lnSpc>
                <a:spcPct val="80000"/>
              </a:lnSpc>
              <a:defRPr/>
            </a:pPr>
            <a:r>
              <a:rPr lang="en-US" sz="2800" dirty="0" smtClean="0"/>
              <a:t>Challenges of Natural Resource </a:t>
            </a:r>
          </a:p>
          <a:p>
            <a:pPr eaLnBrk="1" hangingPunct="1">
              <a:lnSpc>
                <a:spcPct val="80000"/>
              </a:lnSpc>
              <a:defRPr/>
            </a:pPr>
            <a:r>
              <a:rPr lang="en-US" sz="2800" dirty="0" smtClean="0"/>
              <a:t>Economics and Policy: Socioeconomic Research in Coastal Systems</a:t>
            </a:r>
          </a:p>
          <a:p>
            <a:pPr eaLnBrk="1" hangingPunct="1">
              <a:lnSpc>
                <a:spcPct val="80000"/>
              </a:lnSpc>
              <a:defRPr/>
            </a:pPr>
            <a:r>
              <a:rPr lang="en-US" sz="2800" dirty="0" smtClean="0"/>
              <a:t>CNREP: </a:t>
            </a:r>
            <a:r>
              <a:rPr lang="en-US" sz="2800" dirty="0" smtClean="0"/>
              <a:t>May 26, 2010, New Orleans, LA</a:t>
            </a:r>
          </a:p>
          <a:p>
            <a:pPr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Quality Change</a:t>
            </a:r>
            <a:endParaRPr lang="en-US" dirty="0"/>
          </a:p>
        </p:txBody>
      </p:sp>
      <p:graphicFrame>
        <p:nvGraphicFramePr>
          <p:cNvPr id="5" name="Content Placeholder 4"/>
          <p:cNvGraphicFramePr>
            <a:graphicFrameLocks noGrp="1"/>
          </p:cNvGraphicFramePr>
          <p:nvPr>
            <p:ph idx="1"/>
          </p:nvPr>
        </p:nvGraphicFramePr>
        <p:xfrm>
          <a:off x="609600" y="2286000"/>
          <a:ext cx="8229600" cy="11125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r>
                        <a:rPr lang="en-US" dirty="0" smtClean="0"/>
                        <a:t>Depth</a:t>
                      </a:r>
                      <a:endParaRPr lang="en-US" dirty="0"/>
                    </a:p>
                  </a:txBody>
                  <a:tcPr/>
                </a:tc>
                <a:tc>
                  <a:txBody>
                    <a:bodyPr/>
                    <a:lstStyle/>
                    <a:p>
                      <a:r>
                        <a:rPr lang="en-US" dirty="0" smtClean="0"/>
                        <a:t>Dive 1</a:t>
                      </a:r>
                      <a:endParaRPr lang="en-US" dirty="0"/>
                    </a:p>
                  </a:txBody>
                  <a:tcPr/>
                </a:tc>
                <a:tc>
                  <a:txBody>
                    <a:bodyPr/>
                    <a:lstStyle/>
                    <a:p>
                      <a:r>
                        <a:rPr lang="en-US" dirty="0" smtClean="0"/>
                        <a:t>Dive2</a:t>
                      </a:r>
                      <a:endParaRPr lang="en-US" dirty="0"/>
                    </a:p>
                  </a:txBody>
                  <a:tcPr/>
                </a:tc>
                <a:tc>
                  <a:txBody>
                    <a:bodyPr/>
                    <a:lstStyle/>
                    <a:p>
                      <a:r>
                        <a:rPr lang="en-US" dirty="0" smtClean="0"/>
                        <a:t>Total Time</a:t>
                      </a:r>
                      <a:endParaRPr lang="en-US" dirty="0"/>
                    </a:p>
                  </a:txBody>
                  <a:tcPr/>
                </a:tc>
              </a:tr>
              <a:tr h="370840">
                <a:tc>
                  <a:txBody>
                    <a:bodyPr/>
                    <a:lstStyle/>
                    <a:p>
                      <a:r>
                        <a:rPr lang="en-US" dirty="0" smtClean="0"/>
                        <a:t>Pre</a:t>
                      </a:r>
                      <a:endParaRPr lang="en-US" dirty="0"/>
                    </a:p>
                  </a:txBody>
                  <a:tcPr/>
                </a:tc>
                <a:tc>
                  <a:txBody>
                    <a:bodyPr/>
                    <a:lstStyle/>
                    <a:p>
                      <a:r>
                        <a:rPr lang="en-US" dirty="0" smtClean="0"/>
                        <a:t>68 </a:t>
                      </a:r>
                      <a:r>
                        <a:rPr lang="en-US" dirty="0" err="1" smtClean="0"/>
                        <a:t>fsw</a:t>
                      </a:r>
                      <a:endParaRPr lang="en-US" dirty="0"/>
                    </a:p>
                  </a:txBody>
                  <a:tcPr/>
                </a:tc>
                <a:tc>
                  <a:txBody>
                    <a:bodyPr/>
                    <a:lstStyle/>
                    <a:p>
                      <a:r>
                        <a:rPr lang="en-US" dirty="0" smtClean="0"/>
                        <a:t>35m</a:t>
                      </a:r>
                      <a:endParaRPr lang="en-US" dirty="0"/>
                    </a:p>
                  </a:txBody>
                  <a:tcPr/>
                </a:tc>
                <a:tc>
                  <a:txBody>
                    <a:bodyPr/>
                    <a:lstStyle/>
                    <a:p>
                      <a:r>
                        <a:rPr lang="en-US" dirty="0" smtClean="0"/>
                        <a:t>27m</a:t>
                      </a:r>
                      <a:endParaRPr lang="en-US" dirty="0"/>
                    </a:p>
                  </a:txBody>
                  <a:tcPr/>
                </a:tc>
                <a:tc>
                  <a:txBody>
                    <a:bodyPr/>
                    <a:lstStyle/>
                    <a:p>
                      <a:r>
                        <a:rPr lang="en-US" dirty="0" smtClean="0"/>
                        <a:t>62m</a:t>
                      </a:r>
                      <a:endParaRPr lang="en-US" dirty="0"/>
                    </a:p>
                  </a:txBody>
                  <a:tcPr/>
                </a:tc>
              </a:tr>
              <a:tr h="370840">
                <a:tc>
                  <a:txBody>
                    <a:bodyPr/>
                    <a:lstStyle/>
                    <a:p>
                      <a:r>
                        <a:rPr lang="en-US" dirty="0" smtClean="0"/>
                        <a:t>Post</a:t>
                      </a:r>
                      <a:endParaRPr lang="en-US" dirty="0"/>
                    </a:p>
                  </a:txBody>
                  <a:tcPr/>
                </a:tc>
                <a:tc>
                  <a:txBody>
                    <a:bodyPr/>
                    <a:lstStyle/>
                    <a:p>
                      <a:r>
                        <a:rPr lang="en-US" dirty="0" smtClean="0"/>
                        <a:t>80 </a:t>
                      </a:r>
                      <a:r>
                        <a:rPr lang="en-US" dirty="0" err="1" smtClean="0"/>
                        <a:t>fsw</a:t>
                      </a:r>
                      <a:endParaRPr lang="en-US" dirty="0"/>
                    </a:p>
                  </a:txBody>
                  <a:tcPr/>
                </a:tc>
                <a:tc>
                  <a:txBody>
                    <a:bodyPr/>
                    <a:lstStyle/>
                    <a:p>
                      <a:r>
                        <a:rPr lang="en-US" dirty="0" smtClean="0"/>
                        <a:t>23m</a:t>
                      </a:r>
                      <a:endParaRPr lang="en-US" dirty="0"/>
                    </a:p>
                  </a:txBody>
                  <a:tcPr/>
                </a:tc>
                <a:tc>
                  <a:txBody>
                    <a:bodyPr/>
                    <a:lstStyle/>
                    <a:p>
                      <a:r>
                        <a:rPr lang="en-US" dirty="0" smtClean="0"/>
                        <a:t>21m</a:t>
                      </a:r>
                      <a:endParaRPr lang="en-US" dirty="0"/>
                    </a:p>
                  </a:txBody>
                  <a:tcPr/>
                </a:tc>
                <a:tc>
                  <a:txBody>
                    <a:bodyPr/>
                    <a:lstStyle/>
                    <a:p>
                      <a:r>
                        <a:rPr lang="en-US" dirty="0" smtClean="0"/>
                        <a:t>44m   -29%</a:t>
                      </a:r>
                      <a:endParaRPr lang="en-US" dirty="0"/>
                    </a:p>
                  </a:txBody>
                  <a:tcPr/>
                </a:tc>
              </a:tr>
            </a:tbl>
          </a:graphicData>
        </a:graphic>
      </p:graphicFrame>
      <p:sp>
        <p:nvSpPr>
          <p:cNvPr id="6" name="TextBox 5"/>
          <p:cNvSpPr txBox="1"/>
          <p:nvPr/>
        </p:nvSpPr>
        <p:spPr>
          <a:xfrm>
            <a:off x="1219200" y="1524000"/>
            <a:ext cx="6928563" cy="369332"/>
          </a:xfrm>
          <a:prstGeom prst="rect">
            <a:avLst/>
          </a:prstGeom>
          <a:noFill/>
        </p:spPr>
        <p:txBody>
          <a:bodyPr wrap="none" rtlCol="0">
            <a:spAutoFit/>
          </a:bodyPr>
          <a:lstStyle/>
          <a:p>
            <a:r>
              <a:rPr lang="en-US" dirty="0" smtClean="0"/>
              <a:t>Scenario 1: Two tank dive to top of wreck on air, no decompression, 2hr SI.</a:t>
            </a:r>
            <a:endParaRPr lang="en-US" dirty="0"/>
          </a:p>
        </p:txBody>
      </p:sp>
      <p:sp>
        <p:nvSpPr>
          <p:cNvPr id="7" name="TextBox 6"/>
          <p:cNvSpPr txBox="1"/>
          <p:nvPr/>
        </p:nvSpPr>
        <p:spPr>
          <a:xfrm>
            <a:off x="990600" y="3810000"/>
            <a:ext cx="7433189" cy="646331"/>
          </a:xfrm>
          <a:prstGeom prst="rect">
            <a:avLst/>
          </a:prstGeom>
          <a:noFill/>
        </p:spPr>
        <p:txBody>
          <a:bodyPr wrap="none" rtlCol="0">
            <a:spAutoFit/>
          </a:bodyPr>
          <a:lstStyle/>
          <a:p>
            <a:r>
              <a:rPr lang="en-US" dirty="0" smtClean="0"/>
              <a:t>Scenario 2: Two tank dive using 30% EAN, Dive 1 an average depth of 100 </a:t>
            </a:r>
            <a:r>
              <a:rPr lang="en-US" dirty="0" err="1" smtClean="0"/>
              <a:t>fsw</a:t>
            </a:r>
            <a:endParaRPr lang="en-US" dirty="0" smtClean="0"/>
          </a:p>
          <a:p>
            <a:r>
              <a:rPr lang="en-US" dirty="0" smtClean="0"/>
              <a:t>and Dive 2  an average depth of 90 </a:t>
            </a:r>
            <a:r>
              <a:rPr lang="en-US" dirty="0" err="1" smtClean="0"/>
              <a:t>fsw</a:t>
            </a:r>
            <a:r>
              <a:rPr lang="en-US" dirty="0" smtClean="0"/>
              <a:t>, no decompression, 2 hour SI.</a:t>
            </a:r>
            <a:endParaRPr lang="en-US" dirty="0"/>
          </a:p>
        </p:txBody>
      </p:sp>
      <p:graphicFrame>
        <p:nvGraphicFramePr>
          <p:cNvPr id="9" name="Table 8"/>
          <p:cNvGraphicFramePr>
            <a:graphicFrameLocks noGrp="1"/>
          </p:cNvGraphicFramePr>
          <p:nvPr/>
        </p:nvGraphicFramePr>
        <p:xfrm>
          <a:off x="457200" y="4800600"/>
          <a:ext cx="8077200" cy="1112520"/>
        </p:xfrm>
        <a:graphic>
          <a:graphicData uri="http://schemas.openxmlformats.org/drawingml/2006/table">
            <a:tbl>
              <a:tblPr firstRow="1" bandRow="1">
                <a:tableStyleId>{5C22544A-7EE6-4342-B048-85BDC9FD1C3A}</a:tableStyleId>
              </a:tblPr>
              <a:tblGrid>
                <a:gridCol w="1346200"/>
                <a:gridCol w="1346200"/>
                <a:gridCol w="1346200"/>
                <a:gridCol w="1346200"/>
                <a:gridCol w="1346200"/>
                <a:gridCol w="1346200"/>
              </a:tblGrid>
              <a:tr h="370840">
                <a:tc>
                  <a:txBody>
                    <a:bodyPr/>
                    <a:lstStyle/>
                    <a:p>
                      <a:endParaRPr lang="en-US" dirty="0"/>
                    </a:p>
                  </a:txBody>
                  <a:tcPr/>
                </a:tc>
                <a:tc>
                  <a:txBody>
                    <a:bodyPr/>
                    <a:lstStyle/>
                    <a:p>
                      <a:r>
                        <a:rPr lang="en-US" dirty="0" smtClean="0"/>
                        <a:t>Depth</a:t>
                      </a:r>
                      <a:endParaRPr lang="en-US" dirty="0"/>
                    </a:p>
                  </a:txBody>
                  <a:tcPr/>
                </a:tc>
                <a:tc>
                  <a:txBody>
                    <a:bodyPr/>
                    <a:lstStyle/>
                    <a:p>
                      <a:r>
                        <a:rPr lang="en-US" dirty="0" smtClean="0"/>
                        <a:t>Dive 1</a:t>
                      </a:r>
                      <a:endParaRPr lang="en-US" dirty="0"/>
                    </a:p>
                  </a:txBody>
                  <a:tcPr/>
                </a:tc>
                <a:tc>
                  <a:txBody>
                    <a:bodyPr/>
                    <a:lstStyle/>
                    <a:p>
                      <a:r>
                        <a:rPr lang="en-US" dirty="0" smtClean="0"/>
                        <a:t>Depth</a:t>
                      </a:r>
                      <a:endParaRPr lang="en-US" dirty="0"/>
                    </a:p>
                  </a:txBody>
                  <a:tcPr/>
                </a:tc>
                <a:tc>
                  <a:txBody>
                    <a:bodyPr/>
                    <a:lstStyle/>
                    <a:p>
                      <a:r>
                        <a:rPr lang="en-US" dirty="0" smtClean="0"/>
                        <a:t>Dive</a:t>
                      </a:r>
                      <a:r>
                        <a:rPr lang="en-US" baseline="0" dirty="0" smtClean="0"/>
                        <a:t> 2</a:t>
                      </a:r>
                      <a:endParaRPr lang="en-US" dirty="0"/>
                    </a:p>
                  </a:txBody>
                  <a:tcPr/>
                </a:tc>
                <a:tc>
                  <a:txBody>
                    <a:bodyPr/>
                    <a:lstStyle/>
                    <a:p>
                      <a:r>
                        <a:rPr lang="en-US" dirty="0" smtClean="0"/>
                        <a:t>Total Time</a:t>
                      </a:r>
                      <a:endParaRPr lang="en-US" dirty="0"/>
                    </a:p>
                  </a:txBody>
                  <a:tcPr/>
                </a:tc>
              </a:tr>
              <a:tr h="370840">
                <a:tc>
                  <a:txBody>
                    <a:bodyPr/>
                    <a:lstStyle/>
                    <a:p>
                      <a:r>
                        <a:rPr lang="en-US" dirty="0" smtClean="0"/>
                        <a:t>Pre</a:t>
                      </a:r>
                      <a:endParaRPr lang="en-US" dirty="0"/>
                    </a:p>
                  </a:txBody>
                  <a:tcPr/>
                </a:tc>
                <a:tc>
                  <a:txBody>
                    <a:bodyPr/>
                    <a:lstStyle/>
                    <a:p>
                      <a:r>
                        <a:rPr lang="en-US" dirty="0" smtClean="0"/>
                        <a:t>100 </a:t>
                      </a:r>
                      <a:r>
                        <a:rPr lang="en-US" dirty="0" err="1" smtClean="0"/>
                        <a:t>fsw</a:t>
                      </a:r>
                      <a:endParaRPr lang="en-US" dirty="0"/>
                    </a:p>
                  </a:txBody>
                  <a:tcPr/>
                </a:tc>
                <a:tc>
                  <a:txBody>
                    <a:bodyPr/>
                    <a:lstStyle/>
                    <a:p>
                      <a:r>
                        <a:rPr lang="en-US" dirty="0" smtClean="0"/>
                        <a:t>22m</a:t>
                      </a:r>
                      <a:endParaRPr lang="en-US" dirty="0"/>
                    </a:p>
                  </a:txBody>
                  <a:tcPr/>
                </a:tc>
                <a:tc>
                  <a:txBody>
                    <a:bodyPr/>
                    <a:lstStyle/>
                    <a:p>
                      <a:r>
                        <a:rPr lang="en-US" dirty="0" smtClean="0"/>
                        <a:t>90 </a:t>
                      </a:r>
                      <a:r>
                        <a:rPr lang="en-US" dirty="0" err="1" smtClean="0"/>
                        <a:t>fsw</a:t>
                      </a:r>
                      <a:endParaRPr lang="en-US" dirty="0"/>
                    </a:p>
                  </a:txBody>
                  <a:tcPr/>
                </a:tc>
                <a:tc>
                  <a:txBody>
                    <a:bodyPr/>
                    <a:lstStyle/>
                    <a:p>
                      <a:r>
                        <a:rPr lang="en-US" dirty="0" smtClean="0"/>
                        <a:t>21 m</a:t>
                      </a:r>
                      <a:endParaRPr lang="en-US" dirty="0"/>
                    </a:p>
                  </a:txBody>
                  <a:tcPr/>
                </a:tc>
                <a:tc>
                  <a:txBody>
                    <a:bodyPr/>
                    <a:lstStyle/>
                    <a:p>
                      <a:r>
                        <a:rPr lang="en-US" dirty="0" smtClean="0"/>
                        <a:t>43m</a:t>
                      </a:r>
                      <a:endParaRPr lang="en-US" dirty="0"/>
                    </a:p>
                  </a:txBody>
                  <a:tcPr/>
                </a:tc>
              </a:tr>
              <a:tr h="370840">
                <a:tc>
                  <a:txBody>
                    <a:bodyPr/>
                    <a:lstStyle/>
                    <a:p>
                      <a:r>
                        <a:rPr lang="en-US" dirty="0" smtClean="0"/>
                        <a:t>Post</a:t>
                      </a:r>
                      <a:endParaRPr lang="en-US" dirty="0"/>
                    </a:p>
                  </a:txBody>
                  <a:tcPr/>
                </a:tc>
                <a:tc>
                  <a:txBody>
                    <a:bodyPr/>
                    <a:lstStyle/>
                    <a:p>
                      <a:r>
                        <a:rPr lang="en-US" dirty="0" smtClean="0"/>
                        <a:t>112 </a:t>
                      </a:r>
                      <a:r>
                        <a:rPr lang="en-US" dirty="0" err="1" smtClean="0"/>
                        <a:t>fsw</a:t>
                      </a:r>
                      <a:endParaRPr lang="en-US" dirty="0"/>
                    </a:p>
                  </a:txBody>
                  <a:tcPr/>
                </a:tc>
                <a:tc>
                  <a:txBody>
                    <a:bodyPr/>
                    <a:lstStyle/>
                    <a:p>
                      <a:r>
                        <a:rPr lang="en-US" dirty="0" smtClean="0"/>
                        <a:t>14m</a:t>
                      </a:r>
                      <a:endParaRPr lang="en-US" dirty="0"/>
                    </a:p>
                  </a:txBody>
                  <a:tcPr/>
                </a:tc>
                <a:tc>
                  <a:txBody>
                    <a:bodyPr/>
                    <a:lstStyle/>
                    <a:p>
                      <a:r>
                        <a:rPr lang="en-US" dirty="0" smtClean="0"/>
                        <a:t>102 </a:t>
                      </a:r>
                      <a:r>
                        <a:rPr lang="en-US" dirty="0" err="1" smtClean="0"/>
                        <a:t>fsw</a:t>
                      </a:r>
                      <a:endParaRPr lang="en-US" dirty="0"/>
                    </a:p>
                  </a:txBody>
                  <a:tcPr/>
                </a:tc>
                <a:tc>
                  <a:txBody>
                    <a:bodyPr/>
                    <a:lstStyle/>
                    <a:p>
                      <a:r>
                        <a:rPr lang="en-US" dirty="0" smtClean="0"/>
                        <a:t>18m</a:t>
                      </a:r>
                      <a:endParaRPr lang="en-US" dirty="0"/>
                    </a:p>
                  </a:txBody>
                  <a:tcPr/>
                </a:tc>
                <a:tc>
                  <a:txBody>
                    <a:bodyPr/>
                    <a:lstStyle/>
                    <a:p>
                      <a:r>
                        <a:rPr lang="en-US" dirty="0" smtClean="0"/>
                        <a:t>32m -26%</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dirty="0" smtClean="0"/>
              <a:t>Ships Sunk as Artificial Reefs</a:t>
            </a:r>
          </a:p>
        </p:txBody>
      </p:sp>
      <p:sp>
        <p:nvSpPr>
          <p:cNvPr id="24579" name="Rectangle 3"/>
          <p:cNvSpPr>
            <a:spLocks noGrp="1" noChangeArrowheads="1"/>
          </p:cNvSpPr>
          <p:nvPr>
            <p:ph type="body" idx="1"/>
          </p:nvPr>
        </p:nvSpPr>
        <p:spPr>
          <a:xfrm>
            <a:off x="457200" y="1295400"/>
            <a:ext cx="8229600" cy="5029200"/>
          </a:xfrm>
        </p:spPr>
        <p:txBody>
          <a:bodyPr/>
          <a:lstStyle/>
          <a:p>
            <a:pPr eaLnBrk="1" hangingPunct="1">
              <a:lnSpc>
                <a:spcPct val="90000"/>
              </a:lnSpc>
              <a:defRPr/>
            </a:pPr>
            <a:r>
              <a:rPr lang="en-US" sz="2800" dirty="0" smtClean="0"/>
              <a:t>Wilkes-Barre (608’) Cleveland Class Cruiser, Florida Keys in 1972.</a:t>
            </a:r>
          </a:p>
          <a:p>
            <a:pPr eaLnBrk="1" hangingPunct="1">
              <a:lnSpc>
                <a:spcPct val="90000"/>
              </a:lnSpc>
              <a:defRPr/>
            </a:pPr>
            <a:r>
              <a:rPr lang="en-US" sz="2800" dirty="0" smtClean="0"/>
              <a:t>Duane and Bib (327’) Coast Guard Cutters, Key Largo in 1987.</a:t>
            </a:r>
          </a:p>
          <a:p>
            <a:pPr eaLnBrk="1" hangingPunct="1">
              <a:lnSpc>
                <a:spcPct val="90000"/>
              </a:lnSpc>
              <a:defRPr/>
            </a:pPr>
            <a:r>
              <a:rPr lang="en-US" sz="2800" dirty="0" smtClean="0"/>
              <a:t>Yukon (366’) Canadian </a:t>
            </a:r>
            <a:r>
              <a:rPr lang="en-US" sz="2800" dirty="0" err="1" smtClean="0"/>
              <a:t>MacKenzie</a:t>
            </a:r>
            <a:r>
              <a:rPr lang="en-US" sz="2800" dirty="0" smtClean="0"/>
              <a:t> Class Destroyer, San Diego in 2000.</a:t>
            </a:r>
          </a:p>
          <a:p>
            <a:pPr eaLnBrk="1" hangingPunct="1">
              <a:lnSpc>
                <a:spcPct val="90000"/>
              </a:lnSpc>
              <a:defRPr/>
            </a:pPr>
            <a:r>
              <a:rPr lang="en-US" sz="2800" dirty="0" smtClean="0"/>
              <a:t>Spiegel Grove (510’) Landing Ship Dock, Key Largo in 2002.</a:t>
            </a:r>
          </a:p>
          <a:p>
            <a:pPr eaLnBrk="1" hangingPunct="1">
              <a:lnSpc>
                <a:spcPct val="90000"/>
              </a:lnSpc>
              <a:defRPr/>
            </a:pPr>
            <a:r>
              <a:rPr lang="en-US" sz="2800" dirty="0" err="1" smtClean="0"/>
              <a:t>Oriskany</a:t>
            </a:r>
            <a:r>
              <a:rPr lang="en-US" sz="2800" dirty="0" smtClean="0"/>
              <a:t> (888’) Essex Class Aircraft Carrier, Pensacola in 2006.</a:t>
            </a:r>
          </a:p>
          <a:p>
            <a:pPr eaLnBrk="1" hangingPunct="1">
              <a:lnSpc>
                <a:spcPct val="90000"/>
              </a:lnSpc>
              <a:defRPr/>
            </a:pPr>
            <a:r>
              <a:rPr lang="en-US" sz="2800" dirty="0" smtClean="0"/>
              <a:t>Vandenberg (524’) Troop Transport/Missile Tracker, Key West in 2009.</a:t>
            </a:r>
          </a:p>
          <a:p>
            <a:pPr eaLnBrk="1" hangingPunct="1">
              <a:lnSpc>
                <a:spcPct val="90000"/>
              </a:lnSpc>
              <a:buNone/>
              <a:defRPr/>
            </a:pPr>
            <a:endParaRPr lang="en-US" sz="2800" dirty="0" smtClean="0"/>
          </a:p>
          <a:p>
            <a:pPr eaLnBrk="1" hangingPunct="1">
              <a:lnSpc>
                <a:spcPct val="90000"/>
              </a:lnSpc>
              <a:buFont typeface="Wingdings" pitchFamily="2" charset="2"/>
              <a:buNone/>
              <a:defRPr/>
            </a:pPr>
            <a:endParaRPr lang="en-US" sz="2800" dirty="0" smtClean="0"/>
          </a:p>
          <a:p>
            <a:pPr eaLnBrk="1" hangingPunct="1">
              <a:lnSpc>
                <a:spcPct val="90000"/>
              </a:lnSpc>
              <a:defRPr/>
            </a:pPr>
            <a:endParaRPr lang="en-US" sz="2800" dirty="0" smtClean="0"/>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Rectangle 12"/>
          <p:cNvSpPr>
            <a:spLocks noGrp="1" noRot="1" noChangeArrowheads="1"/>
          </p:cNvSpPr>
          <p:nvPr>
            <p:ph type="title"/>
          </p:nvPr>
        </p:nvSpPr>
        <p:spPr>
          <a:xfrm>
            <a:off x="381000" y="152400"/>
            <a:ext cx="8229600" cy="639762"/>
          </a:xfrm>
        </p:spPr>
        <p:txBody>
          <a:bodyPr/>
          <a:lstStyle/>
          <a:p>
            <a:pPr eaLnBrk="1" hangingPunct="1">
              <a:defRPr/>
            </a:pPr>
            <a:r>
              <a:rPr lang="en-US" sz="2800" dirty="0" smtClean="0"/>
              <a:t>Motivating Literature</a:t>
            </a:r>
          </a:p>
        </p:txBody>
      </p:sp>
      <p:sp>
        <p:nvSpPr>
          <p:cNvPr id="15373" name="Rectangle 13"/>
          <p:cNvSpPr>
            <a:spLocks noGrp="1" noChangeArrowheads="1"/>
          </p:cNvSpPr>
          <p:nvPr>
            <p:ph type="body" idx="1"/>
          </p:nvPr>
        </p:nvSpPr>
        <p:spPr>
          <a:xfrm>
            <a:off x="381000" y="685800"/>
            <a:ext cx="8229600" cy="5410200"/>
          </a:xfrm>
        </p:spPr>
        <p:txBody>
          <a:bodyPr/>
          <a:lstStyle/>
          <a:p>
            <a:pPr eaLnBrk="1" hangingPunct="1">
              <a:lnSpc>
                <a:spcPct val="80000"/>
              </a:lnSpc>
              <a:defRPr/>
            </a:pPr>
            <a:r>
              <a:rPr lang="en-US" sz="2000" dirty="0" smtClean="0"/>
              <a:t>Hess, R., </a:t>
            </a:r>
            <a:r>
              <a:rPr lang="en-US" sz="2000" dirty="0" err="1" smtClean="0"/>
              <a:t>Rushworth</a:t>
            </a:r>
            <a:r>
              <a:rPr lang="en-US" sz="2000" dirty="0" smtClean="0"/>
              <a:t>, D., Hynes, M., and Peters. J. (2001), </a:t>
            </a:r>
            <a:r>
              <a:rPr lang="en-US" sz="2000" i="1" dirty="0" smtClean="0"/>
              <a:t>Disposal Options for Ships</a:t>
            </a:r>
            <a:r>
              <a:rPr lang="en-US" sz="2000" dirty="0" smtClean="0"/>
              <a:t>. Rand Monograph Report.</a:t>
            </a:r>
          </a:p>
          <a:p>
            <a:pPr eaLnBrk="1" hangingPunct="1">
              <a:lnSpc>
                <a:spcPct val="80000"/>
              </a:lnSpc>
              <a:defRPr/>
            </a:pPr>
            <a:r>
              <a:rPr lang="en-US" sz="2000" dirty="0" smtClean="0"/>
              <a:t>Hynes, M., Peters, J., and </a:t>
            </a:r>
            <a:r>
              <a:rPr lang="en-US" sz="2000" dirty="0" err="1" smtClean="0"/>
              <a:t>Rushworth</a:t>
            </a:r>
            <a:r>
              <a:rPr lang="en-US" sz="2000" dirty="0" smtClean="0"/>
              <a:t>, D. (2004). </a:t>
            </a:r>
            <a:r>
              <a:rPr lang="en-US" sz="2000" i="1" dirty="0" smtClean="0"/>
              <a:t>Artificial Reefs: A Disposal Option for Navy and MARAD Ships</a:t>
            </a:r>
            <a:r>
              <a:rPr lang="en-US" sz="2000" dirty="0" smtClean="0"/>
              <a:t>. RAND, National Defense Research Institute.</a:t>
            </a:r>
          </a:p>
          <a:p>
            <a:pPr eaLnBrk="1" hangingPunct="1">
              <a:lnSpc>
                <a:spcPct val="80000"/>
              </a:lnSpc>
              <a:defRPr/>
            </a:pPr>
            <a:r>
              <a:rPr lang="en-US" sz="2000" dirty="0" err="1" smtClean="0"/>
              <a:t>Leeworthy</a:t>
            </a:r>
            <a:r>
              <a:rPr lang="en-US" sz="2000" dirty="0" smtClean="0"/>
              <a:t>, V., Maher, T., and Stone, E. (2006). </a:t>
            </a:r>
            <a:r>
              <a:rPr lang="en-US" sz="2000" i="1" dirty="0" smtClean="0"/>
              <a:t>Can Artificial Reefs Alter User Pressure on Adjacent Natural Reefs</a:t>
            </a:r>
            <a:r>
              <a:rPr lang="en-US" sz="2000" dirty="0" smtClean="0"/>
              <a:t>? Bulletin of Marine Science 78(1), 29-37.</a:t>
            </a:r>
          </a:p>
          <a:p>
            <a:pPr eaLnBrk="1" hangingPunct="1">
              <a:lnSpc>
                <a:spcPct val="80000"/>
              </a:lnSpc>
              <a:defRPr/>
            </a:pPr>
            <a:r>
              <a:rPr lang="en-US" sz="2000" dirty="0" smtClean="0"/>
              <a:t>Adams, C., Lindberg, B., and </a:t>
            </a:r>
            <a:r>
              <a:rPr lang="en-US" sz="2000" dirty="0" err="1" smtClean="0"/>
              <a:t>Stevely</a:t>
            </a:r>
            <a:r>
              <a:rPr lang="en-US" sz="2000" dirty="0" smtClean="0"/>
              <a:t>, J. (2006). The Economic Benefits Associated with Florida’s Artificial Reefs. IFAS/EDIS Report. Univ. of Florida. </a:t>
            </a:r>
          </a:p>
          <a:p>
            <a:pPr eaLnBrk="1" hangingPunct="1">
              <a:lnSpc>
                <a:spcPct val="80000"/>
              </a:lnSpc>
              <a:defRPr/>
            </a:pPr>
            <a:r>
              <a:rPr lang="en-US" sz="2000" dirty="0" smtClean="0"/>
              <a:t>Horn, B., </a:t>
            </a:r>
            <a:r>
              <a:rPr lang="en-US" sz="2000" dirty="0" err="1" smtClean="0"/>
              <a:t>Dodrill</a:t>
            </a:r>
            <a:r>
              <a:rPr lang="en-US" sz="2000" dirty="0" smtClean="0"/>
              <a:t>, J., and Mille, K. (2006). </a:t>
            </a:r>
            <a:r>
              <a:rPr lang="en-US" sz="2000" i="1" dirty="0" smtClean="0"/>
              <a:t>Dive Assessment of the </a:t>
            </a:r>
            <a:r>
              <a:rPr lang="en-US" sz="2000" i="1" dirty="0" err="1" smtClean="0"/>
              <a:t>Oriskany</a:t>
            </a:r>
            <a:r>
              <a:rPr lang="en-US" sz="2000" i="1" dirty="0" smtClean="0"/>
              <a:t> Artificial Reef</a:t>
            </a:r>
            <a:r>
              <a:rPr lang="en-US" sz="2000" dirty="0" smtClean="0"/>
              <a:t>. Division of Marine Fisheries Management Artificial Reef Program, FWC.</a:t>
            </a:r>
          </a:p>
          <a:p>
            <a:pPr eaLnBrk="1" hangingPunct="1">
              <a:lnSpc>
                <a:spcPct val="80000"/>
              </a:lnSpc>
              <a:defRPr/>
            </a:pPr>
            <a:r>
              <a:rPr lang="en-US" sz="2000" dirty="0" smtClean="0"/>
              <a:t>Morgan,  A.O.,  Massey, M., and </a:t>
            </a:r>
            <a:r>
              <a:rPr lang="en-US" sz="2000" dirty="0" err="1" smtClean="0"/>
              <a:t>Huth</a:t>
            </a:r>
            <a:r>
              <a:rPr lang="en-US" sz="2000" dirty="0" smtClean="0"/>
              <a:t>, W.  (2009). </a:t>
            </a:r>
            <a:r>
              <a:rPr lang="en-US" sz="2000" i="1" dirty="0" smtClean="0"/>
              <a:t>Demand for Diving on Large Ship Artificial Reefs</a:t>
            </a:r>
            <a:r>
              <a:rPr lang="en-US" sz="2000" dirty="0" smtClean="0"/>
              <a:t>. </a:t>
            </a:r>
            <a:r>
              <a:rPr lang="en-US" sz="2000" u="sng" dirty="0" smtClean="0"/>
              <a:t>Marine Resource Economics</a:t>
            </a:r>
            <a:r>
              <a:rPr lang="en-US" sz="2000" dirty="0" smtClean="0"/>
              <a:t>.</a:t>
            </a:r>
          </a:p>
          <a:p>
            <a:pPr eaLnBrk="1" hangingPunct="1">
              <a:lnSpc>
                <a:spcPct val="80000"/>
              </a:lnSpc>
              <a:defRPr/>
            </a:pPr>
            <a:r>
              <a:rPr lang="en-US" sz="2000" dirty="0" smtClean="0"/>
              <a:t>Morgan, A.O,, And </a:t>
            </a:r>
            <a:r>
              <a:rPr lang="en-US" sz="2000" dirty="0" err="1" smtClean="0"/>
              <a:t>Huth</a:t>
            </a:r>
            <a:r>
              <a:rPr lang="en-US" sz="2000" dirty="0" smtClean="0"/>
              <a:t> W. (2010). “Using Travel Cost Modeling to Value Large Ship Artificial Reefs: The Key West Vandenberg Sinking.” In </a:t>
            </a:r>
            <a:r>
              <a:rPr lang="en-US" sz="2000" dirty="0" err="1" smtClean="0"/>
              <a:t>Haab</a:t>
            </a:r>
            <a:r>
              <a:rPr lang="en-US" sz="2000" dirty="0" smtClean="0"/>
              <a:t>, Huang, and Whitehead (eds.), </a:t>
            </a:r>
            <a:r>
              <a:rPr lang="en-US" sz="2000" u="sng" dirty="0" smtClean="0"/>
              <a:t>Preference Data for Environmental Valuation: Combining Revealed and Stated Approaches</a:t>
            </a:r>
            <a:r>
              <a:rPr lang="en-US" sz="2000" dirty="0" smtClean="0"/>
              <a:t>. Rutledge Economics, Taylor &amp;Francis Group. </a:t>
            </a:r>
            <a:br>
              <a:rPr lang="en-US" sz="2000" dirty="0" smtClean="0"/>
            </a:b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US" dirty="0" smtClean="0"/>
              <a:t>Research Objectives</a:t>
            </a:r>
          </a:p>
        </p:txBody>
      </p:sp>
      <p:sp>
        <p:nvSpPr>
          <p:cNvPr id="13315" name="Rectangle 3"/>
          <p:cNvSpPr>
            <a:spLocks noGrp="1" noChangeArrowheads="1"/>
          </p:cNvSpPr>
          <p:nvPr>
            <p:ph type="body" idx="1"/>
          </p:nvPr>
        </p:nvSpPr>
        <p:spPr>
          <a:xfrm>
            <a:off x="457200" y="1219200"/>
            <a:ext cx="8229600" cy="4906963"/>
          </a:xfrm>
        </p:spPr>
        <p:txBody>
          <a:bodyPr/>
          <a:lstStyle/>
          <a:p>
            <a:pPr eaLnBrk="1" hangingPunct="1"/>
            <a:r>
              <a:rPr lang="en-US" dirty="0" smtClean="0">
                <a:effectLst/>
              </a:rPr>
              <a:t>Estimate economic aspects for the “world’s largest and second largest artificial reefs” (the ex-USS </a:t>
            </a:r>
            <a:r>
              <a:rPr lang="en-US" dirty="0" err="1" smtClean="0">
                <a:effectLst/>
              </a:rPr>
              <a:t>Oriskany</a:t>
            </a:r>
            <a:r>
              <a:rPr lang="en-US" dirty="0" smtClean="0">
                <a:effectLst/>
              </a:rPr>
              <a:t> and the ex-USS Vandenberg)</a:t>
            </a:r>
          </a:p>
          <a:p>
            <a:pPr eaLnBrk="1" hangingPunct="1"/>
            <a:r>
              <a:rPr lang="en-US" dirty="0" smtClean="0">
                <a:effectLst/>
              </a:rPr>
              <a:t>Measure value to divers from creating a "multiple ship reefing area” for future large ship reefing disposal</a:t>
            </a:r>
          </a:p>
          <a:p>
            <a:pPr lvl="1" eaLnBrk="1" hangingPunct="1"/>
            <a:r>
              <a:rPr lang="en-US" dirty="0" smtClean="0">
                <a:effectLst/>
              </a:rPr>
              <a:t>Policy-based (MARAD) information</a:t>
            </a:r>
          </a:p>
          <a:p>
            <a:pPr lvl="1" eaLnBrk="1" hangingPunct="1"/>
            <a:r>
              <a:rPr lang="en-US" dirty="0" smtClean="0">
                <a:effectLst/>
              </a:rPr>
              <a:t>Bundling public goods impact on value</a:t>
            </a:r>
          </a:p>
          <a:p>
            <a:pPr eaLnBrk="1" hangingPunct="1"/>
            <a:r>
              <a:rPr lang="en-US" dirty="0" smtClean="0">
                <a:effectLst/>
              </a:rPr>
              <a:t>Measure </a:t>
            </a:r>
            <a:r>
              <a:rPr lang="en-US" dirty="0" err="1" smtClean="0">
                <a:effectLst/>
              </a:rPr>
              <a:t>Oriskany</a:t>
            </a:r>
            <a:r>
              <a:rPr lang="en-US" dirty="0" smtClean="0">
                <a:effectLst/>
              </a:rPr>
              <a:t> economic impact to local communities from deployment  (funded by Pensacola TDC)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US" dirty="0" smtClean="0"/>
              <a:t>Survey Design</a:t>
            </a:r>
          </a:p>
        </p:txBody>
      </p:sp>
      <p:sp>
        <p:nvSpPr>
          <p:cNvPr id="53251" name="Rectangle 3"/>
          <p:cNvSpPr>
            <a:spLocks noGrp="1" noChangeArrowheads="1"/>
          </p:cNvSpPr>
          <p:nvPr>
            <p:ph type="body" idx="1"/>
          </p:nvPr>
        </p:nvSpPr>
        <p:spPr/>
        <p:txBody>
          <a:bodyPr/>
          <a:lstStyle/>
          <a:p>
            <a:pPr eaLnBrk="1" hangingPunct="1">
              <a:defRPr/>
            </a:pPr>
            <a:r>
              <a:rPr lang="en-US" dirty="0" smtClean="0"/>
              <a:t>Web Based Survey</a:t>
            </a:r>
          </a:p>
          <a:p>
            <a:pPr eaLnBrk="1" hangingPunct="1">
              <a:defRPr/>
            </a:pPr>
            <a:r>
              <a:rPr lang="en-US" dirty="0" smtClean="0"/>
              <a:t>Scuba Shack Diver Release Forms</a:t>
            </a:r>
          </a:p>
          <a:p>
            <a:pPr eaLnBrk="1" hangingPunct="1">
              <a:defRPr/>
            </a:pPr>
            <a:r>
              <a:rPr lang="en-US" dirty="0" smtClean="0"/>
              <a:t>Asked both revealed and stated preference behavior questions</a:t>
            </a:r>
          </a:p>
          <a:p>
            <a:pPr eaLnBrk="1" hangingPunct="1">
              <a:defRPr/>
            </a:pPr>
            <a:r>
              <a:rPr lang="en-US" dirty="0" smtClean="0"/>
              <a:t>Asked diver expenditure questions for economic impact measurement</a:t>
            </a:r>
            <a:br>
              <a:rPr lang="en-US" dirty="0" smtClean="0"/>
            </a:br>
            <a:r>
              <a:rPr lang="en-US" dirty="0" smtClean="0"/>
              <a:t/>
            </a:r>
            <a:br>
              <a:rPr lang="en-US" dirty="0" smtClean="0"/>
            </a:br>
            <a:r>
              <a:rPr lang="en-US" dirty="0" smtClean="0"/>
              <a:t>Here is a screen shot from the web site:</a:t>
            </a:r>
          </a:p>
          <a:p>
            <a:pPr lvl="1" eaLnBrk="1" hangingPunct="1">
              <a:buFont typeface="Wingdings" pitchFamily="2" charset="2"/>
              <a:buNone/>
              <a:defRPr/>
            </a:pPr>
            <a:endParaRPr lang="en-US" dirty="0" smtClean="0"/>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srcRect/>
          <a:stretch>
            <a:fillRect/>
          </a:stretch>
        </p:blipFill>
        <p:spPr bwMode="auto">
          <a:xfrm>
            <a:off x="0" y="0"/>
            <a:ext cx="9982200" cy="7239000"/>
          </a:xfrm>
          <a:prstGeom prst="rect">
            <a:avLst/>
          </a:prstGeom>
          <a:noFill/>
          <a:ln w="9525">
            <a:noFill/>
            <a:miter lim="800000"/>
            <a:headEnd/>
            <a:tailEnd/>
          </a:ln>
        </p:spPr>
      </p:pic>
      <p:sp>
        <p:nvSpPr>
          <p:cNvPr id="3" name="TextBox 2"/>
          <p:cNvSpPr txBox="1"/>
          <p:nvPr/>
        </p:nvSpPr>
        <p:spPr>
          <a:xfrm>
            <a:off x="2895600" y="4038600"/>
            <a:ext cx="5562600" cy="954107"/>
          </a:xfrm>
          <a:prstGeom prst="rect">
            <a:avLst/>
          </a:prstGeom>
          <a:noFill/>
        </p:spPr>
        <p:txBody>
          <a:bodyPr wrap="square" rtlCol="0">
            <a:spAutoFit/>
          </a:bodyPr>
          <a:lstStyle/>
          <a:p>
            <a:r>
              <a:rPr lang="en-US" sz="2800" dirty="0" smtClean="0">
                <a:solidFill>
                  <a:schemeClr val="bg2"/>
                </a:solidFill>
              </a:rPr>
              <a:t>#15. How many dive trips did you take to the area to dive the </a:t>
            </a:r>
            <a:r>
              <a:rPr lang="en-US" sz="2800" dirty="0" err="1" smtClean="0">
                <a:solidFill>
                  <a:schemeClr val="bg2"/>
                </a:solidFill>
              </a:rPr>
              <a:t>Oriskany</a:t>
            </a:r>
            <a:r>
              <a:rPr lang="en-US" sz="2800" dirty="0" smtClean="0">
                <a:solidFill>
                  <a:schemeClr val="bg2"/>
                </a:solidFill>
              </a:rPr>
              <a:t>?</a:t>
            </a:r>
            <a:endParaRPr lang="en-US" sz="2800"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9600" y="228600"/>
            <a:ext cx="7772400" cy="838200"/>
          </a:xfrm>
        </p:spPr>
        <p:txBody>
          <a:bodyPr/>
          <a:lstStyle/>
          <a:p>
            <a:pPr>
              <a:defRPr/>
            </a:pPr>
            <a:r>
              <a:rPr lang="en-US" sz="3200" dirty="0" smtClean="0"/>
              <a:t>Economic Impact Model</a:t>
            </a:r>
            <a:endParaRPr lang="en-US" sz="3200" dirty="0"/>
          </a:p>
        </p:txBody>
      </p:sp>
      <p:sp>
        <p:nvSpPr>
          <p:cNvPr id="3" name="Subtitle 2"/>
          <p:cNvSpPr>
            <a:spLocks noGrp="1"/>
          </p:cNvSpPr>
          <p:nvPr>
            <p:ph type="subTitle" sz="quarter" idx="1"/>
          </p:nvPr>
        </p:nvSpPr>
        <p:spPr>
          <a:xfrm>
            <a:off x="381000" y="914400"/>
            <a:ext cx="8229600" cy="4419600"/>
          </a:xfrm>
        </p:spPr>
        <p:txBody>
          <a:bodyPr/>
          <a:lstStyle/>
          <a:p>
            <a:pPr>
              <a:defRPr/>
            </a:pPr>
            <a:r>
              <a:rPr lang="en-US" sz="2400" dirty="0" smtClean="0"/>
              <a:t/>
            </a:r>
            <a:br>
              <a:rPr lang="en-US" sz="2400" dirty="0" smtClean="0"/>
            </a:br>
            <a:r>
              <a:rPr lang="en-US" sz="2400" dirty="0" smtClean="0"/>
              <a:t>Two versions of a regional economic impact model were estimated:</a:t>
            </a:r>
          </a:p>
          <a:p>
            <a:pPr>
              <a:defRPr/>
            </a:pPr>
            <a:r>
              <a:rPr lang="en-US" sz="2400" dirty="0" smtClean="0"/>
              <a:t> </a:t>
            </a:r>
          </a:p>
          <a:p>
            <a:pPr>
              <a:defRPr/>
            </a:pPr>
            <a:r>
              <a:rPr lang="en-US" sz="2000" dirty="0" smtClean="0"/>
              <a:t>A two-county model for all economic impact to Escambia and Baldwin counties:</a:t>
            </a:r>
          </a:p>
          <a:p>
            <a:pPr lvl="1">
              <a:defRPr/>
            </a:pPr>
            <a:r>
              <a:rPr lang="en-US" sz="2000" dirty="0" smtClean="0"/>
              <a:t>Total dive-trip related expenditures are an estimated $2.2 million.</a:t>
            </a:r>
          </a:p>
          <a:p>
            <a:pPr lvl="1">
              <a:defRPr/>
            </a:pPr>
            <a:r>
              <a:rPr lang="en-US" sz="2000" b="1" dirty="0" smtClean="0"/>
              <a:t>Dive-related expenditures drive an annual economic impact of $3.6 million in local output, 67 jobs, and $1.4 million in local income.</a:t>
            </a:r>
            <a:r>
              <a:rPr lang="en-US" sz="2000" dirty="0" smtClean="0"/>
              <a:t/>
            </a:r>
            <a:br>
              <a:rPr lang="en-US" sz="2000" dirty="0" smtClean="0"/>
            </a:br>
            <a:endParaRPr lang="en-US" sz="2000" dirty="0" smtClean="0"/>
          </a:p>
          <a:p>
            <a:pPr algn="l">
              <a:defRPr/>
            </a:pPr>
            <a:r>
              <a:rPr lang="en-US" sz="2000" dirty="0" smtClean="0"/>
              <a:t>A single-county model for economic impact to Escambia County:</a:t>
            </a:r>
            <a:endParaRPr lang="en-US" sz="2400" dirty="0" smtClean="0"/>
          </a:p>
          <a:p>
            <a:pPr lvl="1">
              <a:defRPr/>
            </a:pPr>
            <a:r>
              <a:rPr lang="en-US" sz="2000" dirty="0" smtClean="0"/>
              <a:t>Total dive-trip related expenditures are an estimated $1.2 million.</a:t>
            </a:r>
          </a:p>
          <a:p>
            <a:pPr lvl="1">
              <a:defRPr/>
            </a:pPr>
            <a:r>
              <a:rPr lang="en-US" sz="2000" b="1" dirty="0" smtClean="0"/>
              <a:t>Total  annual economic impacts from the </a:t>
            </a:r>
            <a:r>
              <a:rPr lang="en-US" sz="2000" b="1" dirty="0" err="1" smtClean="0"/>
              <a:t>Oriskany</a:t>
            </a:r>
            <a:r>
              <a:rPr lang="en-US" sz="2000" b="1" dirty="0" smtClean="0"/>
              <a:t> are $2 million in local output (56%) , 37 jobs, and $740,000 in local income.</a:t>
            </a:r>
            <a:endParaRPr lang="en-US" dirty="0"/>
          </a:p>
        </p:txBody>
      </p:sp>
      <p:sp>
        <p:nvSpPr>
          <p:cNvPr id="4" name="TextBox 3"/>
          <p:cNvSpPr txBox="1"/>
          <p:nvPr/>
        </p:nvSpPr>
        <p:spPr>
          <a:xfrm>
            <a:off x="381000" y="5562600"/>
            <a:ext cx="7968716" cy="1015663"/>
          </a:xfrm>
          <a:prstGeom prst="rect">
            <a:avLst/>
          </a:prstGeom>
          <a:noFill/>
        </p:spPr>
        <p:txBody>
          <a:bodyPr wrap="square" rtlCol="0">
            <a:spAutoFit/>
          </a:bodyPr>
          <a:lstStyle/>
          <a:p>
            <a:r>
              <a:rPr lang="en-US" sz="2000" b="1" dirty="0" smtClean="0"/>
              <a:t>Estimated  Economic Impact Reduction Due to Quality Change:  $1.2 million, A drop from $3.6m to $2.4m in total two-county economic impact.  Escambia economic impact drops from $2m to about $1.34m.</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idx="4294967295"/>
          </p:nvPr>
        </p:nvSpPr>
        <p:spPr>
          <a:xfrm>
            <a:off x="0" y="228600"/>
            <a:ext cx="8461375" cy="762000"/>
          </a:xfrm>
        </p:spPr>
        <p:txBody>
          <a:bodyPr/>
          <a:lstStyle/>
          <a:p>
            <a:pPr eaLnBrk="1" hangingPunct="1">
              <a:defRPr/>
            </a:pPr>
            <a:r>
              <a:rPr lang="en-GB" sz="3600" dirty="0" smtClean="0"/>
              <a:t>The Travel Cost Model (TCM)</a:t>
            </a:r>
            <a:endParaRPr lang="en-US" sz="3600" dirty="0" smtClean="0"/>
          </a:p>
        </p:txBody>
      </p:sp>
      <p:sp>
        <p:nvSpPr>
          <p:cNvPr id="1029"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6"/>
          <p:cNvGraphicFramePr>
            <a:graphicFrameLocks noChangeAspect="1"/>
          </p:cNvGraphicFramePr>
          <p:nvPr/>
        </p:nvGraphicFramePr>
        <p:xfrm>
          <a:off x="685800" y="1524000"/>
          <a:ext cx="4267200" cy="511175"/>
        </p:xfrm>
        <a:graphic>
          <a:graphicData uri="http://schemas.openxmlformats.org/presentationml/2006/ole">
            <p:oleObj spid="_x0000_s1026" name="Equation" r:id="rId4" imgW="1993900" imgH="241300" progId="Equation.3">
              <p:embed/>
            </p:oleObj>
          </a:graphicData>
        </a:graphic>
      </p:graphicFrame>
      <p:sp>
        <p:nvSpPr>
          <p:cNvPr id="1030" name="Rectangle 9"/>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8"/>
          <p:cNvGraphicFramePr>
            <a:graphicFrameLocks noChangeAspect="1"/>
          </p:cNvGraphicFramePr>
          <p:nvPr/>
        </p:nvGraphicFramePr>
        <p:xfrm>
          <a:off x="685800" y="2514600"/>
          <a:ext cx="3276600" cy="1092200"/>
        </p:xfrm>
        <a:graphic>
          <a:graphicData uri="http://schemas.openxmlformats.org/presentationml/2006/ole">
            <p:oleObj spid="_x0000_s1027" name="Equation" r:id="rId5" imgW="1689100" imgH="558800" progId="Equation.3">
              <p:embed/>
            </p:oleObj>
          </a:graphicData>
        </a:graphic>
      </p:graphicFrame>
      <p:sp>
        <p:nvSpPr>
          <p:cNvPr id="1031" name="Line 6"/>
          <p:cNvSpPr>
            <a:spLocks noChangeShapeType="1"/>
          </p:cNvSpPr>
          <p:nvPr/>
        </p:nvSpPr>
        <p:spPr bwMode="auto">
          <a:xfrm flipV="1">
            <a:off x="1676400" y="6096000"/>
            <a:ext cx="2514600" cy="14288"/>
          </a:xfrm>
          <a:prstGeom prst="line">
            <a:avLst/>
          </a:prstGeom>
          <a:noFill/>
          <a:ln w="28575">
            <a:solidFill>
              <a:schemeClr val="tx1"/>
            </a:solidFill>
            <a:round/>
            <a:headEnd/>
            <a:tailEnd type="triangle" w="med" len="med"/>
          </a:ln>
        </p:spPr>
        <p:txBody>
          <a:bodyPr/>
          <a:lstStyle/>
          <a:p>
            <a:endParaRPr lang="en-US"/>
          </a:p>
        </p:txBody>
      </p:sp>
      <p:sp>
        <p:nvSpPr>
          <p:cNvPr id="1032" name="Line 7"/>
          <p:cNvSpPr>
            <a:spLocks noChangeShapeType="1"/>
          </p:cNvSpPr>
          <p:nvPr/>
        </p:nvSpPr>
        <p:spPr bwMode="auto">
          <a:xfrm flipV="1">
            <a:off x="1676400" y="3886200"/>
            <a:ext cx="0" cy="2209800"/>
          </a:xfrm>
          <a:prstGeom prst="line">
            <a:avLst/>
          </a:prstGeom>
          <a:noFill/>
          <a:ln w="28575">
            <a:solidFill>
              <a:schemeClr val="tx1"/>
            </a:solidFill>
            <a:round/>
            <a:headEnd/>
            <a:tailEnd type="triangle" w="med" len="med"/>
          </a:ln>
        </p:spPr>
        <p:txBody>
          <a:bodyPr/>
          <a:lstStyle/>
          <a:p>
            <a:endParaRPr lang="en-US"/>
          </a:p>
        </p:txBody>
      </p:sp>
      <p:sp>
        <p:nvSpPr>
          <p:cNvPr id="1033" name="Line 8"/>
          <p:cNvSpPr>
            <a:spLocks noChangeShapeType="1"/>
          </p:cNvSpPr>
          <p:nvPr/>
        </p:nvSpPr>
        <p:spPr bwMode="auto">
          <a:xfrm>
            <a:off x="1676400" y="4572000"/>
            <a:ext cx="1600200" cy="1524000"/>
          </a:xfrm>
          <a:prstGeom prst="line">
            <a:avLst/>
          </a:prstGeom>
          <a:noFill/>
          <a:ln w="28575">
            <a:solidFill>
              <a:schemeClr val="tx1"/>
            </a:solidFill>
            <a:round/>
            <a:headEnd/>
            <a:tailEnd/>
          </a:ln>
        </p:spPr>
        <p:txBody>
          <a:bodyPr/>
          <a:lstStyle/>
          <a:p>
            <a:endParaRPr lang="en-US"/>
          </a:p>
        </p:txBody>
      </p:sp>
      <p:sp>
        <p:nvSpPr>
          <p:cNvPr id="1034" name="Text Box 9"/>
          <p:cNvSpPr txBox="1">
            <a:spLocks noChangeArrowheads="1"/>
          </p:cNvSpPr>
          <p:nvPr/>
        </p:nvSpPr>
        <p:spPr bwMode="auto">
          <a:xfrm>
            <a:off x="3733800" y="6096000"/>
            <a:ext cx="609600" cy="304800"/>
          </a:xfrm>
          <a:prstGeom prst="rect">
            <a:avLst/>
          </a:prstGeom>
          <a:noFill/>
          <a:ln w="9525">
            <a:noFill/>
            <a:miter lim="800000"/>
            <a:headEnd/>
            <a:tailEnd/>
          </a:ln>
        </p:spPr>
        <p:txBody>
          <a:bodyPr>
            <a:spAutoFit/>
          </a:bodyPr>
          <a:lstStyle/>
          <a:p>
            <a:pPr eaLnBrk="1" hangingPunct="1">
              <a:spcBef>
                <a:spcPct val="50000"/>
              </a:spcBef>
            </a:pPr>
            <a:r>
              <a:rPr lang="en-GB" sz="1400">
                <a:latin typeface="Arial" charset="0"/>
                <a:cs typeface="Arial" charset="0"/>
              </a:rPr>
              <a:t>X</a:t>
            </a:r>
          </a:p>
        </p:txBody>
      </p:sp>
      <p:sp>
        <p:nvSpPr>
          <p:cNvPr id="1035" name="Text Box 10"/>
          <p:cNvSpPr txBox="1">
            <a:spLocks noChangeArrowheads="1"/>
          </p:cNvSpPr>
          <p:nvPr/>
        </p:nvSpPr>
        <p:spPr bwMode="auto">
          <a:xfrm>
            <a:off x="1143000" y="4281488"/>
            <a:ext cx="457200" cy="366712"/>
          </a:xfrm>
          <a:prstGeom prst="rect">
            <a:avLst/>
          </a:prstGeom>
          <a:noFill/>
          <a:ln w="9525">
            <a:noFill/>
            <a:miter lim="800000"/>
            <a:headEnd/>
            <a:tailEnd/>
          </a:ln>
        </p:spPr>
        <p:txBody>
          <a:bodyPr>
            <a:spAutoFit/>
          </a:bodyPr>
          <a:lstStyle/>
          <a:p>
            <a:pPr eaLnBrk="1" hangingPunct="1">
              <a:spcBef>
                <a:spcPct val="50000"/>
              </a:spcBef>
            </a:pPr>
            <a:r>
              <a:rPr lang="en-GB">
                <a:latin typeface="Arial" charset="0"/>
                <a:cs typeface="Arial" charset="0"/>
              </a:rPr>
              <a:t>tc</a:t>
            </a:r>
            <a:r>
              <a:rPr lang="en-GB" sz="1400" baseline="-25000">
                <a:latin typeface="Arial" charset="0"/>
                <a:cs typeface="Arial" charset="0"/>
              </a:rPr>
              <a:t>X</a:t>
            </a:r>
          </a:p>
        </p:txBody>
      </p:sp>
      <p:sp>
        <p:nvSpPr>
          <p:cNvPr id="1036" name="Line 12"/>
          <p:cNvSpPr>
            <a:spLocks noChangeShapeType="1"/>
          </p:cNvSpPr>
          <p:nvPr/>
        </p:nvSpPr>
        <p:spPr bwMode="auto">
          <a:xfrm>
            <a:off x="2514600" y="5424488"/>
            <a:ext cx="0" cy="685800"/>
          </a:xfrm>
          <a:prstGeom prst="line">
            <a:avLst/>
          </a:prstGeom>
          <a:noFill/>
          <a:ln w="28575">
            <a:solidFill>
              <a:schemeClr val="tx1"/>
            </a:solidFill>
            <a:round/>
            <a:headEnd/>
            <a:tailEnd/>
          </a:ln>
        </p:spPr>
        <p:txBody>
          <a:bodyPr/>
          <a:lstStyle/>
          <a:p>
            <a:endParaRPr lang="en-US"/>
          </a:p>
        </p:txBody>
      </p:sp>
      <p:sp>
        <p:nvSpPr>
          <p:cNvPr id="1037" name="Text Box 13"/>
          <p:cNvSpPr txBox="1">
            <a:spLocks noChangeArrowheads="1"/>
          </p:cNvSpPr>
          <p:nvPr/>
        </p:nvSpPr>
        <p:spPr bwMode="auto">
          <a:xfrm>
            <a:off x="1905000" y="5562600"/>
            <a:ext cx="457200" cy="366713"/>
          </a:xfrm>
          <a:prstGeom prst="rect">
            <a:avLst/>
          </a:prstGeom>
          <a:noFill/>
          <a:ln w="9525">
            <a:noFill/>
            <a:miter lim="800000"/>
            <a:headEnd/>
            <a:tailEnd/>
          </a:ln>
        </p:spPr>
        <p:txBody>
          <a:bodyPr>
            <a:spAutoFit/>
          </a:bodyPr>
          <a:lstStyle/>
          <a:p>
            <a:pPr eaLnBrk="1" hangingPunct="1">
              <a:spcBef>
                <a:spcPct val="50000"/>
              </a:spcBef>
            </a:pPr>
            <a:r>
              <a:rPr lang="en-GB">
                <a:latin typeface="Arial" charset="0"/>
                <a:cs typeface="Arial" charset="0"/>
              </a:rPr>
              <a:t>B</a:t>
            </a:r>
          </a:p>
        </p:txBody>
      </p:sp>
      <p:sp>
        <p:nvSpPr>
          <p:cNvPr id="1038" name="Text Box 14"/>
          <p:cNvSpPr txBox="1">
            <a:spLocks noChangeArrowheads="1"/>
          </p:cNvSpPr>
          <p:nvPr/>
        </p:nvSpPr>
        <p:spPr bwMode="auto">
          <a:xfrm>
            <a:off x="1752600" y="4967288"/>
            <a:ext cx="381000" cy="366712"/>
          </a:xfrm>
          <a:prstGeom prst="rect">
            <a:avLst/>
          </a:prstGeom>
          <a:noFill/>
          <a:ln w="9525">
            <a:noFill/>
            <a:miter lim="800000"/>
            <a:headEnd/>
            <a:tailEnd/>
          </a:ln>
        </p:spPr>
        <p:txBody>
          <a:bodyPr>
            <a:spAutoFit/>
          </a:bodyPr>
          <a:lstStyle/>
          <a:p>
            <a:pPr eaLnBrk="1" hangingPunct="1">
              <a:spcBef>
                <a:spcPct val="50000"/>
              </a:spcBef>
            </a:pPr>
            <a:r>
              <a:rPr lang="en-GB">
                <a:latin typeface="Arial" charset="0"/>
                <a:cs typeface="Arial" charset="0"/>
              </a:rPr>
              <a:t>A</a:t>
            </a:r>
          </a:p>
        </p:txBody>
      </p:sp>
      <p:sp>
        <p:nvSpPr>
          <p:cNvPr id="1039" name="Text Box 15"/>
          <p:cNvSpPr txBox="1">
            <a:spLocks noChangeArrowheads="1"/>
          </p:cNvSpPr>
          <p:nvPr/>
        </p:nvSpPr>
        <p:spPr bwMode="auto">
          <a:xfrm>
            <a:off x="2286000" y="6172200"/>
            <a:ext cx="609600" cy="304800"/>
          </a:xfrm>
          <a:prstGeom prst="rect">
            <a:avLst/>
          </a:prstGeom>
          <a:noFill/>
          <a:ln w="9525">
            <a:noFill/>
            <a:miter lim="800000"/>
            <a:headEnd/>
            <a:tailEnd/>
          </a:ln>
        </p:spPr>
        <p:txBody>
          <a:bodyPr>
            <a:spAutoFit/>
          </a:bodyPr>
          <a:lstStyle/>
          <a:p>
            <a:pPr eaLnBrk="1" hangingPunct="1">
              <a:spcBef>
                <a:spcPct val="50000"/>
              </a:spcBef>
            </a:pPr>
            <a:r>
              <a:rPr lang="en-GB" sz="1400" i="1">
                <a:latin typeface="Arial" charset="0"/>
                <a:cs typeface="Arial" charset="0"/>
              </a:rPr>
              <a:t>X</a:t>
            </a:r>
            <a:r>
              <a:rPr lang="en-GB" sz="1400" baseline="30000">
                <a:latin typeface="Arial" charset="0"/>
                <a:cs typeface="Arial" charset="0"/>
              </a:rPr>
              <a:t>0</a:t>
            </a:r>
          </a:p>
        </p:txBody>
      </p:sp>
      <p:sp>
        <p:nvSpPr>
          <p:cNvPr id="1040" name="Text Box 17"/>
          <p:cNvSpPr txBox="1">
            <a:spLocks noChangeArrowheads="1"/>
          </p:cNvSpPr>
          <p:nvPr/>
        </p:nvSpPr>
        <p:spPr bwMode="auto">
          <a:xfrm>
            <a:off x="1219200" y="5195888"/>
            <a:ext cx="609600" cy="366712"/>
          </a:xfrm>
          <a:prstGeom prst="rect">
            <a:avLst/>
          </a:prstGeom>
          <a:noFill/>
          <a:ln w="9525">
            <a:noFill/>
            <a:miter lim="800000"/>
            <a:headEnd/>
            <a:tailEnd/>
          </a:ln>
        </p:spPr>
        <p:txBody>
          <a:bodyPr>
            <a:spAutoFit/>
          </a:bodyPr>
          <a:lstStyle/>
          <a:p>
            <a:pPr eaLnBrk="1" hangingPunct="1">
              <a:spcBef>
                <a:spcPct val="50000"/>
              </a:spcBef>
            </a:pPr>
            <a:r>
              <a:rPr lang="en-GB">
                <a:latin typeface="Arial" charset="0"/>
                <a:cs typeface="Arial" charset="0"/>
              </a:rPr>
              <a:t>tc</a:t>
            </a:r>
            <a:r>
              <a:rPr lang="en-GB" sz="1400" baseline="-25000">
                <a:latin typeface="Arial" charset="0"/>
                <a:cs typeface="Arial" charset="0"/>
              </a:rPr>
              <a:t>X</a:t>
            </a:r>
            <a:r>
              <a:rPr lang="en-GB" baseline="30000">
                <a:latin typeface="Arial" charset="0"/>
                <a:cs typeface="Arial" charset="0"/>
              </a:rPr>
              <a:t>0</a:t>
            </a:r>
          </a:p>
        </p:txBody>
      </p:sp>
      <p:sp>
        <p:nvSpPr>
          <p:cNvPr id="1041" name="Text Box 27"/>
          <p:cNvSpPr txBox="1">
            <a:spLocks noChangeArrowheads="1"/>
          </p:cNvSpPr>
          <p:nvPr/>
        </p:nvSpPr>
        <p:spPr bwMode="auto">
          <a:xfrm>
            <a:off x="1905000" y="3886200"/>
            <a:ext cx="1752600" cy="304800"/>
          </a:xfrm>
          <a:prstGeom prst="rect">
            <a:avLst/>
          </a:prstGeom>
          <a:noFill/>
          <a:ln w="9525">
            <a:noFill/>
            <a:miter lim="800000"/>
            <a:headEnd/>
            <a:tailEnd/>
          </a:ln>
        </p:spPr>
        <p:txBody>
          <a:bodyPr>
            <a:spAutoFit/>
          </a:bodyPr>
          <a:lstStyle/>
          <a:p>
            <a:pPr eaLnBrk="1" hangingPunct="1">
              <a:spcBef>
                <a:spcPct val="50000"/>
              </a:spcBef>
            </a:pPr>
            <a:r>
              <a:rPr lang="en-GB" sz="1400">
                <a:latin typeface="Arial" charset="0"/>
                <a:cs typeface="Arial" charset="0"/>
              </a:rPr>
              <a:t>‘choke price’</a:t>
            </a:r>
          </a:p>
        </p:txBody>
      </p:sp>
      <p:sp>
        <p:nvSpPr>
          <p:cNvPr id="1042" name="Line 28"/>
          <p:cNvSpPr>
            <a:spLocks noChangeShapeType="1"/>
          </p:cNvSpPr>
          <p:nvPr/>
        </p:nvSpPr>
        <p:spPr bwMode="auto">
          <a:xfrm flipH="1">
            <a:off x="1752600" y="4191000"/>
            <a:ext cx="228600" cy="304800"/>
          </a:xfrm>
          <a:prstGeom prst="line">
            <a:avLst/>
          </a:prstGeom>
          <a:noFill/>
          <a:ln w="9525">
            <a:solidFill>
              <a:schemeClr val="tx1"/>
            </a:solidFill>
            <a:round/>
            <a:headEnd/>
            <a:tailEnd type="triangle" w="med" len="med"/>
          </a:ln>
        </p:spPr>
        <p:txBody>
          <a:bodyPr/>
          <a:lstStyle/>
          <a:p>
            <a:endParaRPr lang="en-US"/>
          </a:p>
        </p:txBody>
      </p:sp>
      <p:sp>
        <p:nvSpPr>
          <p:cNvPr id="1043" name="Line 23"/>
          <p:cNvSpPr>
            <a:spLocks noChangeShapeType="1"/>
          </p:cNvSpPr>
          <p:nvPr/>
        </p:nvSpPr>
        <p:spPr bwMode="auto">
          <a:xfrm flipH="1">
            <a:off x="1676400" y="5410200"/>
            <a:ext cx="838200" cy="0"/>
          </a:xfrm>
          <a:prstGeom prst="line">
            <a:avLst/>
          </a:prstGeom>
          <a:noFill/>
          <a:ln w="28575">
            <a:solidFill>
              <a:schemeClr val="tx1"/>
            </a:solidFill>
            <a:round/>
            <a:headEnd/>
            <a:tailEnd/>
          </a:ln>
        </p:spPr>
        <p:txBody>
          <a:bodyPr/>
          <a:lstStyle/>
          <a:p>
            <a:endParaRPr lang="en-US"/>
          </a:p>
        </p:txBody>
      </p:sp>
      <p:sp>
        <p:nvSpPr>
          <p:cNvPr id="20" name="TextBox 19"/>
          <p:cNvSpPr txBox="1"/>
          <p:nvPr/>
        </p:nvSpPr>
        <p:spPr>
          <a:xfrm>
            <a:off x="6172200" y="4267200"/>
            <a:ext cx="1676400" cy="1200329"/>
          </a:xfrm>
          <a:prstGeom prst="rect">
            <a:avLst/>
          </a:prstGeom>
          <a:noFill/>
        </p:spPr>
        <p:txBody>
          <a:bodyPr wrap="square" rtlCol="0">
            <a:spAutoFit/>
          </a:bodyPr>
          <a:lstStyle/>
          <a:p>
            <a:r>
              <a:rPr lang="en-US" sz="2400" dirty="0" smtClean="0"/>
              <a:t>A = $2.25m</a:t>
            </a:r>
          </a:p>
          <a:p>
            <a:endParaRPr lang="en-US" sz="2400" dirty="0" smtClean="0"/>
          </a:p>
          <a:p>
            <a:r>
              <a:rPr lang="en-US" sz="2400" dirty="0" smtClean="0"/>
              <a:t>B = $2.2m</a:t>
            </a:r>
            <a:endParaRPr lang="en-US" sz="2400" dirty="0"/>
          </a:p>
        </p:txBody>
      </p:sp>
      <p:sp>
        <p:nvSpPr>
          <p:cNvPr id="21" name="TextBox 20"/>
          <p:cNvSpPr txBox="1"/>
          <p:nvPr/>
        </p:nvSpPr>
        <p:spPr>
          <a:xfrm>
            <a:off x="2438400" y="4724400"/>
            <a:ext cx="1709122" cy="369332"/>
          </a:xfrm>
          <a:prstGeom prst="rect">
            <a:avLst/>
          </a:prstGeom>
          <a:noFill/>
        </p:spPr>
        <p:txBody>
          <a:bodyPr wrap="none" rtlCol="0">
            <a:spAutoFit/>
          </a:bodyPr>
          <a:lstStyle/>
          <a:p>
            <a:r>
              <a:rPr lang="en-US" dirty="0" smtClean="0"/>
              <a:t>Demand = WTP</a:t>
            </a:r>
            <a:endParaRPr lang="en-US" dirty="0"/>
          </a:p>
        </p:txBody>
      </p:sp>
      <p:sp>
        <p:nvSpPr>
          <p:cNvPr id="22" name="TextBox 21"/>
          <p:cNvSpPr txBox="1"/>
          <p:nvPr/>
        </p:nvSpPr>
        <p:spPr>
          <a:xfrm>
            <a:off x="4343400" y="6096000"/>
            <a:ext cx="647678" cy="369332"/>
          </a:xfrm>
          <a:prstGeom prst="rect">
            <a:avLst/>
          </a:prstGeom>
          <a:noFill/>
        </p:spPr>
        <p:txBody>
          <a:bodyPr wrap="none" rtlCol="0">
            <a:spAutoFit/>
          </a:bodyPr>
          <a:lstStyle/>
          <a:p>
            <a:r>
              <a:rPr lang="en-US" dirty="0" smtClean="0"/>
              <a:t>Trips</a:t>
            </a:r>
            <a:endParaRPr lang="en-US" dirty="0"/>
          </a:p>
        </p:txBody>
      </p:sp>
      <p:sp>
        <p:nvSpPr>
          <p:cNvPr id="23" name="TextBox 22"/>
          <p:cNvSpPr txBox="1"/>
          <p:nvPr/>
        </p:nvSpPr>
        <p:spPr>
          <a:xfrm>
            <a:off x="304800" y="3962400"/>
            <a:ext cx="738023" cy="646331"/>
          </a:xfrm>
          <a:prstGeom prst="rect">
            <a:avLst/>
          </a:prstGeom>
          <a:noFill/>
        </p:spPr>
        <p:txBody>
          <a:bodyPr wrap="square" rtlCol="0">
            <a:spAutoFit/>
          </a:bodyPr>
          <a:lstStyle/>
          <a:p>
            <a:r>
              <a:rPr lang="en-US" dirty="0" smtClean="0"/>
              <a:t>Travel</a:t>
            </a:r>
          </a:p>
          <a:p>
            <a:r>
              <a:rPr lang="en-US" dirty="0" smtClean="0"/>
              <a:t>Cost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a:xfrm>
            <a:off x="381000" y="914400"/>
            <a:ext cx="8229600" cy="1143000"/>
          </a:xfrm>
        </p:spPr>
        <p:txBody>
          <a:bodyPr/>
          <a:lstStyle/>
          <a:p>
            <a:pPr algn="l" eaLnBrk="1" hangingPunct="1">
              <a:defRPr/>
            </a:pPr>
            <a:r>
              <a:rPr lang="en-US" dirty="0" smtClean="0"/>
              <a:t>                </a:t>
            </a:r>
            <a:br>
              <a:rPr lang="en-US" dirty="0" smtClean="0"/>
            </a:br>
            <a:r>
              <a:rPr lang="en-US" dirty="0" smtClean="0"/>
              <a:t>                  Travel Cost</a:t>
            </a:r>
            <a:br>
              <a:rPr lang="en-US" dirty="0" smtClean="0"/>
            </a:br>
            <a:r>
              <a:rPr lang="en-US" dirty="0" smtClean="0"/>
              <a:t/>
            </a:r>
            <a:br>
              <a:rPr lang="en-US" dirty="0" smtClean="0"/>
            </a:br>
            <a:r>
              <a:rPr lang="en-US" sz="2800" dirty="0" smtClean="0"/>
              <a:t>Number of Trips Depends on:</a:t>
            </a:r>
            <a:br>
              <a:rPr lang="en-US" sz="2800" dirty="0" smtClean="0"/>
            </a:br>
            <a:r>
              <a:rPr lang="en-US" dirty="0" smtClean="0"/>
              <a:t/>
            </a:r>
            <a:br>
              <a:rPr lang="en-US" dirty="0" smtClean="0"/>
            </a:br>
            <a:endParaRPr lang="en-US" dirty="0" smtClean="0"/>
          </a:p>
        </p:txBody>
      </p:sp>
      <p:sp>
        <p:nvSpPr>
          <p:cNvPr id="175107" name="Rectangle 3"/>
          <p:cNvSpPr>
            <a:spLocks noGrp="1" noChangeArrowheads="1"/>
          </p:cNvSpPr>
          <p:nvPr>
            <p:ph type="body" idx="1"/>
          </p:nvPr>
        </p:nvSpPr>
        <p:spPr>
          <a:xfrm>
            <a:off x="457200" y="2667000"/>
            <a:ext cx="8229600" cy="4191000"/>
          </a:xfrm>
        </p:spPr>
        <p:txBody>
          <a:bodyPr/>
          <a:lstStyle/>
          <a:p>
            <a:pPr eaLnBrk="1" hangingPunct="1">
              <a:defRPr/>
            </a:pPr>
            <a:r>
              <a:rPr lang="en-US" dirty="0" smtClean="0"/>
              <a:t>Travel cost = monetary plus opportunity costs</a:t>
            </a:r>
          </a:p>
          <a:p>
            <a:pPr eaLnBrk="1" hangingPunct="1">
              <a:defRPr/>
            </a:pPr>
            <a:r>
              <a:rPr lang="en-US" dirty="0" smtClean="0"/>
              <a:t>Equipment-intensive recreational activity</a:t>
            </a:r>
          </a:p>
          <a:p>
            <a:pPr eaLnBrk="1" hangingPunct="1">
              <a:defRPr/>
            </a:pPr>
            <a:r>
              <a:rPr lang="en-US" dirty="0" smtClean="0"/>
              <a:t>Included:</a:t>
            </a:r>
          </a:p>
          <a:p>
            <a:pPr lvl="1" eaLnBrk="1" hangingPunct="1">
              <a:defRPr/>
            </a:pPr>
            <a:r>
              <a:rPr lang="en-US" dirty="0" smtClean="0"/>
              <a:t>Charter boat fees</a:t>
            </a:r>
          </a:p>
          <a:p>
            <a:pPr lvl="1" eaLnBrk="1" hangingPunct="1">
              <a:defRPr/>
            </a:pPr>
            <a:r>
              <a:rPr lang="en-US" dirty="0" smtClean="0"/>
              <a:t>Breathing gas</a:t>
            </a:r>
          </a:p>
          <a:p>
            <a:pPr lvl="1" eaLnBrk="1" hangingPunct="1">
              <a:defRPr/>
            </a:pPr>
            <a:r>
              <a:rPr lang="en-US" dirty="0" smtClean="0"/>
              <a:t>Equipment rental</a:t>
            </a:r>
          </a:p>
          <a:p>
            <a:pPr lvl="1" eaLnBrk="1" hangingPunct="1">
              <a:defRPr/>
            </a:pPr>
            <a:r>
              <a:rPr lang="en-US" dirty="0" smtClean="0"/>
              <a:t>Other Diving Opportunities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pPr eaLnBrk="1" hangingPunct="1">
              <a:defRPr/>
            </a:pPr>
            <a:r>
              <a:rPr lang="en-US" dirty="0" smtClean="0"/>
              <a:t>Estimation Information</a:t>
            </a:r>
          </a:p>
        </p:txBody>
      </p:sp>
      <p:sp>
        <p:nvSpPr>
          <p:cNvPr id="180227" name="Rectangle 3"/>
          <p:cNvSpPr>
            <a:spLocks noGrp="1" noChangeArrowheads="1"/>
          </p:cNvSpPr>
          <p:nvPr>
            <p:ph type="body" idx="1"/>
          </p:nvPr>
        </p:nvSpPr>
        <p:spPr/>
        <p:txBody>
          <a:bodyPr/>
          <a:lstStyle/>
          <a:p>
            <a:pPr eaLnBrk="1" hangingPunct="1">
              <a:defRPr/>
            </a:pPr>
            <a:r>
              <a:rPr lang="en-US" dirty="0" smtClean="0"/>
              <a:t>Stacked model</a:t>
            </a:r>
          </a:p>
          <a:p>
            <a:pPr lvl="1" eaLnBrk="1" hangingPunct="1">
              <a:defRPr/>
            </a:pPr>
            <a:r>
              <a:rPr lang="en-US" dirty="0" smtClean="0"/>
              <a:t>Poisson</a:t>
            </a:r>
          </a:p>
          <a:p>
            <a:pPr lvl="1" eaLnBrk="1" hangingPunct="1">
              <a:defRPr/>
            </a:pPr>
            <a:r>
              <a:rPr lang="en-US" dirty="0" smtClean="0"/>
              <a:t>Negative binomial</a:t>
            </a:r>
          </a:p>
          <a:p>
            <a:pPr eaLnBrk="1" hangingPunct="1">
              <a:defRPr/>
            </a:pPr>
            <a:r>
              <a:rPr lang="en-US" dirty="0" smtClean="0"/>
              <a:t>Test for hypothetical bias</a:t>
            </a:r>
          </a:p>
          <a:p>
            <a:pPr eaLnBrk="1" hangingPunct="1">
              <a:defRPr/>
            </a:pPr>
            <a:r>
              <a:rPr lang="en-US" dirty="0" smtClean="0"/>
              <a:t>Isolate impact of destroyer on trips</a:t>
            </a:r>
          </a:p>
          <a:p>
            <a:pPr eaLnBrk="1" hangingPunct="1">
              <a:defRPr/>
            </a:pPr>
            <a:r>
              <a:rPr lang="en-US" dirty="0" smtClean="0"/>
              <a:t>Consumer surplus implications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228601"/>
            <a:ext cx="7772400" cy="685799"/>
          </a:xfrm>
        </p:spPr>
        <p:txBody>
          <a:bodyPr/>
          <a:lstStyle/>
          <a:p>
            <a:r>
              <a:rPr lang="en-US" sz="5400" dirty="0" smtClean="0"/>
              <a:t>Economic </a:t>
            </a:r>
            <a:r>
              <a:rPr lang="en-US" sz="5400" dirty="0" smtClean="0"/>
              <a:t>Concepts</a:t>
            </a:r>
            <a:endParaRPr lang="en-US" sz="5400" dirty="0"/>
          </a:p>
        </p:txBody>
      </p:sp>
      <p:sp>
        <p:nvSpPr>
          <p:cNvPr id="3" name="Subtitle 2"/>
          <p:cNvSpPr>
            <a:spLocks noGrp="1"/>
          </p:cNvSpPr>
          <p:nvPr>
            <p:ph type="subTitle" sz="quarter" idx="1"/>
          </p:nvPr>
        </p:nvSpPr>
        <p:spPr>
          <a:xfrm>
            <a:off x="304800" y="838200"/>
            <a:ext cx="8610600" cy="5486400"/>
          </a:xfrm>
        </p:spPr>
        <p:txBody>
          <a:bodyPr/>
          <a:lstStyle/>
          <a:p>
            <a:pPr algn="l"/>
            <a:r>
              <a:rPr lang="en-US" b="1" dirty="0" smtClean="0"/>
              <a:t>Public Good:  </a:t>
            </a:r>
            <a:r>
              <a:rPr lang="en-US" dirty="0" smtClean="0"/>
              <a:t>A good that is non-rivaled and non-excludable. Your consumption doesn’t reduce mine and we can consume it at will. (e.g. An artificial reef).</a:t>
            </a:r>
          </a:p>
          <a:p>
            <a:pPr algn="l"/>
            <a:r>
              <a:rPr lang="en-US" sz="1400" dirty="0" smtClean="0"/>
              <a:t> </a:t>
            </a:r>
            <a:r>
              <a:rPr lang="en-US" dirty="0" smtClean="0"/>
              <a:t/>
            </a:r>
            <a:br>
              <a:rPr lang="en-US" dirty="0" smtClean="0"/>
            </a:br>
            <a:r>
              <a:rPr lang="en-US" b="1" dirty="0" smtClean="0"/>
              <a:t>Consumer Surplus: </a:t>
            </a:r>
            <a:r>
              <a:rPr lang="en-US" dirty="0" smtClean="0"/>
              <a:t>The benefit to consumers from paying a price less than what they were willing to pay for a product or service.</a:t>
            </a:r>
          </a:p>
          <a:p>
            <a:pPr algn="l"/>
            <a:r>
              <a:rPr lang="en-US" b="1" dirty="0" smtClean="0"/>
              <a:t>Economic Impact: </a:t>
            </a:r>
            <a:r>
              <a:rPr lang="en-US" dirty="0" smtClean="0"/>
              <a:t>Direct impact is the expenditure injection, indirect/induced impacts are multiples of the initial expenditure and when combined produce a total impact measure. Models: </a:t>
            </a:r>
            <a:r>
              <a:rPr lang="en-US" dirty="0" err="1" smtClean="0"/>
              <a:t>Implan</a:t>
            </a:r>
            <a:r>
              <a:rPr lang="en-US" dirty="0" smtClean="0"/>
              <a:t>, REMI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pPr eaLnBrk="1" hangingPunct="1">
              <a:defRPr/>
            </a:pPr>
            <a:r>
              <a:rPr lang="en-US" dirty="0" smtClean="0"/>
              <a:t>Estimation</a:t>
            </a:r>
          </a:p>
        </p:txBody>
      </p:sp>
      <p:sp>
        <p:nvSpPr>
          <p:cNvPr id="182275" name="Rectangle 3"/>
          <p:cNvSpPr>
            <a:spLocks noGrp="1" noChangeArrowheads="1"/>
          </p:cNvSpPr>
          <p:nvPr>
            <p:ph type="body" idx="1"/>
          </p:nvPr>
        </p:nvSpPr>
        <p:spPr/>
        <p:txBody>
          <a:bodyPr/>
          <a:lstStyle/>
          <a:p>
            <a:pPr eaLnBrk="1" hangingPunct="1">
              <a:defRPr/>
            </a:pPr>
            <a:r>
              <a:rPr lang="en-US" dirty="0" smtClean="0"/>
              <a:t>Two-stage analysis</a:t>
            </a:r>
          </a:p>
          <a:p>
            <a:pPr lvl="1" eaLnBrk="1" hangingPunct="1">
              <a:defRPr/>
            </a:pPr>
            <a:r>
              <a:rPr lang="en-US" dirty="0" smtClean="0"/>
              <a:t>Revealed preference</a:t>
            </a:r>
          </a:p>
          <a:p>
            <a:pPr lvl="2" eaLnBrk="1" hangingPunct="1">
              <a:defRPr/>
            </a:pPr>
            <a:r>
              <a:rPr lang="en-US" dirty="0" smtClean="0"/>
              <a:t>Ask respondents about actual trips taken in 2006 dive season</a:t>
            </a:r>
          </a:p>
          <a:p>
            <a:pPr lvl="1" eaLnBrk="1" hangingPunct="1">
              <a:defRPr/>
            </a:pPr>
            <a:r>
              <a:rPr lang="en-US" dirty="0" smtClean="0"/>
              <a:t>Stated preference</a:t>
            </a:r>
          </a:p>
          <a:p>
            <a:pPr lvl="2" eaLnBrk="1" hangingPunct="1">
              <a:defRPr/>
            </a:pPr>
            <a:r>
              <a:rPr lang="en-US" dirty="0" smtClean="0"/>
              <a:t>Ask respondents about expected trips in 2007 dive season</a:t>
            </a:r>
          </a:p>
          <a:p>
            <a:pPr lvl="2" eaLnBrk="1" hangingPunct="1">
              <a:defRPr/>
            </a:pPr>
            <a:r>
              <a:rPr lang="en-US" dirty="0" smtClean="0"/>
              <a:t>Plus with the addition of destroyer</a:t>
            </a:r>
          </a:p>
          <a:p>
            <a:pPr lvl="3" eaLnBrk="1" hangingPunct="1">
              <a:defRPr/>
            </a:pPr>
            <a:r>
              <a:rPr lang="en-US" dirty="0" smtClean="0"/>
              <a:t>Multiple-ship artificial reef</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Rectangle 8"/>
          <p:cNvSpPr>
            <a:spLocks noGrp="1" noChangeArrowheads="1"/>
          </p:cNvSpPr>
          <p:nvPr>
            <p:ph type="ctrTitle"/>
          </p:nvPr>
        </p:nvSpPr>
        <p:spPr>
          <a:xfrm>
            <a:off x="838200" y="304800"/>
            <a:ext cx="7239000" cy="1143000"/>
          </a:xfrm>
        </p:spPr>
        <p:txBody>
          <a:bodyPr/>
          <a:lstStyle/>
          <a:p>
            <a:pPr eaLnBrk="1" hangingPunct="1">
              <a:defRPr/>
            </a:pPr>
            <a:r>
              <a:rPr lang="en-US" sz="4400" dirty="0" smtClean="0"/>
              <a:t>Bundled Public </a:t>
            </a:r>
            <a:br>
              <a:rPr lang="en-US" sz="4400" dirty="0" smtClean="0"/>
            </a:br>
            <a:r>
              <a:rPr lang="en-US" sz="4400" dirty="0" smtClean="0"/>
              <a:t>Good Scenario </a:t>
            </a:r>
          </a:p>
        </p:txBody>
      </p:sp>
      <p:sp>
        <p:nvSpPr>
          <p:cNvPr id="66569" name="Rectangle 9"/>
          <p:cNvSpPr>
            <a:spLocks noGrp="1" noChangeArrowheads="1"/>
          </p:cNvSpPr>
          <p:nvPr>
            <p:ph type="subTitle" idx="1"/>
          </p:nvPr>
        </p:nvSpPr>
        <p:spPr>
          <a:xfrm>
            <a:off x="533400" y="1905000"/>
            <a:ext cx="7924800" cy="4800600"/>
          </a:xfrm>
        </p:spPr>
        <p:txBody>
          <a:bodyPr/>
          <a:lstStyle/>
          <a:p>
            <a:pPr algn="l" eaLnBrk="1" hangingPunct="1">
              <a:lnSpc>
                <a:spcPct val="80000"/>
              </a:lnSpc>
              <a:defRPr/>
            </a:pPr>
            <a:r>
              <a:rPr lang="en-US" sz="1800" dirty="0" smtClean="0"/>
              <a:t>Finally, the U.S. Maritime Administration has a number of out-of-service military ships of various types that are being considered for use as artificial reefs in a variety of locations in U.S. coastal waters. There are various scenarios under consideration for locating these ships as the reefing program progresses over the next several years.</a:t>
            </a:r>
          </a:p>
          <a:p>
            <a:pPr algn="l" eaLnBrk="1" hangingPunct="1">
              <a:lnSpc>
                <a:spcPct val="80000"/>
              </a:lnSpc>
              <a:defRPr/>
            </a:pPr>
            <a:endParaRPr lang="en-US" sz="1800" dirty="0" smtClean="0"/>
          </a:p>
          <a:p>
            <a:pPr algn="l" eaLnBrk="1" hangingPunct="1">
              <a:lnSpc>
                <a:spcPct val="80000"/>
              </a:lnSpc>
              <a:defRPr/>
            </a:pPr>
            <a:r>
              <a:rPr lang="en-US" sz="1800" dirty="0" smtClean="0"/>
              <a:t>One possibility is to create a "multiple ship reefing area" by sinking a Spruance Class Destroyer in the permit area with the </a:t>
            </a:r>
            <a:r>
              <a:rPr lang="en-US" sz="1800" dirty="0" err="1" smtClean="0"/>
              <a:t>Oriskany</a:t>
            </a:r>
            <a:r>
              <a:rPr lang="en-US" sz="1800" dirty="0" smtClean="0"/>
              <a:t>. A Spruance Class Destroyer is 563 feet (171.6m) long and has a beam of 55 feet (16.8m), with a displacement of 9,100 tons. The Spruance Class Destroyer would be located in the permit area (see </a:t>
            </a:r>
            <a:r>
              <a:rPr lang="en-US" sz="1800" dirty="0" smtClean="0">
                <a:hlinkClick r:id="rId3"/>
              </a:rPr>
              <a:t>locator map»</a:t>
            </a:r>
            <a:r>
              <a:rPr lang="en-US" sz="1800" dirty="0" smtClean="0"/>
              <a:t>) but closer to Pensacola than the </a:t>
            </a:r>
            <a:r>
              <a:rPr lang="en-US" sz="1800" dirty="0" err="1" smtClean="0"/>
              <a:t>Oriskany</a:t>
            </a:r>
            <a:r>
              <a:rPr lang="en-US" sz="1800" dirty="0" smtClean="0"/>
              <a:t> and at a shallower depth (main deck depth of less than 130 feet (39.6m) and most likely less than 100 feet (30.5m).</a:t>
            </a:r>
          </a:p>
          <a:p>
            <a:pPr algn="l" eaLnBrk="1" hangingPunct="1">
              <a:lnSpc>
                <a:spcPct val="80000"/>
              </a:lnSpc>
              <a:defRPr/>
            </a:pPr>
            <a:endParaRPr lang="en-US" sz="1800" dirty="0" smtClean="0"/>
          </a:p>
          <a:p>
            <a:pPr algn="l" eaLnBrk="1" hangingPunct="1">
              <a:lnSpc>
                <a:spcPct val="80000"/>
              </a:lnSpc>
              <a:defRPr/>
            </a:pPr>
            <a:r>
              <a:rPr lang="en-US" sz="1800" dirty="0" smtClean="0"/>
              <a:t>Charter boats would pass close by the destroyer on their way out to and back from the </a:t>
            </a:r>
            <a:r>
              <a:rPr lang="en-US" sz="1800" dirty="0" err="1" smtClean="0"/>
              <a:t>Oriskany</a:t>
            </a:r>
            <a:r>
              <a:rPr lang="en-US" sz="1800" dirty="0" smtClean="0"/>
              <a:t>. This would create the option to dive the </a:t>
            </a:r>
            <a:r>
              <a:rPr lang="en-US" sz="1800" dirty="0" err="1" smtClean="0"/>
              <a:t>Oriskany</a:t>
            </a:r>
            <a:r>
              <a:rPr lang="en-US" sz="1800" dirty="0" smtClean="0"/>
              <a:t> on the first dive, and then, during the surface interval, travel to the destroyer. Divers then have the option to dive the destroyer, and at the end of the second dive the run back to Pensacola would be shorter in duration. There could also be an option to dive the </a:t>
            </a:r>
            <a:r>
              <a:rPr lang="en-US" sz="1800" dirty="0" err="1" smtClean="0"/>
              <a:t>Oriskany</a:t>
            </a:r>
            <a:r>
              <a:rPr lang="en-US" sz="1800" dirty="0" smtClean="0"/>
              <a:t> on one day and the destroyer the next.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defRPr/>
            </a:pPr>
            <a:r>
              <a:rPr lang="en-US" dirty="0" smtClean="0"/>
              <a:t>Spruance Class Destroyer</a:t>
            </a:r>
          </a:p>
        </p:txBody>
      </p:sp>
      <p:sp>
        <p:nvSpPr>
          <p:cNvPr id="74755" name="Rectangle 3"/>
          <p:cNvSpPr>
            <a:spLocks noGrp="1" noChangeArrowheads="1"/>
          </p:cNvSpPr>
          <p:nvPr>
            <p:ph type="body" sz="half" idx="1"/>
          </p:nvPr>
        </p:nvSpPr>
        <p:spPr>
          <a:xfrm>
            <a:off x="457200" y="1600200"/>
            <a:ext cx="4041775" cy="4525963"/>
          </a:xfrm>
        </p:spPr>
        <p:txBody>
          <a:bodyPr/>
          <a:lstStyle/>
          <a:p>
            <a:pPr eaLnBrk="1" hangingPunct="1">
              <a:defRPr/>
            </a:pPr>
            <a:r>
              <a:rPr lang="en-US" sz="2400" dirty="0" smtClean="0"/>
              <a:t>Roughly twice the size of a WWII destroyer and about the size of a WWII cruiser. </a:t>
            </a:r>
          </a:p>
          <a:p>
            <a:pPr eaLnBrk="1" hangingPunct="1">
              <a:defRPr/>
            </a:pPr>
            <a:r>
              <a:rPr lang="en-US" sz="2400" dirty="0" smtClean="0"/>
              <a:t>Designed as an anti-submarine platform and redesigned as missile launch platforms.</a:t>
            </a:r>
          </a:p>
          <a:p>
            <a:pPr eaLnBrk="1" hangingPunct="1">
              <a:defRPr/>
            </a:pPr>
            <a:r>
              <a:rPr lang="en-US" sz="2400" dirty="0" smtClean="0"/>
              <a:t>Specifications: 563’ long, 55’ beam, 9k tons.</a:t>
            </a:r>
          </a:p>
          <a:p>
            <a:pPr eaLnBrk="1" hangingPunct="1">
              <a:defRPr/>
            </a:pPr>
            <a:r>
              <a:rPr lang="en-US" sz="2400" dirty="0" smtClean="0"/>
              <a:t>31 were built, all have been decommissioned , most have been </a:t>
            </a:r>
            <a:r>
              <a:rPr lang="en-US" sz="2400" dirty="0" err="1" smtClean="0"/>
              <a:t>sinkexed</a:t>
            </a:r>
            <a:r>
              <a:rPr lang="en-US" sz="2400" dirty="0" smtClean="0"/>
              <a:t>..</a:t>
            </a:r>
          </a:p>
          <a:p>
            <a:pPr eaLnBrk="1" hangingPunct="1">
              <a:defRPr/>
            </a:pPr>
            <a:endParaRPr lang="en-US" sz="2400" dirty="0" smtClean="0"/>
          </a:p>
        </p:txBody>
      </p:sp>
      <p:pic>
        <p:nvPicPr>
          <p:cNvPr id="21508" name="Picture 4" descr="dd-963-shippic"/>
          <p:cNvPicPr>
            <a:picLocks noGrp="1" noChangeAspect="1" noChangeArrowheads="1"/>
          </p:cNvPicPr>
          <p:nvPr>
            <p:ph sz="half" idx="2"/>
          </p:nvPr>
        </p:nvPicPr>
        <p:blipFill>
          <a:blip r:embed="rId3" cstate="print"/>
          <a:srcRect/>
          <a:stretch>
            <a:fillRect/>
          </a:stretch>
        </p:blipFill>
        <p:spPr>
          <a:xfrm>
            <a:off x="4424363" y="2224088"/>
            <a:ext cx="4262437" cy="260032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US" dirty="0" smtClean="0"/>
              <a:t>Survey TCM Questions</a:t>
            </a:r>
          </a:p>
        </p:txBody>
      </p:sp>
      <p:sp>
        <p:nvSpPr>
          <p:cNvPr id="70659" name="Rectangle 3"/>
          <p:cNvSpPr>
            <a:spLocks noGrp="1" noChangeArrowheads="1"/>
          </p:cNvSpPr>
          <p:nvPr>
            <p:ph type="body" idx="1"/>
          </p:nvPr>
        </p:nvSpPr>
        <p:spPr/>
        <p:txBody>
          <a:bodyPr/>
          <a:lstStyle/>
          <a:p>
            <a:pPr eaLnBrk="1" hangingPunct="1">
              <a:lnSpc>
                <a:spcPct val="90000"/>
              </a:lnSpc>
              <a:defRPr/>
            </a:pPr>
            <a:r>
              <a:rPr lang="en-US" smtClean="0"/>
              <a:t>Approximately how many total diving trips do you expect to take to the Oriskany site in 2007? </a:t>
            </a:r>
            <a:br>
              <a:rPr lang="en-US" smtClean="0"/>
            </a:br>
            <a:endParaRPr lang="en-US" smtClean="0"/>
          </a:p>
          <a:p>
            <a:pPr eaLnBrk="1" hangingPunct="1">
              <a:lnSpc>
                <a:spcPct val="90000"/>
              </a:lnSpc>
              <a:defRPr/>
            </a:pPr>
            <a:r>
              <a:rPr lang="en-US" smtClean="0"/>
              <a:t>If the destroyer was sunk and available to dive today, do you think it would change the number of diving trips you expect to take to the Oriskany site (now including the additional destroyer) in 2007?   </a:t>
            </a:r>
          </a:p>
          <a:p>
            <a:pPr eaLnBrk="1" hangingPunct="1">
              <a:lnSpc>
                <a:spcPct val="90000"/>
              </a:lnSpc>
              <a:defRPr/>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lstStyle/>
          <a:p>
            <a:pPr eaLnBrk="1" hangingPunct="1">
              <a:defRPr/>
            </a:pPr>
            <a:r>
              <a:rPr lang="en-US" sz="4000" dirty="0" smtClean="0"/>
              <a:t>Survey Descriptive Statistics</a:t>
            </a:r>
            <a:br>
              <a:rPr lang="en-US" sz="4000" dirty="0" smtClean="0"/>
            </a:br>
            <a:r>
              <a:rPr lang="en-US" sz="4000" dirty="0" smtClean="0"/>
              <a:t>n=127</a:t>
            </a:r>
          </a:p>
        </p:txBody>
      </p:sp>
      <p:graphicFrame>
        <p:nvGraphicFramePr>
          <p:cNvPr id="177202" name="Group 50"/>
          <p:cNvGraphicFramePr>
            <a:graphicFrameLocks noGrp="1"/>
          </p:cNvGraphicFramePr>
          <p:nvPr>
            <p:ph idx="1"/>
          </p:nvPr>
        </p:nvGraphicFramePr>
        <p:xfrm>
          <a:off x="304800" y="1524000"/>
          <a:ext cx="8229600" cy="5175504"/>
        </p:xfrm>
        <a:graphic>
          <a:graphicData uri="http://schemas.openxmlformats.org/drawingml/2006/table">
            <a:tbl>
              <a:tblPr/>
              <a:tblGrid>
                <a:gridCol w="4114800"/>
                <a:gridCol w="4114800"/>
              </a:tblGrid>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Variable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Mean     T (n=33) R (n=94)</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26%       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Actual trips (2006)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1.49           2.06       1.29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Expected trips (2007)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2.19           2.42       1.52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Expected trips w/des (2007)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3.96           5.00       3.21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Travel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$531         $681       $453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Age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43.35         45.00     42.77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Income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$99,527    $98,939   $99,733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Years Diving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11.33         16.88       9.38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Male (dummy)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dirty="0" smtClean="0"/>
              <a:t>TCM Variables</a:t>
            </a:r>
          </a:p>
        </p:txBody>
      </p:sp>
      <p:sp>
        <p:nvSpPr>
          <p:cNvPr id="76803" name="Rectangle 3"/>
          <p:cNvSpPr>
            <a:spLocks noGrp="1" noChangeArrowheads="1"/>
          </p:cNvSpPr>
          <p:nvPr>
            <p:ph type="body" idx="1"/>
          </p:nvPr>
        </p:nvSpPr>
        <p:spPr/>
        <p:txBody>
          <a:bodyPr/>
          <a:lstStyle/>
          <a:p>
            <a:pPr eaLnBrk="1" hangingPunct="1">
              <a:lnSpc>
                <a:spcPct val="80000"/>
              </a:lnSpc>
              <a:defRPr/>
            </a:pPr>
            <a:r>
              <a:rPr lang="en-US" dirty="0" smtClean="0"/>
              <a:t>Dependent Variable</a:t>
            </a:r>
          </a:p>
          <a:p>
            <a:pPr lvl="1" eaLnBrk="1" hangingPunct="1">
              <a:lnSpc>
                <a:spcPct val="80000"/>
              </a:lnSpc>
              <a:defRPr/>
            </a:pPr>
            <a:r>
              <a:rPr lang="en-US" sz="2400" dirty="0" smtClean="0"/>
              <a:t>DAYTRIPS</a:t>
            </a:r>
            <a:br>
              <a:rPr lang="en-US" sz="2400" dirty="0" smtClean="0"/>
            </a:br>
            <a:endParaRPr lang="en-US" sz="2400" dirty="0" smtClean="0"/>
          </a:p>
          <a:p>
            <a:pPr eaLnBrk="1" hangingPunct="1">
              <a:lnSpc>
                <a:spcPct val="80000"/>
              </a:lnSpc>
              <a:defRPr/>
            </a:pPr>
            <a:r>
              <a:rPr lang="en-US" sz="2800" dirty="0" smtClean="0"/>
              <a:t>Predictor Variables</a:t>
            </a:r>
          </a:p>
          <a:p>
            <a:pPr lvl="1" eaLnBrk="1" hangingPunct="1">
              <a:lnSpc>
                <a:spcPct val="80000"/>
              </a:lnSpc>
              <a:defRPr/>
            </a:pPr>
            <a:r>
              <a:rPr lang="en-US" sz="2400" dirty="0" smtClean="0"/>
              <a:t>TOTAL_TC: Total travel cost, monetary + opportunity</a:t>
            </a:r>
          </a:p>
          <a:p>
            <a:pPr lvl="1" eaLnBrk="1" hangingPunct="1">
              <a:lnSpc>
                <a:spcPct val="80000"/>
              </a:lnSpc>
              <a:defRPr/>
            </a:pPr>
            <a:r>
              <a:rPr lang="en-US" sz="2400" dirty="0" smtClean="0"/>
              <a:t>AGE: Respondent age in years</a:t>
            </a:r>
          </a:p>
          <a:p>
            <a:pPr lvl="1" eaLnBrk="1" hangingPunct="1">
              <a:lnSpc>
                <a:spcPct val="80000"/>
              </a:lnSpc>
              <a:defRPr/>
            </a:pPr>
            <a:r>
              <a:rPr lang="en-US" sz="2400" dirty="0" smtClean="0"/>
              <a:t>INCOME: Midpoint of income ranges</a:t>
            </a:r>
          </a:p>
          <a:p>
            <a:pPr lvl="1" eaLnBrk="1" hangingPunct="1">
              <a:lnSpc>
                <a:spcPct val="80000"/>
              </a:lnSpc>
              <a:defRPr/>
            </a:pPr>
            <a:r>
              <a:rPr lang="en-US" sz="2400" dirty="0" smtClean="0"/>
              <a:t>YRS_DIVE: Respondents total number of dives</a:t>
            </a:r>
          </a:p>
          <a:p>
            <a:pPr lvl="1" eaLnBrk="1" hangingPunct="1">
              <a:lnSpc>
                <a:spcPct val="80000"/>
              </a:lnSpc>
              <a:defRPr/>
            </a:pPr>
            <a:r>
              <a:rPr lang="en-US" sz="2400" dirty="0" smtClean="0"/>
              <a:t>TECH_DIV: Binary indicator for technical diver</a:t>
            </a:r>
          </a:p>
          <a:p>
            <a:pPr lvl="1" eaLnBrk="1" hangingPunct="1">
              <a:lnSpc>
                <a:spcPct val="80000"/>
              </a:lnSpc>
              <a:defRPr/>
            </a:pPr>
            <a:r>
              <a:rPr lang="en-US" sz="2400" dirty="0" smtClean="0"/>
              <a:t>KW_TC: Key West total travel cost</a:t>
            </a:r>
          </a:p>
          <a:p>
            <a:pPr lvl="1" eaLnBrk="1" hangingPunct="1">
              <a:lnSpc>
                <a:spcPct val="80000"/>
              </a:lnSpc>
              <a:buFont typeface="Wingdings" pitchFamily="2" charset="2"/>
              <a:buNone/>
              <a:defRPr/>
            </a:pPr>
            <a:endParaRPr lang="en-US" sz="2400" dirty="0" smtClean="0"/>
          </a:p>
          <a:p>
            <a:pPr eaLnBrk="1" hangingPunct="1">
              <a:lnSpc>
                <a:spcPct val="80000"/>
              </a:lnSpc>
              <a:defRPr/>
            </a:pPr>
            <a:endParaRPr lang="en-US" sz="24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457200" y="274638"/>
            <a:ext cx="8229600" cy="1401762"/>
          </a:xfrm>
        </p:spPr>
        <p:txBody>
          <a:bodyPr/>
          <a:lstStyle/>
          <a:p>
            <a:pPr eaLnBrk="1" hangingPunct="1">
              <a:defRPr/>
            </a:pPr>
            <a:r>
              <a:rPr lang="en-US" dirty="0" err="1" smtClean="0"/>
              <a:t>Oriskany</a:t>
            </a:r>
            <a:r>
              <a:rPr lang="en-US" dirty="0" smtClean="0"/>
              <a:t> Daytrip TCM</a:t>
            </a:r>
            <a:br>
              <a:rPr lang="en-US" dirty="0" smtClean="0"/>
            </a:br>
            <a:r>
              <a:rPr lang="en-US" sz="3200" dirty="0" smtClean="0"/>
              <a:t>Negative Binomial MLE/TCM Estimation</a:t>
            </a:r>
          </a:p>
        </p:txBody>
      </p:sp>
      <p:graphicFrame>
        <p:nvGraphicFramePr>
          <p:cNvPr id="136250" name="Group 58"/>
          <p:cNvGraphicFramePr>
            <a:graphicFrameLocks noGrp="1"/>
          </p:cNvGraphicFramePr>
          <p:nvPr>
            <p:ph idx="1"/>
          </p:nvPr>
        </p:nvGraphicFramePr>
        <p:xfrm>
          <a:off x="381000" y="2286000"/>
          <a:ext cx="8464550" cy="3627120"/>
        </p:xfrm>
        <a:graphic>
          <a:graphicData uri="http://schemas.openxmlformats.org/drawingml/2006/table">
            <a:tbl>
              <a:tblPr/>
              <a:tblGrid>
                <a:gridCol w="2058988"/>
                <a:gridCol w="2135187"/>
                <a:gridCol w="2135188"/>
                <a:gridCol w="2135187"/>
              </a:tblGrid>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Variable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Coefficient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St’d</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Error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p-value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Total_TC</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0.0068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Income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0.0094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Yrs_Dive</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Tech_Dive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0.7813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0.1431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KW_TC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27" name="Rectangle 135"/>
          <p:cNvSpPr>
            <a:spLocks noGrp="1" noRot="1" noChangeArrowheads="1"/>
          </p:cNvSpPr>
          <p:nvPr>
            <p:ph type="title"/>
          </p:nvPr>
        </p:nvSpPr>
        <p:spPr/>
        <p:txBody>
          <a:bodyPr/>
          <a:lstStyle/>
          <a:p>
            <a:pPr eaLnBrk="1" hangingPunct="1">
              <a:defRPr/>
            </a:pPr>
            <a:r>
              <a:rPr lang="en-US" dirty="0" smtClean="0"/>
              <a:t>Consumer Surplus  Estimates</a:t>
            </a:r>
          </a:p>
        </p:txBody>
      </p:sp>
      <p:graphicFrame>
        <p:nvGraphicFramePr>
          <p:cNvPr id="59718" name="Group 326"/>
          <p:cNvGraphicFramePr>
            <a:graphicFrameLocks noGrp="1"/>
          </p:cNvGraphicFramePr>
          <p:nvPr>
            <p:ph type="tbl" idx="1"/>
          </p:nvPr>
        </p:nvGraphicFramePr>
        <p:xfrm>
          <a:off x="1524000" y="1371600"/>
          <a:ext cx="6172200" cy="4329424"/>
        </p:xfrm>
        <a:graphic>
          <a:graphicData uri="http://schemas.openxmlformats.org/drawingml/2006/table">
            <a:tbl>
              <a:tblPr/>
              <a:tblGrid>
                <a:gridCol w="2057400"/>
                <a:gridCol w="2057400"/>
                <a:gridCol w="2057400"/>
              </a:tblGrid>
              <a:tr h="911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Without   Destroyer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With Destroyer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80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Predicted Trips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37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Avg. Annual Value per Diver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$559.00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$1,082.00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Total Annual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$2,250,000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$4,360,000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1447800" y="5943600"/>
            <a:ext cx="3449791" cy="369332"/>
          </a:xfrm>
          <a:prstGeom prst="rect">
            <a:avLst/>
          </a:prstGeom>
          <a:noFill/>
        </p:spPr>
        <p:txBody>
          <a:bodyPr wrap="none" rtlCol="0">
            <a:spAutoFit/>
          </a:bodyPr>
          <a:lstStyle/>
          <a:p>
            <a:r>
              <a:rPr lang="en-US" dirty="0" smtClean="0"/>
              <a:t>Annual values based on 4,209 trips.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Ex-USS  Vandenberg</a:t>
            </a:r>
            <a:endParaRPr lang="en-US" dirty="0"/>
          </a:p>
        </p:txBody>
      </p:sp>
      <p:sp>
        <p:nvSpPr>
          <p:cNvPr id="4" name="Content Placeholder 3"/>
          <p:cNvSpPr>
            <a:spLocks noGrp="1"/>
          </p:cNvSpPr>
          <p:nvPr>
            <p:ph idx="1"/>
          </p:nvPr>
        </p:nvSpPr>
        <p:spPr/>
        <p:txBody>
          <a:bodyPr/>
          <a:lstStyle/>
          <a:p>
            <a:r>
              <a:rPr lang="en-US" dirty="0" smtClean="0"/>
              <a:t>Sunk May 27, 2009 off Key West Florida</a:t>
            </a:r>
          </a:p>
          <a:p>
            <a:r>
              <a:rPr lang="en-US" dirty="0" smtClean="0"/>
              <a:t>World’s second largest artificial reef </a:t>
            </a:r>
            <a:r>
              <a:rPr lang="en-US" smtClean="0"/>
              <a:t>(524’)</a:t>
            </a:r>
            <a:endParaRPr lang="en-US" dirty="0" smtClean="0"/>
          </a:p>
          <a:p>
            <a:r>
              <a:rPr lang="en-US" dirty="0" smtClean="0"/>
              <a:t>Sunk in 140’ of water 40’ to top </a:t>
            </a:r>
          </a:p>
          <a:p>
            <a:endParaRPr lang="en-US" dirty="0"/>
          </a:p>
        </p:txBody>
      </p:sp>
      <p:pic>
        <p:nvPicPr>
          <p:cNvPr id="53250" name="Picture 2" descr="http://upload.wikimedia.org/wikipedia/commons/9/92/USNS_Hoyt_S._Vandenberg_(T-AGM-10).png"/>
          <p:cNvPicPr>
            <a:picLocks noChangeAspect="1" noChangeArrowheads="1"/>
          </p:cNvPicPr>
          <p:nvPr/>
        </p:nvPicPr>
        <p:blipFill>
          <a:blip r:embed="rId3" cstate="print"/>
          <a:srcRect/>
          <a:stretch>
            <a:fillRect/>
          </a:stretch>
        </p:blipFill>
        <p:spPr bwMode="auto">
          <a:xfrm>
            <a:off x="457200" y="3429000"/>
            <a:ext cx="7772400" cy="3429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Vandenberg</a:t>
            </a:r>
            <a:endParaRPr lang="en-US" dirty="0"/>
          </a:p>
        </p:txBody>
      </p:sp>
      <p:pic>
        <p:nvPicPr>
          <p:cNvPr id="4" name="Content Placeholder 3" descr="vandenberg_key_west_florida_blast_ships[1].jpg"/>
          <p:cNvPicPr>
            <a:picLocks noGrp="1" noChangeAspect="1"/>
          </p:cNvPicPr>
          <p:nvPr>
            <p:ph idx="1"/>
          </p:nvPr>
        </p:nvPicPr>
        <p:blipFill>
          <a:blip r:embed="rId3" cstate="print"/>
          <a:stretch>
            <a:fillRect/>
          </a:stretch>
        </p:blipFill>
        <p:spPr>
          <a:xfrm>
            <a:off x="152400" y="1295400"/>
            <a:ext cx="3446165" cy="5105400"/>
          </a:xfrm>
        </p:spPr>
      </p:pic>
      <p:pic>
        <p:nvPicPr>
          <p:cNvPr id="6" name="Picture 5" descr="vb.jpg"/>
          <p:cNvPicPr>
            <a:picLocks noChangeAspect="1"/>
          </p:cNvPicPr>
          <p:nvPr/>
        </p:nvPicPr>
        <p:blipFill>
          <a:blip r:embed="rId4" cstate="print"/>
          <a:stretch>
            <a:fillRect/>
          </a:stretch>
        </p:blipFill>
        <p:spPr>
          <a:xfrm>
            <a:off x="3810000" y="1295401"/>
            <a:ext cx="4953000" cy="2590800"/>
          </a:xfrm>
          <a:prstGeom prst="rect">
            <a:avLst/>
          </a:prstGeom>
        </p:spPr>
      </p:pic>
      <p:pic>
        <p:nvPicPr>
          <p:cNvPr id="81924" name="Picture 4" descr="on deck"/>
          <p:cNvPicPr>
            <a:picLocks noChangeAspect="1" noChangeArrowheads="1"/>
          </p:cNvPicPr>
          <p:nvPr/>
        </p:nvPicPr>
        <p:blipFill>
          <a:blip r:embed="rId5" cstate="print"/>
          <a:srcRect/>
          <a:stretch>
            <a:fillRect/>
          </a:stretch>
        </p:blipFill>
        <p:spPr bwMode="auto">
          <a:xfrm>
            <a:off x="3733800" y="4038600"/>
            <a:ext cx="5181600" cy="25066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US" smtClean="0"/>
              <a:t>Artificial Reefs</a:t>
            </a:r>
          </a:p>
        </p:txBody>
      </p:sp>
      <p:sp>
        <p:nvSpPr>
          <p:cNvPr id="128003" name="Rectangle 3"/>
          <p:cNvSpPr>
            <a:spLocks noGrp="1" noChangeArrowheads="1"/>
          </p:cNvSpPr>
          <p:nvPr>
            <p:ph type="body" idx="1"/>
          </p:nvPr>
        </p:nvSpPr>
        <p:spPr>
          <a:xfrm>
            <a:off x="457200" y="1219200"/>
            <a:ext cx="8229600" cy="4525963"/>
          </a:xfrm>
        </p:spPr>
        <p:txBody>
          <a:bodyPr/>
          <a:lstStyle/>
          <a:p>
            <a:pPr eaLnBrk="1" hangingPunct="1">
              <a:defRPr/>
            </a:pPr>
            <a:r>
              <a:rPr lang="en-US" dirty="0" smtClean="0"/>
              <a:t>Florida has the most diverse artificial reef program in the U.S.</a:t>
            </a:r>
          </a:p>
          <a:p>
            <a:pPr lvl="1" eaLnBrk="1" hangingPunct="1">
              <a:defRPr/>
            </a:pPr>
            <a:r>
              <a:rPr lang="en-US" dirty="0" smtClean="0"/>
              <a:t>2,000+ artificial reefs</a:t>
            </a:r>
          </a:p>
          <a:p>
            <a:pPr lvl="1" eaLnBrk="1" hangingPunct="1">
              <a:defRPr/>
            </a:pPr>
            <a:r>
              <a:rPr lang="en-US" dirty="0" smtClean="0"/>
              <a:t>400+ submerged vessels</a:t>
            </a:r>
          </a:p>
          <a:p>
            <a:pPr eaLnBrk="1" hangingPunct="1">
              <a:defRPr/>
            </a:pPr>
            <a:r>
              <a:rPr lang="en-US" dirty="0" smtClean="0"/>
              <a:t>MARAD</a:t>
            </a:r>
          </a:p>
          <a:p>
            <a:pPr lvl="1" eaLnBrk="1" hangingPunct="1">
              <a:defRPr/>
            </a:pPr>
            <a:r>
              <a:rPr lang="en-US" dirty="0" smtClean="0"/>
              <a:t>Single point source for distribution of ships among coastal communities</a:t>
            </a:r>
          </a:p>
          <a:p>
            <a:pPr lvl="1" eaLnBrk="1" hangingPunct="1">
              <a:defRPr/>
            </a:pPr>
            <a:r>
              <a:rPr lang="en-US" dirty="0" smtClean="0"/>
              <a:t>Monitors an aging fleet of inactive vessels for disposal</a:t>
            </a:r>
          </a:p>
          <a:p>
            <a:pPr lvl="1" eaLnBrk="1" hangingPunct="1">
              <a:defRPr/>
            </a:pPr>
            <a:r>
              <a:rPr lang="en-US" dirty="0" smtClean="0"/>
              <a:t>300+ inactive vessels </a:t>
            </a:r>
          </a:p>
          <a:p>
            <a:pPr lvl="2" eaLnBrk="1" hangingPunct="1">
              <a:defRPr/>
            </a:pPr>
            <a:r>
              <a:rPr lang="en-US" dirty="0" smtClean="0"/>
              <a:t>Expensive to maintain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Vandenberg Location</a:t>
            </a:r>
            <a:br>
              <a:rPr lang="en-US" dirty="0" smtClean="0"/>
            </a:br>
            <a:r>
              <a:rPr lang="pl-PL" sz="2800" dirty="0" smtClean="0"/>
              <a:t>24.27 N, 81.44 W</a:t>
            </a:r>
            <a:endParaRPr lang="en-US" sz="2800" dirty="0"/>
          </a:p>
        </p:txBody>
      </p:sp>
      <p:pic>
        <p:nvPicPr>
          <p:cNvPr id="4" name="Content Placeholder 3" descr="VandyChartLocator.jpg"/>
          <p:cNvPicPr>
            <a:picLocks noGrp="1" noChangeAspect="1"/>
          </p:cNvPicPr>
          <p:nvPr>
            <p:ph idx="1"/>
          </p:nvPr>
        </p:nvPicPr>
        <p:blipFill>
          <a:blip r:embed="rId3" cstate="print"/>
          <a:stretch>
            <a:fillRect/>
          </a:stretch>
        </p:blipFill>
        <p:spPr>
          <a:xfrm>
            <a:off x="2678291" y="1600200"/>
            <a:ext cx="3787417"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Introduction</a:t>
            </a:r>
            <a:endParaRPr lang="en-US" dirty="0"/>
          </a:p>
        </p:txBody>
      </p:sp>
      <p:sp>
        <p:nvSpPr>
          <p:cNvPr id="3" name="Content Placeholder 2"/>
          <p:cNvSpPr>
            <a:spLocks noGrp="1"/>
          </p:cNvSpPr>
          <p:nvPr>
            <p:ph idx="1"/>
          </p:nvPr>
        </p:nvSpPr>
        <p:spPr/>
        <p:txBody>
          <a:bodyPr/>
          <a:lstStyle/>
          <a:p>
            <a:r>
              <a:rPr lang="en-US" sz="2800" dirty="0" smtClean="0"/>
              <a:t>The purpose of the survey is to gather information from individuals that dive or intend to dive artificial reefs and wrecks in the Key West area, and also from those that intend to dive the General Hoyt S. Vandenberg following its anticipated sinking. For the survey, the Key West area is defined to be the adjacent waters from Biscayne National Park on the eastern side down Highway 1 through Key Largo, Marathon, and on to Key West. We also consider Dry Tortugas National Park to be a part of the area as well.</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Information</a:t>
            </a:r>
            <a:endParaRPr lang="en-US" dirty="0"/>
          </a:p>
        </p:txBody>
      </p:sp>
      <p:sp>
        <p:nvSpPr>
          <p:cNvPr id="3" name="Content Placeholder 2"/>
          <p:cNvSpPr>
            <a:spLocks noGrp="1"/>
          </p:cNvSpPr>
          <p:nvPr>
            <p:ph idx="1"/>
          </p:nvPr>
        </p:nvSpPr>
        <p:spPr/>
        <p:txBody>
          <a:bodyPr/>
          <a:lstStyle/>
          <a:p>
            <a:r>
              <a:rPr lang="en-US" dirty="0" smtClean="0"/>
              <a:t>Distributed prior to the Vandenberg Sink date</a:t>
            </a:r>
          </a:p>
          <a:p>
            <a:r>
              <a:rPr lang="en-US" dirty="0" smtClean="0"/>
              <a:t>Stated and not revealed preferences</a:t>
            </a:r>
          </a:p>
          <a:p>
            <a:r>
              <a:rPr lang="en-US" dirty="0" smtClean="0"/>
              <a:t>Internet based</a:t>
            </a:r>
          </a:p>
          <a:p>
            <a:r>
              <a:rPr lang="en-US" dirty="0" smtClean="0"/>
              <a:t>Distributed through various scuba diving forums</a:t>
            </a:r>
          </a:p>
          <a:p>
            <a:pPr lvl="1"/>
            <a:r>
              <a:rPr lang="en-US" dirty="0" smtClean="0"/>
              <a:t>Scuba Board</a:t>
            </a:r>
          </a:p>
          <a:p>
            <a:pPr lvl="1"/>
            <a:r>
              <a:rPr lang="en-US" dirty="0" smtClean="0"/>
              <a:t>The Deco Stop</a:t>
            </a:r>
          </a:p>
          <a:p>
            <a:pPr lvl="1"/>
            <a:r>
              <a:rPr lang="en-US" dirty="0" err="1" smtClean="0"/>
              <a:t>Rebreather</a:t>
            </a:r>
            <a:r>
              <a:rPr lang="en-US" dirty="0" smtClean="0"/>
              <a:t> World</a:t>
            </a:r>
          </a:p>
          <a:p>
            <a:pPr lvl="1"/>
            <a:r>
              <a:rPr lang="en-US" dirty="0" smtClean="0"/>
              <a:t>Spear Board</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 N=378</a:t>
            </a:r>
            <a:endParaRPr lang="en-US" dirty="0"/>
          </a:p>
        </p:txBody>
      </p:sp>
      <p:graphicFrame>
        <p:nvGraphicFramePr>
          <p:cNvPr id="4" name="Content Placeholder 3"/>
          <p:cNvGraphicFramePr>
            <a:graphicFrameLocks noGrp="1"/>
          </p:cNvGraphicFramePr>
          <p:nvPr>
            <p:ph idx="1"/>
          </p:nvPr>
        </p:nvGraphicFramePr>
        <p:xfrm>
          <a:off x="533400" y="1143000"/>
          <a:ext cx="8229600" cy="5191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Variable</a:t>
                      </a:r>
                      <a:endParaRPr lang="en-US" dirty="0"/>
                    </a:p>
                  </a:txBody>
                  <a:tcPr/>
                </a:tc>
                <a:tc>
                  <a:txBody>
                    <a:bodyPr/>
                    <a:lstStyle/>
                    <a:p>
                      <a:r>
                        <a:rPr lang="en-US" dirty="0" smtClean="0"/>
                        <a:t>Mean</a:t>
                      </a:r>
                      <a:endParaRPr lang="en-US" dirty="0"/>
                    </a:p>
                  </a:txBody>
                  <a:tcPr/>
                </a:tc>
                <a:tc>
                  <a:txBody>
                    <a:bodyPr/>
                    <a:lstStyle/>
                    <a:p>
                      <a:r>
                        <a:rPr lang="en-US" dirty="0" smtClean="0"/>
                        <a:t>Standard</a:t>
                      </a:r>
                      <a:r>
                        <a:rPr lang="en-US" baseline="0" dirty="0" smtClean="0"/>
                        <a:t> Deviation</a:t>
                      </a:r>
                      <a:endParaRPr lang="en-US" dirty="0"/>
                    </a:p>
                  </a:txBody>
                  <a:tcPr/>
                </a:tc>
              </a:tr>
              <a:tr h="370840">
                <a:tc>
                  <a:txBody>
                    <a:bodyPr/>
                    <a:lstStyle/>
                    <a:p>
                      <a:r>
                        <a:rPr lang="en-US" dirty="0" smtClean="0"/>
                        <a:t>Age</a:t>
                      </a:r>
                      <a:endParaRPr lang="en-US" dirty="0"/>
                    </a:p>
                  </a:txBody>
                  <a:tcPr/>
                </a:tc>
                <a:tc>
                  <a:txBody>
                    <a:bodyPr/>
                    <a:lstStyle/>
                    <a:p>
                      <a:r>
                        <a:rPr lang="en-US" dirty="0" smtClean="0"/>
                        <a:t>    41.83</a:t>
                      </a:r>
                      <a:endParaRPr lang="en-US" dirty="0"/>
                    </a:p>
                  </a:txBody>
                  <a:tcPr/>
                </a:tc>
                <a:tc>
                  <a:txBody>
                    <a:bodyPr/>
                    <a:lstStyle/>
                    <a:p>
                      <a:r>
                        <a:rPr lang="en-US" dirty="0" smtClean="0"/>
                        <a:t>   10.09</a:t>
                      </a:r>
                      <a:endParaRPr lang="en-US" dirty="0"/>
                    </a:p>
                  </a:txBody>
                  <a:tcPr/>
                </a:tc>
              </a:tr>
              <a:tr h="370840">
                <a:tc>
                  <a:txBody>
                    <a:bodyPr/>
                    <a:lstStyle/>
                    <a:p>
                      <a:r>
                        <a:rPr lang="en-US" dirty="0" smtClean="0"/>
                        <a:t>Race</a:t>
                      </a:r>
                      <a:endParaRPr lang="en-US" dirty="0"/>
                    </a:p>
                  </a:txBody>
                  <a:tcPr/>
                </a:tc>
                <a:tc>
                  <a:txBody>
                    <a:bodyPr/>
                    <a:lstStyle/>
                    <a:p>
                      <a:r>
                        <a:rPr lang="en-US" dirty="0" smtClean="0"/>
                        <a:t>      0.93</a:t>
                      </a:r>
                      <a:endParaRPr lang="en-US" dirty="0"/>
                    </a:p>
                  </a:txBody>
                  <a:tcPr/>
                </a:tc>
                <a:tc>
                  <a:txBody>
                    <a:bodyPr/>
                    <a:lstStyle/>
                    <a:p>
                      <a:endParaRPr lang="en-US" dirty="0"/>
                    </a:p>
                  </a:txBody>
                  <a:tcPr/>
                </a:tc>
              </a:tr>
              <a:tr h="370840">
                <a:tc>
                  <a:txBody>
                    <a:bodyPr/>
                    <a:lstStyle/>
                    <a:p>
                      <a:r>
                        <a:rPr lang="en-US" dirty="0" smtClean="0"/>
                        <a:t>Cert Years (experience)</a:t>
                      </a:r>
                      <a:endParaRPr lang="en-US" dirty="0"/>
                    </a:p>
                  </a:txBody>
                  <a:tcPr/>
                </a:tc>
                <a:tc>
                  <a:txBody>
                    <a:bodyPr/>
                    <a:lstStyle/>
                    <a:p>
                      <a:r>
                        <a:rPr lang="en-US" dirty="0" smtClean="0"/>
                        <a:t>    14.67</a:t>
                      </a:r>
                      <a:endParaRPr lang="en-US" dirty="0"/>
                    </a:p>
                  </a:txBody>
                  <a:tcPr/>
                </a:tc>
                <a:tc>
                  <a:txBody>
                    <a:bodyPr/>
                    <a:lstStyle/>
                    <a:p>
                      <a:r>
                        <a:rPr lang="en-US" dirty="0" smtClean="0"/>
                        <a:t>   10.93</a:t>
                      </a:r>
                      <a:endParaRPr lang="en-US" dirty="0"/>
                    </a:p>
                  </a:txBody>
                  <a:tcPr/>
                </a:tc>
              </a:tr>
              <a:tr h="370840">
                <a:tc>
                  <a:txBody>
                    <a:bodyPr/>
                    <a:lstStyle/>
                    <a:p>
                      <a:r>
                        <a:rPr lang="en-US" dirty="0" smtClean="0"/>
                        <a:t>Adv. Open Water (dummy)</a:t>
                      </a:r>
                      <a:endParaRPr lang="en-US" dirty="0"/>
                    </a:p>
                  </a:txBody>
                  <a:tcPr/>
                </a:tc>
                <a:tc>
                  <a:txBody>
                    <a:bodyPr/>
                    <a:lstStyle/>
                    <a:p>
                      <a:r>
                        <a:rPr lang="en-US" dirty="0" smtClean="0"/>
                        <a:t>      0.79</a:t>
                      </a:r>
                      <a:endParaRPr lang="en-US" dirty="0"/>
                    </a:p>
                  </a:txBody>
                  <a:tcPr/>
                </a:tc>
                <a:tc>
                  <a:txBody>
                    <a:bodyPr/>
                    <a:lstStyle/>
                    <a:p>
                      <a:endParaRPr lang="en-US"/>
                    </a:p>
                  </a:txBody>
                  <a:tcPr/>
                </a:tc>
              </a:tr>
              <a:tr h="370840">
                <a:tc>
                  <a:txBody>
                    <a:bodyPr/>
                    <a:lstStyle/>
                    <a:p>
                      <a:r>
                        <a:rPr lang="en-US" dirty="0" err="1" smtClean="0"/>
                        <a:t>Nitrox</a:t>
                      </a:r>
                      <a:r>
                        <a:rPr lang="en-US" dirty="0" smtClean="0"/>
                        <a:t> (dummy)</a:t>
                      </a:r>
                      <a:endParaRPr lang="en-US" dirty="0"/>
                    </a:p>
                  </a:txBody>
                  <a:tcPr/>
                </a:tc>
                <a:tc>
                  <a:txBody>
                    <a:bodyPr/>
                    <a:lstStyle/>
                    <a:p>
                      <a:r>
                        <a:rPr lang="en-US" dirty="0" smtClean="0"/>
                        <a:t>      0.78</a:t>
                      </a:r>
                      <a:endParaRPr lang="en-US" dirty="0"/>
                    </a:p>
                  </a:txBody>
                  <a:tcPr/>
                </a:tc>
                <a:tc>
                  <a:txBody>
                    <a:bodyPr/>
                    <a:lstStyle/>
                    <a:p>
                      <a:endParaRPr lang="en-US"/>
                    </a:p>
                  </a:txBody>
                  <a:tcPr/>
                </a:tc>
              </a:tr>
              <a:tr h="370840">
                <a:tc>
                  <a:txBody>
                    <a:bodyPr/>
                    <a:lstStyle/>
                    <a:p>
                      <a:r>
                        <a:rPr lang="en-US" dirty="0" smtClean="0"/>
                        <a:t>Trip_SP1 (last year)</a:t>
                      </a:r>
                      <a:endParaRPr lang="en-US" dirty="0"/>
                    </a:p>
                  </a:txBody>
                  <a:tcPr/>
                </a:tc>
                <a:tc>
                  <a:txBody>
                    <a:bodyPr/>
                    <a:lstStyle/>
                    <a:p>
                      <a:r>
                        <a:rPr lang="en-US" dirty="0" smtClean="0"/>
                        <a:t>      0.96</a:t>
                      </a:r>
                      <a:endParaRPr lang="en-US" dirty="0"/>
                    </a:p>
                  </a:txBody>
                  <a:tcPr/>
                </a:tc>
                <a:tc>
                  <a:txBody>
                    <a:bodyPr/>
                    <a:lstStyle/>
                    <a:p>
                      <a:r>
                        <a:rPr lang="en-US" dirty="0" smtClean="0"/>
                        <a:t>     2.32</a:t>
                      </a:r>
                      <a:endParaRPr lang="en-US" dirty="0"/>
                    </a:p>
                  </a:txBody>
                  <a:tcPr/>
                </a:tc>
              </a:tr>
              <a:tr h="370840">
                <a:tc>
                  <a:txBody>
                    <a:bodyPr/>
                    <a:lstStyle/>
                    <a:p>
                      <a:r>
                        <a:rPr lang="en-US" dirty="0" smtClean="0"/>
                        <a:t>Trip_SP2 (next w/o</a:t>
                      </a:r>
                      <a:r>
                        <a:rPr lang="en-US" baseline="0" dirty="0" smtClean="0"/>
                        <a:t> V.)</a:t>
                      </a:r>
                      <a:endParaRPr lang="en-US" dirty="0"/>
                    </a:p>
                  </a:txBody>
                  <a:tcPr/>
                </a:tc>
                <a:tc>
                  <a:txBody>
                    <a:bodyPr/>
                    <a:lstStyle/>
                    <a:p>
                      <a:r>
                        <a:rPr lang="en-US" dirty="0" smtClean="0"/>
                        <a:t>      1.93</a:t>
                      </a:r>
                      <a:endParaRPr lang="en-US" dirty="0"/>
                    </a:p>
                  </a:txBody>
                  <a:tcPr/>
                </a:tc>
                <a:tc>
                  <a:txBody>
                    <a:bodyPr/>
                    <a:lstStyle/>
                    <a:p>
                      <a:r>
                        <a:rPr lang="en-US" dirty="0" smtClean="0"/>
                        <a:t>     6.00</a:t>
                      </a:r>
                      <a:endParaRPr lang="en-US" dirty="0"/>
                    </a:p>
                  </a:txBody>
                  <a:tcPr/>
                </a:tc>
              </a:tr>
              <a:tr h="370840">
                <a:tc>
                  <a:txBody>
                    <a:bodyPr/>
                    <a:lstStyle/>
                    <a:p>
                      <a:r>
                        <a:rPr lang="en-US" dirty="0" smtClean="0"/>
                        <a:t>Trip_SP3 (next with V.)</a:t>
                      </a:r>
                      <a:endParaRPr lang="en-US" dirty="0"/>
                    </a:p>
                  </a:txBody>
                  <a:tcPr/>
                </a:tc>
                <a:tc>
                  <a:txBody>
                    <a:bodyPr/>
                    <a:lstStyle/>
                    <a:p>
                      <a:r>
                        <a:rPr lang="en-US" dirty="0" smtClean="0"/>
                        <a:t>      4.21</a:t>
                      </a:r>
                      <a:endParaRPr lang="en-US" dirty="0"/>
                    </a:p>
                  </a:txBody>
                  <a:tcPr/>
                </a:tc>
                <a:tc>
                  <a:txBody>
                    <a:bodyPr/>
                    <a:lstStyle/>
                    <a:p>
                      <a:r>
                        <a:rPr lang="en-US" dirty="0" smtClean="0"/>
                        <a:t>    10.47</a:t>
                      </a:r>
                      <a:endParaRPr lang="en-US" dirty="0"/>
                    </a:p>
                  </a:txBody>
                  <a:tcPr/>
                </a:tc>
              </a:tr>
              <a:tr h="370840">
                <a:tc>
                  <a:txBody>
                    <a:bodyPr/>
                    <a:lstStyle/>
                    <a:p>
                      <a:r>
                        <a:rPr lang="en-US" dirty="0" smtClean="0"/>
                        <a:t>TCKW (TC</a:t>
                      </a:r>
                      <a:r>
                        <a:rPr lang="en-US" baseline="0" dirty="0" smtClean="0"/>
                        <a:t> to Key West)</a:t>
                      </a:r>
                      <a:endParaRPr lang="en-US" dirty="0"/>
                    </a:p>
                  </a:txBody>
                  <a:tcPr/>
                </a:tc>
                <a:tc>
                  <a:txBody>
                    <a:bodyPr/>
                    <a:lstStyle/>
                    <a:p>
                      <a:r>
                        <a:rPr lang="en-US" dirty="0" smtClean="0"/>
                        <a:t>1,433.51</a:t>
                      </a:r>
                      <a:endParaRPr lang="en-US" dirty="0"/>
                    </a:p>
                  </a:txBody>
                  <a:tcPr/>
                </a:tc>
                <a:tc>
                  <a:txBody>
                    <a:bodyPr/>
                    <a:lstStyle/>
                    <a:p>
                      <a:r>
                        <a:rPr lang="en-US" dirty="0" smtClean="0"/>
                        <a:t>1,201.57</a:t>
                      </a:r>
                      <a:endParaRPr lang="en-US" dirty="0"/>
                    </a:p>
                  </a:txBody>
                  <a:tcPr/>
                </a:tc>
              </a:tr>
              <a:tr h="370840">
                <a:tc>
                  <a:txBody>
                    <a:bodyPr/>
                    <a:lstStyle/>
                    <a:p>
                      <a:r>
                        <a:rPr lang="en-US" dirty="0" smtClean="0"/>
                        <a:t>TCFL (TC</a:t>
                      </a:r>
                      <a:r>
                        <a:rPr lang="en-US" baseline="0" dirty="0" smtClean="0"/>
                        <a:t> to Fort L.)</a:t>
                      </a:r>
                      <a:endParaRPr lang="en-US" dirty="0"/>
                    </a:p>
                  </a:txBody>
                  <a:tcPr/>
                </a:tc>
                <a:tc>
                  <a:txBody>
                    <a:bodyPr/>
                    <a:lstStyle/>
                    <a:p>
                      <a:r>
                        <a:rPr lang="en-US" dirty="0" smtClean="0"/>
                        <a:t>1,412.68</a:t>
                      </a:r>
                      <a:endParaRPr lang="en-US" dirty="0"/>
                    </a:p>
                  </a:txBody>
                  <a:tcPr/>
                </a:tc>
                <a:tc>
                  <a:txBody>
                    <a:bodyPr/>
                    <a:lstStyle/>
                    <a:p>
                      <a:r>
                        <a:rPr lang="en-US" dirty="0" smtClean="0"/>
                        <a:t>1,303.94</a:t>
                      </a:r>
                      <a:endParaRPr lang="en-US" dirty="0"/>
                    </a:p>
                  </a:txBody>
                  <a:tcPr/>
                </a:tc>
              </a:tr>
              <a:tr h="370840">
                <a:tc>
                  <a:txBody>
                    <a:bodyPr/>
                    <a:lstStyle/>
                    <a:p>
                      <a:r>
                        <a:rPr lang="en-US" dirty="0" smtClean="0"/>
                        <a:t>Income</a:t>
                      </a:r>
                      <a:endParaRPr lang="en-US" dirty="0"/>
                    </a:p>
                  </a:txBody>
                  <a:tcPr/>
                </a:tc>
                <a:tc>
                  <a:txBody>
                    <a:bodyPr/>
                    <a:lstStyle/>
                    <a:p>
                      <a:r>
                        <a:rPr lang="en-US" dirty="0" smtClean="0"/>
                        <a:t>   102.08</a:t>
                      </a:r>
                      <a:endParaRPr lang="en-US" dirty="0"/>
                    </a:p>
                  </a:txBody>
                  <a:tcPr/>
                </a:tc>
                <a:tc>
                  <a:txBody>
                    <a:bodyPr/>
                    <a:lstStyle/>
                    <a:p>
                      <a:r>
                        <a:rPr lang="en-US" dirty="0" smtClean="0"/>
                        <a:t>     47.70</a:t>
                      </a:r>
                      <a:endParaRPr lang="en-US" dirty="0"/>
                    </a:p>
                  </a:txBody>
                  <a:tcPr/>
                </a:tc>
              </a:tr>
              <a:tr h="370840">
                <a:tc>
                  <a:txBody>
                    <a:bodyPr/>
                    <a:lstStyle/>
                    <a:p>
                      <a:r>
                        <a:rPr lang="en-US" dirty="0" smtClean="0"/>
                        <a:t>SP (dummy)</a:t>
                      </a:r>
                      <a:endParaRPr lang="en-US" dirty="0"/>
                    </a:p>
                  </a:txBody>
                  <a:tcPr/>
                </a:tc>
                <a:tc>
                  <a:txBody>
                    <a:bodyPr/>
                    <a:lstStyle/>
                    <a:p>
                      <a:r>
                        <a:rPr lang="en-US" dirty="0" smtClean="0"/>
                        <a:t>       0.67</a:t>
                      </a:r>
                      <a:endParaRPr lang="en-US" dirty="0"/>
                    </a:p>
                  </a:txBody>
                  <a:tcPr/>
                </a:tc>
                <a:tc>
                  <a:txBody>
                    <a:bodyPr/>
                    <a:lstStyle/>
                    <a:p>
                      <a:endParaRPr lang="en-US"/>
                    </a:p>
                  </a:txBody>
                  <a:tcPr/>
                </a:tc>
              </a:tr>
              <a:tr h="370840">
                <a:tc>
                  <a:txBody>
                    <a:bodyPr/>
                    <a:lstStyle/>
                    <a:p>
                      <a:r>
                        <a:rPr lang="en-US" dirty="0" smtClean="0"/>
                        <a:t>VAN (dummy)</a:t>
                      </a:r>
                      <a:endParaRPr lang="en-US" dirty="0"/>
                    </a:p>
                  </a:txBody>
                  <a:tcPr/>
                </a:tc>
                <a:tc>
                  <a:txBody>
                    <a:bodyPr/>
                    <a:lstStyle/>
                    <a:p>
                      <a:r>
                        <a:rPr lang="en-US" dirty="0" smtClean="0"/>
                        <a:t>       0.33</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Results: DV=TRIPS</a:t>
            </a:r>
            <a:br>
              <a:rPr lang="en-US" dirty="0" smtClean="0"/>
            </a:br>
            <a:r>
              <a:rPr lang="en-US" dirty="0" smtClean="0"/>
              <a:t>Negative Binomial with MLE</a:t>
            </a:r>
            <a:endParaRPr lang="en-US" dirty="0"/>
          </a:p>
        </p:txBody>
      </p:sp>
      <p:graphicFrame>
        <p:nvGraphicFramePr>
          <p:cNvPr id="4" name="Content Placeholder 3"/>
          <p:cNvGraphicFramePr>
            <a:graphicFrameLocks noGrp="1"/>
          </p:cNvGraphicFramePr>
          <p:nvPr>
            <p:ph idx="1"/>
          </p:nvPr>
        </p:nvGraphicFramePr>
        <p:xfrm>
          <a:off x="457200" y="1600200"/>
          <a:ext cx="8229600" cy="4450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Variable</a:t>
                      </a:r>
                      <a:endParaRPr lang="en-US" dirty="0"/>
                    </a:p>
                  </a:txBody>
                  <a:tcPr/>
                </a:tc>
                <a:tc>
                  <a:txBody>
                    <a:bodyPr/>
                    <a:lstStyle/>
                    <a:p>
                      <a:r>
                        <a:rPr lang="en-US" dirty="0" smtClean="0"/>
                        <a:t>Coefficient</a:t>
                      </a:r>
                      <a:endParaRPr lang="en-US" dirty="0"/>
                    </a:p>
                  </a:txBody>
                  <a:tcPr/>
                </a:tc>
                <a:tc>
                  <a:txBody>
                    <a:bodyPr/>
                    <a:lstStyle/>
                    <a:p>
                      <a:r>
                        <a:rPr lang="en-US" dirty="0" smtClean="0"/>
                        <a:t>Significance (P-Value)</a:t>
                      </a:r>
                      <a:endParaRPr lang="en-US" dirty="0"/>
                    </a:p>
                  </a:txBody>
                  <a:tcPr/>
                </a:tc>
              </a:tr>
              <a:tr h="370840">
                <a:tc>
                  <a:txBody>
                    <a:bodyPr/>
                    <a:lstStyle/>
                    <a:p>
                      <a:r>
                        <a:rPr lang="en-US" dirty="0" smtClean="0"/>
                        <a:t>Constant</a:t>
                      </a:r>
                      <a:endParaRPr lang="en-US" dirty="0"/>
                    </a:p>
                  </a:txBody>
                  <a:tcPr/>
                </a:tc>
                <a:tc>
                  <a:txBody>
                    <a:bodyPr/>
                    <a:lstStyle/>
                    <a:p>
                      <a:r>
                        <a:rPr lang="en-US" dirty="0" smtClean="0"/>
                        <a:t>-0.063</a:t>
                      </a:r>
                      <a:endParaRPr lang="en-US" dirty="0"/>
                    </a:p>
                  </a:txBody>
                  <a:tcPr/>
                </a:tc>
                <a:tc>
                  <a:txBody>
                    <a:bodyPr/>
                    <a:lstStyle/>
                    <a:p>
                      <a:r>
                        <a:rPr lang="en-US" dirty="0" smtClean="0"/>
                        <a:t>.89</a:t>
                      </a:r>
                      <a:endParaRPr lang="en-US" dirty="0"/>
                    </a:p>
                  </a:txBody>
                  <a:tcPr/>
                </a:tc>
              </a:tr>
              <a:tr h="370840">
                <a:tc>
                  <a:txBody>
                    <a:bodyPr/>
                    <a:lstStyle/>
                    <a:p>
                      <a:r>
                        <a:rPr lang="en-US" dirty="0" smtClean="0"/>
                        <a:t>AGE</a:t>
                      </a:r>
                      <a:endParaRPr lang="en-US" dirty="0"/>
                    </a:p>
                  </a:txBody>
                  <a:tcPr/>
                </a:tc>
                <a:tc>
                  <a:txBody>
                    <a:bodyPr/>
                    <a:lstStyle/>
                    <a:p>
                      <a:r>
                        <a:rPr lang="en-US" baseline="0" dirty="0" smtClean="0"/>
                        <a:t>  </a:t>
                      </a:r>
                      <a:r>
                        <a:rPr lang="en-US" dirty="0" smtClean="0"/>
                        <a:t>0.020</a:t>
                      </a:r>
                      <a:endParaRPr lang="en-US" dirty="0"/>
                    </a:p>
                  </a:txBody>
                  <a:tcPr/>
                </a:tc>
                <a:tc>
                  <a:txBody>
                    <a:bodyPr/>
                    <a:lstStyle/>
                    <a:p>
                      <a:r>
                        <a:rPr lang="en-US" dirty="0" smtClean="0"/>
                        <a:t>.01   ***</a:t>
                      </a:r>
                      <a:endParaRPr lang="en-US" dirty="0"/>
                    </a:p>
                  </a:txBody>
                  <a:tcPr/>
                </a:tc>
              </a:tr>
              <a:tr h="370840">
                <a:tc>
                  <a:txBody>
                    <a:bodyPr/>
                    <a:lstStyle/>
                    <a:p>
                      <a:r>
                        <a:rPr lang="en-US" dirty="0" smtClean="0"/>
                        <a:t>TCKW</a:t>
                      </a:r>
                      <a:endParaRPr lang="en-US" dirty="0"/>
                    </a:p>
                  </a:txBody>
                  <a:tcPr/>
                </a:tc>
                <a:tc>
                  <a:txBody>
                    <a:bodyPr/>
                    <a:lstStyle/>
                    <a:p>
                      <a:r>
                        <a:rPr lang="en-US" dirty="0" smtClean="0"/>
                        <a:t>-0.001</a:t>
                      </a:r>
                      <a:endParaRPr lang="en-US" dirty="0"/>
                    </a:p>
                  </a:txBody>
                  <a:tcPr/>
                </a:tc>
                <a:tc>
                  <a:txBody>
                    <a:bodyPr/>
                    <a:lstStyle/>
                    <a:p>
                      <a:r>
                        <a:rPr lang="en-US" dirty="0" smtClean="0"/>
                        <a:t>.01   ***</a:t>
                      </a:r>
                      <a:endParaRPr lang="en-US" dirty="0"/>
                    </a:p>
                  </a:txBody>
                  <a:tcPr/>
                </a:tc>
              </a:tr>
              <a:tr h="370840">
                <a:tc>
                  <a:txBody>
                    <a:bodyPr/>
                    <a:lstStyle/>
                    <a:p>
                      <a:r>
                        <a:rPr lang="en-US" dirty="0" smtClean="0"/>
                        <a:t>TCFL</a:t>
                      </a:r>
                      <a:endParaRPr lang="en-US" dirty="0"/>
                    </a:p>
                  </a:txBody>
                  <a:tcPr/>
                </a:tc>
                <a:tc>
                  <a:txBody>
                    <a:bodyPr/>
                    <a:lstStyle/>
                    <a:p>
                      <a:r>
                        <a:rPr lang="en-US" baseline="0" dirty="0" smtClean="0"/>
                        <a:t>  0.000</a:t>
                      </a:r>
                      <a:endParaRPr lang="en-US" dirty="0"/>
                    </a:p>
                  </a:txBody>
                  <a:tcPr/>
                </a:tc>
                <a:tc>
                  <a:txBody>
                    <a:bodyPr/>
                    <a:lstStyle/>
                    <a:p>
                      <a:r>
                        <a:rPr lang="en-US" dirty="0" smtClean="0"/>
                        <a:t>.88</a:t>
                      </a:r>
                      <a:endParaRPr lang="en-US" dirty="0"/>
                    </a:p>
                  </a:txBody>
                  <a:tcPr/>
                </a:tc>
              </a:tr>
              <a:tr h="370840">
                <a:tc>
                  <a:txBody>
                    <a:bodyPr/>
                    <a:lstStyle/>
                    <a:p>
                      <a:r>
                        <a:rPr lang="en-US" dirty="0" smtClean="0"/>
                        <a:t>RACE</a:t>
                      </a:r>
                      <a:endParaRPr lang="en-US" dirty="0"/>
                    </a:p>
                  </a:txBody>
                  <a:tcPr/>
                </a:tc>
                <a:tc>
                  <a:txBody>
                    <a:bodyPr/>
                    <a:lstStyle/>
                    <a:p>
                      <a:r>
                        <a:rPr lang="en-US" dirty="0" smtClean="0"/>
                        <a:t>-0.261</a:t>
                      </a:r>
                      <a:endParaRPr lang="en-US" dirty="0"/>
                    </a:p>
                  </a:txBody>
                  <a:tcPr/>
                </a:tc>
                <a:tc>
                  <a:txBody>
                    <a:bodyPr/>
                    <a:lstStyle/>
                    <a:p>
                      <a:r>
                        <a:rPr lang="en-US" dirty="0" smtClean="0"/>
                        <a:t>.35</a:t>
                      </a:r>
                      <a:endParaRPr lang="en-US" dirty="0"/>
                    </a:p>
                  </a:txBody>
                  <a:tcPr/>
                </a:tc>
              </a:tr>
              <a:tr h="370840">
                <a:tc>
                  <a:txBody>
                    <a:bodyPr/>
                    <a:lstStyle/>
                    <a:p>
                      <a:r>
                        <a:rPr lang="en-US" dirty="0" smtClean="0"/>
                        <a:t>INC</a:t>
                      </a:r>
                      <a:endParaRPr lang="en-US" dirty="0"/>
                    </a:p>
                  </a:txBody>
                  <a:tcPr/>
                </a:tc>
                <a:tc>
                  <a:txBody>
                    <a:bodyPr/>
                    <a:lstStyle/>
                    <a:p>
                      <a:r>
                        <a:rPr lang="en-US" dirty="0" smtClean="0"/>
                        <a:t> 0.003</a:t>
                      </a:r>
                      <a:endParaRPr lang="en-US" dirty="0"/>
                    </a:p>
                  </a:txBody>
                  <a:tcPr/>
                </a:tc>
                <a:tc>
                  <a:txBody>
                    <a:bodyPr/>
                    <a:lstStyle/>
                    <a:p>
                      <a:r>
                        <a:rPr lang="en-US" dirty="0" smtClean="0"/>
                        <a:t>.12</a:t>
                      </a:r>
                      <a:endParaRPr lang="en-US" dirty="0"/>
                    </a:p>
                  </a:txBody>
                  <a:tcPr/>
                </a:tc>
              </a:tr>
              <a:tr h="370840">
                <a:tc>
                  <a:txBody>
                    <a:bodyPr/>
                    <a:lstStyle/>
                    <a:p>
                      <a:r>
                        <a:rPr lang="en-US" dirty="0" smtClean="0"/>
                        <a:t>ADV_OPEN</a:t>
                      </a:r>
                      <a:endParaRPr lang="en-US" dirty="0"/>
                    </a:p>
                  </a:txBody>
                  <a:tcPr/>
                </a:tc>
                <a:tc>
                  <a:txBody>
                    <a:bodyPr/>
                    <a:lstStyle/>
                    <a:p>
                      <a:r>
                        <a:rPr lang="en-US" dirty="0" smtClean="0"/>
                        <a:t> 0.361</a:t>
                      </a:r>
                      <a:endParaRPr lang="en-US" dirty="0"/>
                    </a:p>
                  </a:txBody>
                  <a:tcPr/>
                </a:tc>
                <a:tc>
                  <a:txBody>
                    <a:bodyPr/>
                    <a:lstStyle/>
                    <a:p>
                      <a:r>
                        <a:rPr lang="en-US" dirty="0" smtClean="0"/>
                        <a:t>.19</a:t>
                      </a:r>
                      <a:endParaRPr lang="en-US" dirty="0"/>
                    </a:p>
                  </a:txBody>
                  <a:tcPr/>
                </a:tc>
              </a:tr>
              <a:tr h="370840">
                <a:tc>
                  <a:txBody>
                    <a:bodyPr/>
                    <a:lstStyle/>
                    <a:p>
                      <a:r>
                        <a:rPr lang="en-US" dirty="0" smtClean="0"/>
                        <a:t>NITROX</a:t>
                      </a:r>
                      <a:endParaRPr lang="en-US" dirty="0"/>
                    </a:p>
                  </a:txBody>
                  <a:tcPr/>
                </a:tc>
                <a:tc>
                  <a:txBody>
                    <a:bodyPr/>
                    <a:lstStyle/>
                    <a:p>
                      <a:r>
                        <a:rPr lang="en-US" dirty="0" smtClean="0"/>
                        <a:t>-0.642</a:t>
                      </a:r>
                      <a:endParaRPr lang="en-US" dirty="0"/>
                    </a:p>
                  </a:txBody>
                  <a:tcPr/>
                </a:tc>
                <a:tc>
                  <a:txBody>
                    <a:bodyPr/>
                    <a:lstStyle/>
                    <a:p>
                      <a:r>
                        <a:rPr lang="en-US" dirty="0" smtClean="0"/>
                        <a:t>.01   ***</a:t>
                      </a:r>
                      <a:endParaRPr lang="en-US" dirty="0"/>
                    </a:p>
                  </a:txBody>
                  <a:tcPr/>
                </a:tc>
              </a:tr>
              <a:tr h="370840">
                <a:tc>
                  <a:txBody>
                    <a:bodyPr/>
                    <a:lstStyle/>
                    <a:p>
                      <a:r>
                        <a:rPr lang="en-US" dirty="0" smtClean="0"/>
                        <a:t>CERT</a:t>
                      </a:r>
                      <a:endParaRPr lang="en-US" dirty="0"/>
                    </a:p>
                  </a:txBody>
                  <a:tcPr/>
                </a:tc>
                <a:tc>
                  <a:txBody>
                    <a:bodyPr/>
                    <a:lstStyle/>
                    <a:p>
                      <a:r>
                        <a:rPr lang="en-US" dirty="0" smtClean="0"/>
                        <a:t>-0.002</a:t>
                      </a:r>
                      <a:endParaRPr lang="en-US" dirty="0"/>
                    </a:p>
                  </a:txBody>
                  <a:tcPr/>
                </a:tc>
                <a:tc>
                  <a:txBody>
                    <a:bodyPr/>
                    <a:lstStyle/>
                    <a:p>
                      <a:r>
                        <a:rPr lang="en-US" dirty="0" smtClean="0"/>
                        <a:t>.02   ***</a:t>
                      </a:r>
                      <a:endParaRPr lang="en-US" dirty="0"/>
                    </a:p>
                  </a:txBody>
                  <a:tcPr/>
                </a:tc>
              </a:tr>
              <a:tr h="370840">
                <a:tc>
                  <a:txBody>
                    <a:bodyPr/>
                    <a:lstStyle/>
                    <a:p>
                      <a:r>
                        <a:rPr lang="en-US" dirty="0" smtClean="0"/>
                        <a:t>SP</a:t>
                      </a:r>
                      <a:endParaRPr lang="en-US" dirty="0"/>
                    </a:p>
                  </a:txBody>
                  <a:tcPr/>
                </a:tc>
                <a:tc>
                  <a:txBody>
                    <a:bodyPr/>
                    <a:lstStyle/>
                    <a:p>
                      <a:r>
                        <a:rPr lang="en-US" dirty="0" smtClean="0"/>
                        <a:t>0.662</a:t>
                      </a:r>
                      <a:endParaRPr lang="en-US" dirty="0"/>
                    </a:p>
                  </a:txBody>
                  <a:tcPr/>
                </a:tc>
                <a:tc>
                  <a:txBody>
                    <a:bodyPr/>
                    <a:lstStyle/>
                    <a:p>
                      <a:r>
                        <a:rPr lang="en-US" dirty="0" smtClean="0"/>
                        <a:t>.00   ***</a:t>
                      </a:r>
                      <a:endParaRPr lang="en-US" dirty="0"/>
                    </a:p>
                  </a:txBody>
                  <a:tcPr/>
                </a:tc>
              </a:tr>
              <a:tr h="370840">
                <a:tc>
                  <a:txBody>
                    <a:bodyPr/>
                    <a:lstStyle/>
                    <a:p>
                      <a:r>
                        <a:rPr lang="en-US" dirty="0" smtClean="0"/>
                        <a:t>VAN</a:t>
                      </a:r>
                      <a:endParaRPr lang="en-US" dirty="0"/>
                    </a:p>
                  </a:txBody>
                  <a:tcPr/>
                </a:tc>
                <a:tc>
                  <a:txBody>
                    <a:bodyPr/>
                    <a:lstStyle/>
                    <a:p>
                      <a:r>
                        <a:rPr lang="en-US" dirty="0" smtClean="0"/>
                        <a:t>0.820</a:t>
                      </a:r>
                      <a:endParaRPr lang="en-US" dirty="0"/>
                    </a:p>
                  </a:txBody>
                  <a:tcPr/>
                </a:tc>
                <a:tc>
                  <a:txBody>
                    <a:bodyPr/>
                    <a:lstStyle/>
                    <a:p>
                      <a:r>
                        <a:rPr lang="en-US" dirty="0" smtClean="0"/>
                        <a:t>.00   ***</a:t>
                      </a:r>
                      <a:endParaRPr lang="en-US"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Surplus Results</a:t>
            </a:r>
            <a:endParaRPr lang="en-US" dirty="0"/>
          </a:p>
        </p:txBody>
      </p:sp>
      <p:sp>
        <p:nvSpPr>
          <p:cNvPr id="3" name="Content Placeholder 2"/>
          <p:cNvSpPr>
            <a:spLocks noGrp="1"/>
          </p:cNvSpPr>
          <p:nvPr>
            <p:ph idx="1"/>
          </p:nvPr>
        </p:nvSpPr>
        <p:spPr/>
        <p:txBody>
          <a:bodyPr/>
          <a:lstStyle/>
          <a:p>
            <a:r>
              <a:rPr lang="en-US" dirty="0" smtClean="0"/>
              <a:t>Consumer Surplus Per-Person Per-Trip: $1,429</a:t>
            </a:r>
          </a:p>
          <a:p>
            <a:r>
              <a:rPr lang="en-US" dirty="0" smtClean="0"/>
              <a:t>Annual CS Per-Person </a:t>
            </a:r>
          </a:p>
          <a:p>
            <a:pPr lvl="1"/>
            <a:r>
              <a:rPr lang="en-US" dirty="0" smtClean="0"/>
              <a:t>Without Van: $2,135 ($1,221-$8,169)</a:t>
            </a:r>
          </a:p>
          <a:p>
            <a:pPr lvl="1"/>
            <a:r>
              <a:rPr lang="en-US" dirty="0" smtClean="0"/>
              <a:t>With Van: $3,200 ($593-$3,559)</a:t>
            </a:r>
          </a:p>
          <a:p>
            <a:r>
              <a:rPr lang="en-US" dirty="0" smtClean="0"/>
              <a:t>Annual CS Per-Person and adjusting for SP Bias</a:t>
            </a:r>
          </a:p>
          <a:p>
            <a:pPr lvl="1"/>
            <a:r>
              <a:rPr lang="en-US" dirty="0" smtClean="0"/>
              <a:t>Without Van: $1,315 ($761-$4,211)</a:t>
            </a:r>
          </a:p>
          <a:p>
            <a:pPr lvl="1"/>
            <a:r>
              <a:rPr lang="en-US" dirty="0" smtClean="0"/>
              <a:t>With Van: $1,864 ($314-$4,211)</a:t>
            </a:r>
          </a:p>
          <a:p>
            <a:pPr lvl="1">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Total Consumer Surplus</a:t>
            </a:r>
            <a:br>
              <a:rPr lang="en-US" dirty="0" smtClean="0"/>
            </a:br>
            <a:r>
              <a:rPr lang="en-US" dirty="0" smtClean="0"/>
              <a:t>10K Divers per Year</a:t>
            </a:r>
            <a:endParaRPr lang="en-US" dirty="0"/>
          </a:p>
        </p:txBody>
      </p:sp>
      <p:sp>
        <p:nvSpPr>
          <p:cNvPr id="3" name="Content Placeholder 2"/>
          <p:cNvSpPr>
            <a:spLocks noGrp="1"/>
          </p:cNvSpPr>
          <p:nvPr>
            <p:ph idx="1"/>
          </p:nvPr>
        </p:nvSpPr>
        <p:spPr/>
        <p:txBody>
          <a:bodyPr/>
          <a:lstStyle/>
          <a:p>
            <a:r>
              <a:rPr lang="en-US" dirty="0" smtClean="0"/>
              <a:t>Without Stated Preference Bias Adjustment</a:t>
            </a:r>
          </a:p>
          <a:p>
            <a:pPr lvl="1"/>
            <a:r>
              <a:rPr lang="en-US" dirty="0" smtClean="0"/>
              <a:t>$32 M  ($5.93 M-$35.6 M)</a:t>
            </a:r>
            <a:br>
              <a:rPr lang="en-US" dirty="0" smtClean="0"/>
            </a:br>
            <a:r>
              <a:rPr lang="en-US" dirty="0" smtClean="0"/>
              <a:t/>
            </a:r>
            <a:br>
              <a:rPr lang="en-US" dirty="0" smtClean="0"/>
            </a:br>
            <a:endParaRPr lang="en-US" dirty="0" smtClean="0"/>
          </a:p>
          <a:p>
            <a:r>
              <a:rPr lang="en-US" dirty="0" smtClean="0"/>
              <a:t>With Stated Preference Bias Adjustment</a:t>
            </a:r>
          </a:p>
          <a:p>
            <a:pPr lvl="1"/>
            <a:r>
              <a:rPr lang="en-US" dirty="0" smtClean="0"/>
              <a:t>$18.64 M ($3.14 M-$42.1 M)</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en-US" dirty="0" smtClean="0"/>
              <a:t>Conclusions and Future Work</a:t>
            </a:r>
          </a:p>
        </p:txBody>
      </p:sp>
      <p:sp>
        <p:nvSpPr>
          <p:cNvPr id="40963" name="Rectangle 3"/>
          <p:cNvSpPr>
            <a:spLocks noGrp="1" noChangeArrowheads="1"/>
          </p:cNvSpPr>
          <p:nvPr>
            <p:ph type="body" idx="1"/>
          </p:nvPr>
        </p:nvSpPr>
        <p:spPr>
          <a:xfrm>
            <a:off x="457200" y="1219200"/>
            <a:ext cx="8229600" cy="5410200"/>
          </a:xfrm>
        </p:spPr>
        <p:txBody>
          <a:bodyPr/>
          <a:lstStyle/>
          <a:p>
            <a:pPr eaLnBrk="1" hangingPunct="1">
              <a:lnSpc>
                <a:spcPct val="90000"/>
              </a:lnSpc>
              <a:defRPr/>
            </a:pPr>
            <a:r>
              <a:rPr lang="en-US" sz="2800" dirty="0" smtClean="0"/>
              <a:t>Initial results indicate significant diving demand for large ship artificial reefs and combining ships has significant consume value impacts.</a:t>
            </a:r>
          </a:p>
          <a:p>
            <a:pPr eaLnBrk="1" hangingPunct="1">
              <a:lnSpc>
                <a:spcPct val="90000"/>
              </a:lnSpc>
              <a:defRPr/>
            </a:pPr>
            <a:r>
              <a:rPr lang="en-US" sz="2800" dirty="0" smtClean="0"/>
              <a:t>Future Work (current proposal to FWC):</a:t>
            </a:r>
          </a:p>
          <a:p>
            <a:pPr lvl="1" eaLnBrk="1" hangingPunct="1">
              <a:lnSpc>
                <a:spcPct val="90000"/>
              </a:lnSpc>
              <a:defRPr/>
            </a:pPr>
            <a:r>
              <a:rPr lang="en-US" sz="2400" dirty="0" smtClean="0"/>
              <a:t>RUM - recreational diving at natural and artificial reef sites in coastal communities to establish priorities for the location and configuration of new (or expanded) dive sites based on the preferences of divers and on economic return or value, not just economic impact.</a:t>
            </a:r>
            <a:r>
              <a:rPr lang="en-US" dirty="0" smtClean="0"/>
              <a:t> </a:t>
            </a:r>
            <a:r>
              <a:rPr lang="en-US" sz="2400" dirty="0" smtClean="0"/>
              <a:t> </a:t>
            </a:r>
          </a:p>
          <a:p>
            <a:pPr lvl="1" eaLnBrk="1" hangingPunct="1">
              <a:lnSpc>
                <a:spcPct val="90000"/>
              </a:lnSpc>
              <a:defRPr/>
            </a:pPr>
            <a:r>
              <a:rPr lang="en-US" sz="2400" dirty="0" smtClean="0"/>
              <a:t>Economic </a:t>
            </a:r>
            <a:r>
              <a:rPr lang="en-US" sz="2400" smtClean="0"/>
              <a:t>artificial reef impact </a:t>
            </a:r>
            <a:r>
              <a:rPr lang="en-US" sz="2400" dirty="0" smtClean="0"/>
              <a:t>using REMI </a:t>
            </a:r>
          </a:p>
          <a:p>
            <a:pPr lvl="1" eaLnBrk="1" hangingPunct="1">
              <a:lnSpc>
                <a:spcPct val="90000"/>
              </a:lnSpc>
              <a:defRPr/>
            </a:pPr>
            <a:r>
              <a:rPr lang="en-US" sz="2400" dirty="0" smtClean="0"/>
              <a:t>Measuring fishing reef value using similar methodology</a:t>
            </a:r>
          </a:p>
          <a:p>
            <a:pPr lvl="1" eaLnBrk="1" hangingPunct="1">
              <a:lnSpc>
                <a:spcPct val="90000"/>
              </a:lnSpc>
              <a:defRPr/>
            </a:pPr>
            <a:r>
              <a:rPr lang="en-US" sz="2400" dirty="0" smtClean="0"/>
              <a:t>Revealed preference Vandenberg and Spiegel Grove studies</a:t>
            </a:r>
          </a:p>
          <a:p>
            <a:pPr lvl="1" eaLnBrk="1" hangingPunct="1">
              <a:lnSpc>
                <a:spcPct val="90000"/>
              </a:lnSpc>
              <a:defRPr/>
            </a:pPr>
            <a:r>
              <a:rPr lang="en-US" sz="2400" dirty="0" smtClean="0"/>
              <a:t>Redo </a:t>
            </a:r>
            <a:r>
              <a:rPr lang="en-US" sz="2400" dirty="0" err="1" smtClean="0"/>
              <a:t>Oriskany</a:t>
            </a:r>
            <a:r>
              <a:rPr lang="en-US" sz="2400" dirty="0" smtClean="0"/>
              <a:t> study with changes in quality.</a:t>
            </a:r>
          </a:p>
          <a:p>
            <a:pPr lvl="1" eaLnBrk="1" hangingPunct="1">
              <a:lnSpc>
                <a:spcPct val="90000"/>
              </a:lnSpc>
              <a:buFont typeface="Wingdings" pitchFamily="2" charset="2"/>
              <a:buNone/>
              <a:defRPr/>
            </a:pPr>
            <a:endParaRPr lang="en-US" sz="2400" dirty="0" smtClean="0"/>
          </a:p>
          <a:p>
            <a:pPr lvl="1" eaLnBrk="1" hangingPunct="1">
              <a:lnSpc>
                <a:spcPct val="90000"/>
              </a:lnSpc>
              <a:defRPr/>
            </a:pPr>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9" name="Rectangle 7"/>
          <p:cNvSpPr>
            <a:spLocks noGrp="1" noRot="1" noChangeArrowheads="1"/>
          </p:cNvSpPr>
          <p:nvPr>
            <p:ph type="title"/>
          </p:nvPr>
        </p:nvSpPr>
        <p:spPr>
          <a:xfrm>
            <a:off x="0" y="5410200"/>
            <a:ext cx="8510588" cy="1447800"/>
          </a:xfrm>
        </p:spPr>
        <p:txBody>
          <a:bodyPr/>
          <a:lstStyle/>
          <a:p>
            <a:pPr eaLnBrk="1" hangingPunct="1">
              <a:defRPr/>
            </a:pPr>
            <a:r>
              <a:rPr lang="en-US" sz="4000" dirty="0" smtClean="0"/>
              <a:t>Thank You, Questions?</a:t>
            </a:r>
          </a:p>
        </p:txBody>
      </p:sp>
      <p:pic>
        <p:nvPicPr>
          <p:cNvPr id="28675" name="Picture 6" descr="grouper"/>
          <p:cNvPicPr>
            <a:picLocks noGrp="1" noChangeAspect="1" noChangeArrowheads="1"/>
          </p:cNvPicPr>
          <p:nvPr>
            <p:ph idx="4294967295"/>
          </p:nvPr>
        </p:nvPicPr>
        <p:blipFill>
          <a:blip r:embed="rId3" cstate="print"/>
          <a:srcRect/>
          <a:stretch>
            <a:fillRect/>
          </a:stretch>
        </p:blipFill>
        <p:spPr>
          <a:xfrm>
            <a:off x="228600" y="304800"/>
            <a:ext cx="8534400" cy="4953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4000" dirty="0" smtClean="0"/>
              <a:t>MARAD James River Reserve Fleet</a:t>
            </a:r>
            <a:endParaRPr lang="en-US" sz="4000" dirty="0"/>
          </a:p>
        </p:txBody>
      </p:sp>
      <p:pic>
        <p:nvPicPr>
          <p:cNvPr id="45058" name="Picture 2"/>
          <p:cNvPicPr>
            <a:picLocks noGrp="1" noChangeAspect="1" noChangeArrowheads="1"/>
          </p:cNvPicPr>
          <p:nvPr>
            <p:ph idx="1"/>
          </p:nvPr>
        </p:nvPicPr>
        <p:blipFill>
          <a:blip r:embed="rId3" cstate="print"/>
          <a:srcRect/>
          <a:stretch>
            <a:fillRect/>
          </a:stretch>
        </p:blipFill>
        <p:spPr bwMode="auto">
          <a:xfrm>
            <a:off x="228600" y="1219200"/>
            <a:ext cx="8610600" cy="3733800"/>
          </a:xfrm>
          <a:prstGeom prst="rect">
            <a:avLst/>
          </a:prstGeom>
          <a:noFill/>
          <a:ln w="9525">
            <a:noFill/>
            <a:miter lim="800000"/>
            <a:headEnd/>
            <a:tailEnd/>
          </a:ln>
          <a:effectLst/>
        </p:spPr>
      </p:pic>
      <p:sp>
        <p:nvSpPr>
          <p:cNvPr id="4" name="TextBox 3"/>
          <p:cNvSpPr txBox="1"/>
          <p:nvPr/>
        </p:nvSpPr>
        <p:spPr>
          <a:xfrm>
            <a:off x="533400" y="4919008"/>
            <a:ext cx="8234370" cy="1938992"/>
          </a:xfrm>
          <a:prstGeom prst="rect">
            <a:avLst/>
          </a:prstGeom>
          <a:noFill/>
        </p:spPr>
        <p:txBody>
          <a:bodyPr wrap="square" rtlCol="0">
            <a:spAutoFit/>
          </a:bodyPr>
          <a:lstStyle/>
          <a:p>
            <a:r>
              <a:rPr lang="en-US" sz="2400" dirty="0" smtClean="0"/>
              <a:t>“Reefing has potential that  is currently constrained by limited demand for ships by coastal States. The limited demand is a result of a general reluctance of States to be responsible for the preparation, tow, and sinking of ships, and to share in the </a:t>
            </a:r>
          </a:p>
          <a:p>
            <a:r>
              <a:rPr lang="en-US" sz="2400" dirty="0" smtClean="0"/>
              <a:t>significant costs associated with reefing activities.”  MARAD 2008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sz="quarter"/>
          </p:nvPr>
        </p:nvSpPr>
        <p:spPr/>
        <p:txBody>
          <a:bodyPr/>
          <a:lstStyle/>
          <a:p>
            <a:pPr eaLnBrk="1" hangingPunct="1">
              <a:defRPr/>
            </a:pPr>
            <a:r>
              <a:rPr lang="en-US" smtClean="0"/>
              <a:t>Oriskany Sinking</a:t>
            </a:r>
          </a:p>
        </p:txBody>
      </p:sp>
      <p:pic>
        <p:nvPicPr>
          <p:cNvPr id="6147" name="Picture 4" descr="image_oriskany"/>
          <p:cNvPicPr>
            <a:picLocks noGrp="1" noChangeAspect="1" noChangeArrowheads="1"/>
          </p:cNvPicPr>
          <p:nvPr>
            <p:ph sz="quarter" idx="2"/>
          </p:nvPr>
        </p:nvPicPr>
        <p:blipFill>
          <a:blip r:embed="rId3" cstate="print"/>
          <a:srcRect/>
          <a:stretch>
            <a:fillRect/>
          </a:stretch>
        </p:blipFill>
        <p:spPr>
          <a:xfrm>
            <a:off x="1600200" y="1447800"/>
            <a:ext cx="6248400" cy="5048250"/>
          </a:xfrm>
          <a:noFill/>
        </p:spPr>
      </p:pic>
      <p:sp>
        <p:nvSpPr>
          <p:cNvPr id="4" name="TextBox 3"/>
          <p:cNvSpPr txBox="1"/>
          <p:nvPr/>
        </p:nvSpPr>
        <p:spPr>
          <a:xfrm>
            <a:off x="381000" y="2971800"/>
            <a:ext cx="838200" cy="461665"/>
          </a:xfrm>
          <a:prstGeom prst="rect">
            <a:avLst/>
          </a:prstGeom>
          <a:noFill/>
        </p:spPr>
        <p:txBody>
          <a:bodyPr wrap="square" rtlCol="0">
            <a:spAutoFit/>
          </a:bodyPr>
          <a:lstStyle/>
          <a:p>
            <a:r>
              <a:rPr lang="en-US" sz="2400" dirty="0" smtClean="0"/>
              <a:t>AL</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Rot="1" noChangeArrowheads="1"/>
          </p:cNvSpPr>
          <p:nvPr>
            <p:ph type="title"/>
          </p:nvPr>
        </p:nvSpPr>
        <p:spPr/>
        <p:txBody>
          <a:bodyPr/>
          <a:lstStyle/>
          <a:p>
            <a:pPr eaLnBrk="1" hangingPunct="1">
              <a:defRPr/>
            </a:pPr>
            <a:r>
              <a:rPr lang="en-US" smtClean="0"/>
              <a:t>Oriskany</a:t>
            </a:r>
          </a:p>
        </p:txBody>
      </p:sp>
      <p:pic>
        <p:nvPicPr>
          <p:cNvPr id="7171" name="Picture 8" descr="DSC03005"/>
          <p:cNvPicPr>
            <a:picLocks noGrp="1" noChangeAspect="1" noChangeArrowheads="1"/>
          </p:cNvPicPr>
          <p:nvPr>
            <p:ph sz="half" idx="1"/>
          </p:nvPr>
        </p:nvPicPr>
        <p:blipFill>
          <a:blip r:embed="rId3" cstate="print"/>
          <a:srcRect/>
          <a:stretch>
            <a:fillRect/>
          </a:stretch>
        </p:blipFill>
        <p:spPr>
          <a:xfrm>
            <a:off x="457200" y="2254250"/>
            <a:ext cx="4262438" cy="3394075"/>
          </a:xfrm>
          <a:noFill/>
        </p:spPr>
      </p:pic>
      <p:pic>
        <p:nvPicPr>
          <p:cNvPr id="7172" name="Picture 9" descr="O_charges"/>
          <p:cNvPicPr>
            <a:picLocks noGrp="1" noChangeAspect="1" noChangeArrowheads="1"/>
          </p:cNvPicPr>
          <p:nvPr>
            <p:ph sz="quarter" idx="2"/>
          </p:nvPr>
        </p:nvPicPr>
        <p:blipFill>
          <a:blip r:embed="rId4" cstate="print"/>
          <a:srcRect/>
          <a:stretch>
            <a:fillRect/>
          </a:stretch>
        </p:blipFill>
        <p:spPr>
          <a:xfrm>
            <a:off x="4865688" y="1600200"/>
            <a:ext cx="3303587" cy="2330450"/>
          </a:xfrm>
          <a:noFill/>
        </p:spPr>
      </p:pic>
      <p:pic>
        <p:nvPicPr>
          <p:cNvPr id="7173" name="Picture 10" descr="o_sink"/>
          <p:cNvPicPr>
            <a:picLocks noGrp="1" noChangeAspect="1" noChangeArrowheads="1"/>
          </p:cNvPicPr>
          <p:nvPr>
            <p:ph sz="quarter" idx="3"/>
          </p:nvPr>
        </p:nvPicPr>
        <p:blipFill>
          <a:blip r:embed="rId5" cstate="print"/>
          <a:srcRect/>
          <a:stretch>
            <a:fillRect/>
          </a:stretch>
        </p:blipFill>
        <p:spPr>
          <a:xfrm>
            <a:off x="4876800" y="4114800"/>
            <a:ext cx="3429000" cy="227647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7200" y="274638"/>
            <a:ext cx="8229600" cy="790575"/>
          </a:xfrm>
        </p:spPr>
        <p:txBody>
          <a:bodyPr/>
          <a:lstStyle/>
          <a:p>
            <a:pPr eaLnBrk="1" hangingPunct="1">
              <a:defRPr/>
            </a:pPr>
            <a:r>
              <a:rPr lang="en-US" smtClean="0"/>
              <a:t>Oriskany</a:t>
            </a:r>
          </a:p>
        </p:txBody>
      </p:sp>
      <p:pic>
        <p:nvPicPr>
          <p:cNvPr id="8195" name="Picture 7" descr="Oriskany_FWC_bottom3lrg"/>
          <p:cNvPicPr>
            <a:picLocks noGrp="1" noChangeAspect="1" noChangeArrowheads="1"/>
          </p:cNvPicPr>
          <p:nvPr>
            <p:ph idx="1"/>
          </p:nvPr>
        </p:nvPicPr>
        <p:blipFill>
          <a:blip r:embed="rId3" cstate="print"/>
          <a:srcRect/>
          <a:stretch>
            <a:fillRect/>
          </a:stretch>
        </p:blipFill>
        <p:spPr>
          <a:xfrm>
            <a:off x="1444625" y="1600200"/>
            <a:ext cx="6254750" cy="45259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en-US" smtClean="0"/>
              <a:t>Oriskany Dives</a:t>
            </a:r>
          </a:p>
        </p:txBody>
      </p:sp>
      <p:pic>
        <p:nvPicPr>
          <p:cNvPr id="9219" name="Picture 4" descr="Oriskany_FWC_bottom6lrg"/>
          <p:cNvPicPr>
            <a:picLocks noGrp="1" noChangeAspect="1" noChangeArrowheads="1"/>
          </p:cNvPicPr>
          <p:nvPr>
            <p:ph sz="half" idx="1"/>
          </p:nvPr>
        </p:nvPicPr>
        <p:blipFill>
          <a:blip r:embed="rId3" cstate="print"/>
          <a:srcRect/>
          <a:stretch>
            <a:fillRect/>
          </a:stretch>
        </p:blipFill>
        <p:spPr>
          <a:xfrm>
            <a:off x="974725" y="1143000"/>
            <a:ext cx="3368675" cy="2971799"/>
          </a:xfrm>
          <a:noFill/>
        </p:spPr>
      </p:pic>
      <p:pic>
        <p:nvPicPr>
          <p:cNvPr id="9220" name="Picture 6" descr="Ladder"/>
          <p:cNvPicPr>
            <a:picLocks noGrp="1" noChangeAspect="1" noChangeArrowheads="1"/>
          </p:cNvPicPr>
          <p:nvPr>
            <p:ph sz="quarter" idx="2"/>
          </p:nvPr>
        </p:nvPicPr>
        <p:blipFill>
          <a:blip r:embed="rId4" cstate="print"/>
          <a:srcRect/>
          <a:stretch>
            <a:fillRect/>
          </a:stretch>
        </p:blipFill>
        <p:spPr>
          <a:xfrm>
            <a:off x="4724400" y="1143000"/>
            <a:ext cx="3732212" cy="2895600"/>
          </a:xfrm>
          <a:noFill/>
        </p:spPr>
      </p:pic>
      <p:pic>
        <p:nvPicPr>
          <p:cNvPr id="9221" name="Picture 8" descr="r&amp;b_oriskany"/>
          <p:cNvPicPr>
            <a:picLocks noGrp="1" noChangeAspect="1" noChangeArrowheads="1"/>
          </p:cNvPicPr>
          <p:nvPr>
            <p:ph sz="quarter" idx="3"/>
          </p:nvPr>
        </p:nvPicPr>
        <p:blipFill>
          <a:blip r:embed="rId5" cstate="print"/>
          <a:srcRect/>
          <a:stretch>
            <a:fillRect/>
          </a:stretch>
        </p:blipFill>
        <p:spPr>
          <a:xfrm>
            <a:off x="4572000" y="4267200"/>
            <a:ext cx="3962400" cy="2184400"/>
          </a:xfrm>
          <a:noFill/>
        </p:spPr>
      </p:pic>
      <p:pic>
        <p:nvPicPr>
          <p:cNvPr id="17409" name="Picture 1" descr="G:\dema(lv)\IMG_0228.JPG"/>
          <p:cNvPicPr>
            <a:picLocks noChangeAspect="1" noChangeArrowheads="1"/>
          </p:cNvPicPr>
          <p:nvPr/>
        </p:nvPicPr>
        <p:blipFill>
          <a:blip r:embed="rId6" cstate="print"/>
          <a:srcRect/>
          <a:stretch>
            <a:fillRect/>
          </a:stretch>
        </p:blipFill>
        <p:spPr bwMode="auto">
          <a:xfrm>
            <a:off x="762000" y="4267200"/>
            <a:ext cx="3581400" cy="228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n-US" dirty="0" err="1" smtClean="0"/>
              <a:t>Oriskany</a:t>
            </a:r>
            <a:r>
              <a:rPr lang="en-US" dirty="0" smtClean="0"/>
              <a:t/>
            </a:r>
            <a:br>
              <a:rPr lang="en-US" dirty="0" smtClean="0"/>
            </a:br>
            <a:r>
              <a:rPr lang="en-US" sz="2400" dirty="0" smtClean="0"/>
              <a:t>(now add 12 feet to all depths)</a:t>
            </a:r>
          </a:p>
        </p:txBody>
      </p:sp>
      <p:pic>
        <p:nvPicPr>
          <p:cNvPr id="10243" name="Picture 4" descr="Oriskany"/>
          <p:cNvPicPr>
            <a:picLocks noGrp="1" noChangeAspect="1" noChangeArrowheads="1"/>
          </p:cNvPicPr>
          <p:nvPr>
            <p:ph type="body" idx="1"/>
          </p:nvPr>
        </p:nvPicPr>
        <p:blipFill>
          <a:blip r:embed="rId3" cstate="print"/>
          <a:srcRect/>
          <a:stretch>
            <a:fillRect/>
          </a:stretch>
        </p:blipFill>
        <p:spPr>
          <a:xfrm>
            <a:off x="533400" y="1524000"/>
            <a:ext cx="8001000" cy="53340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3739</TotalTime>
  <Words>1950</Words>
  <Application>Microsoft Office PowerPoint</Application>
  <PresentationFormat>On-screen Show (4:3)</PresentationFormat>
  <Paragraphs>380</Paragraphs>
  <Slides>38</Slides>
  <Notes>38</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Stream</vt:lpstr>
      <vt:lpstr>Equation</vt:lpstr>
      <vt:lpstr>Diving Demand and Economic Impact for Large Ship Artificial Reefs </vt:lpstr>
      <vt:lpstr>Economic Concepts</vt:lpstr>
      <vt:lpstr>Artificial Reefs</vt:lpstr>
      <vt:lpstr>MARAD James River Reserve Fleet</vt:lpstr>
      <vt:lpstr>Oriskany Sinking</vt:lpstr>
      <vt:lpstr>Oriskany</vt:lpstr>
      <vt:lpstr>Oriskany</vt:lpstr>
      <vt:lpstr>Oriskany Dives</vt:lpstr>
      <vt:lpstr>Oriskany (now add 12 feet to all depths)</vt:lpstr>
      <vt:lpstr>Depth Quality Change</vt:lpstr>
      <vt:lpstr>Ships Sunk as Artificial Reefs</vt:lpstr>
      <vt:lpstr>Motivating Literature</vt:lpstr>
      <vt:lpstr>Research Objectives</vt:lpstr>
      <vt:lpstr>Survey Design</vt:lpstr>
      <vt:lpstr>Slide 15</vt:lpstr>
      <vt:lpstr>Economic Impact Model</vt:lpstr>
      <vt:lpstr>The Travel Cost Model (TCM)</vt:lpstr>
      <vt:lpstr>                                   Travel Cost  Number of Trips Depends on:  </vt:lpstr>
      <vt:lpstr>Estimation Information</vt:lpstr>
      <vt:lpstr>Estimation</vt:lpstr>
      <vt:lpstr>Bundled Public  Good Scenario </vt:lpstr>
      <vt:lpstr>Spruance Class Destroyer</vt:lpstr>
      <vt:lpstr>Survey TCM Questions</vt:lpstr>
      <vt:lpstr>Survey Descriptive Statistics n=127</vt:lpstr>
      <vt:lpstr>TCM Variables</vt:lpstr>
      <vt:lpstr>Oriskany Daytrip TCM Negative Binomial MLE/TCM Estimation</vt:lpstr>
      <vt:lpstr>Consumer Surplus  Estimates</vt:lpstr>
      <vt:lpstr>Ex-USS  Vandenberg</vt:lpstr>
      <vt:lpstr>Vandenberg</vt:lpstr>
      <vt:lpstr>Vandenberg Location 24.27 N, 81.44 W</vt:lpstr>
      <vt:lpstr>Survey Introduction</vt:lpstr>
      <vt:lpstr>Survey Information</vt:lpstr>
      <vt:lpstr>Survey Results, N=378</vt:lpstr>
      <vt:lpstr>Estimation Results: DV=TRIPS Negative Binomial with MLE</vt:lpstr>
      <vt:lpstr>Consumer Surplus Results</vt:lpstr>
      <vt:lpstr>Annual Total Consumer Surplus 10K Divers per Year</vt:lpstr>
      <vt:lpstr>Conclusions and Future Work</vt:lpstr>
      <vt:lpstr>Thank You, Questions?</vt:lpstr>
    </vt:vector>
  </TitlesOfParts>
  <Company>University of West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NASCAR Sponsorship and Shareholder Return: Some Preliminary Results</dc:title>
  <dc:creator>William L. Huth</dc:creator>
  <cp:lastModifiedBy>College of Business</cp:lastModifiedBy>
  <cp:revision>124</cp:revision>
  <dcterms:created xsi:type="dcterms:W3CDTF">2007-01-03T19:26:43Z</dcterms:created>
  <dcterms:modified xsi:type="dcterms:W3CDTF">2010-05-24T15:22:57Z</dcterms:modified>
</cp:coreProperties>
</file>